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5"/>
  </p:notesMasterIdLst>
  <p:sldIdLst>
    <p:sldId id="256" r:id="rId2"/>
    <p:sldId id="262" r:id="rId3"/>
    <p:sldId id="281" r:id="rId4"/>
    <p:sldId id="288" r:id="rId5"/>
    <p:sldId id="277" r:id="rId6"/>
    <p:sldId id="280" r:id="rId7"/>
    <p:sldId id="562" r:id="rId8"/>
    <p:sldId id="565" r:id="rId9"/>
    <p:sldId id="257" r:id="rId10"/>
    <p:sldId id="278" r:id="rId11"/>
    <p:sldId id="258" r:id="rId12"/>
    <p:sldId id="267" r:id="rId13"/>
    <p:sldId id="279" r:id="rId14"/>
    <p:sldId id="269" r:id="rId15"/>
    <p:sldId id="268" r:id="rId16"/>
    <p:sldId id="283" r:id="rId17"/>
    <p:sldId id="276" r:id="rId18"/>
    <p:sldId id="563" r:id="rId19"/>
    <p:sldId id="282" r:id="rId20"/>
    <p:sldId id="286" r:id="rId21"/>
    <p:sldId id="270" r:id="rId22"/>
    <p:sldId id="564" r:id="rId23"/>
    <p:sldId id="275" r:id="rId24"/>
    <p:sldId id="271" r:id="rId25"/>
    <p:sldId id="274" r:id="rId26"/>
    <p:sldId id="272" r:id="rId27"/>
    <p:sldId id="259" r:id="rId28"/>
    <p:sldId id="260" r:id="rId29"/>
    <p:sldId id="261" r:id="rId30"/>
    <p:sldId id="265" r:id="rId31"/>
    <p:sldId id="263" r:id="rId32"/>
    <p:sldId id="273" r:id="rId33"/>
    <p:sldId id="264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230"/>
    <p:restoredTop sz="79974"/>
  </p:normalViewPr>
  <p:slideViewPr>
    <p:cSldViewPr snapToGrid="0">
      <p:cViewPr>
        <p:scale>
          <a:sx n="97" d="100"/>
          <a:sy n="97" d="100"/>
        </p:scale>
        <p:origin x="200" y="4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A79138-3015-C142-A36A-B97ADC553577}" type="datetimeFigureOut">
              <a:rPr lang="en-US" smtClean="0"/>
              <a:t>2/7/24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F8268B-3029-334A-A9F9-CD87F0F97E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3345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DD7975-FEF8-544D-D293-891D65BCDD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AEA61DD-026C-3E94-02D9-CA3225783E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88560DA-E50B-F739-9C1B-70FB3F6BA7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Determining distances is hard because it’s degenerate due to dust extinction</a:t>
            </a:r>
          </a:p>
          <a:p>
            <a:r>
              <a:rPr lang="en-US" dirty="0"/>
              <a:t>Dust has a differential effect as a function of wavelength (dims different bands at different amounts, more at bluer wavelengths, less at redder wavelengths)</a:t>
            </a:r>
          </a:p>
          <a:p>
            <a:r>
              <a:rPr lang="en-US" dirty="0"/>
              <a:t>Two key parameters, AV (total amount of extinction in the V band (crossover point in the diagram)), RV controls how steep it is</a:t>
            </a:r>
          </a:p>
          <a:p>
            <a:r>
              <a:rPr lang="en-US" dirty="0"/>
              <a:t>Extinction/dimming on y axis at a given wavelength (AV = 1, varying RV)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6EBC55-0BEF-8ED0-A8BC-B93AB950B6A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F8268B-3029-334A-A9F9-CD87F0F97E3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146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Fit for some number of epochs and save the final loss and sometimes save the best loss (and we’ll come back to that later)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F8268B-3029-334A-A9F9-CD87F0F97E3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9852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Mention that I’m using stochastic gradient descent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F8268B-3029-334A-A9F9-CD87F0F97E3C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83384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MCMC for complicated posterior forms (i.e. multimodal)</a:t>
            </a:r>
          </a:p>
          <a:p>
            <a:r>
              <a:rPr lang="en-US" dirty="0"/>
              <a:t>We are looking at an especially </a:t>
            </a:r>
            <a:r>
              <a:rPr lang="en-US" dirty="0" err="1"/>
              <a:t>difficulit</a:t>
            </a:r>
            <a:r>
              <a:rPr lang="en-US" dirty="0"/>
              <a:t> case but in general VI does quite well.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F8268B-3029-334A-A9F9-CD87F0F97E3C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1409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6307D8-9A6F-1F06-ED81-9A147D96EC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94A46D-423E-68D3-72CF-39717FB81E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ADD249-3A61-B992-8672-E37D99D296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CFAD8-7B06-DA41-BAB1-40B445499430}" type="datetimeFigureOut">
              <a:rPr lang="en-US" smtClean="0"/>
              <a:t>2/6/24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DF63D1-5BF8-CAC5-5753-30F7231F67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1D8428-4453-F087-D135-C81AC2504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DB71C-9822-F449-B926-B7675EAC0A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0922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DD60FE-227E-943E-9DB4-048D26F608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8B74E77-AFA3-E0E0-05C0-8748CC4D13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642B79-79B7-53BE-C7E5-918209A93E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CFAD8-7B06-DA41-BAB1-40B445499430}" type="datetimeFigureOut">
              <a:rPr lang="en-US" smtClean="0"/>
              <a:t>2/6/24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6E36BA-7EC9-E7BB-B0E9-9D03A66DD4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9DF642-3CD4-5D57-AFD0-EBD880E176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DB71C-9822-F449-B926-B7675EAC0A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615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B7CC624-B8E9-0E06-8661-6F5F44AEE53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54C216-D09D-4E70-62F6-552556A155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0365AA-FED9-1394-B0BB-0EE4A3D980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CFAD8-7B06-DA41-BAB1-40B445499430}" type="datetimeFigureOut">
              <a:rPr lang="en-US" smtClean="0"/>
              <a:t>2/6/24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F5C864-0910-EA5C-E8A9-FE99F8FE6E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78CC47-6932-B3B4-B1C8-0CE34D0C5D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DB71C-9822-F449-B926-B7675EAC0A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354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03FDF7-B98A-482C-7212-31C496F123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A59EE7-C65E-6AEF-701B-37ED35D260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AC331A-3013-EA3F-F331-3F21CE11AC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CFAD8-7B06-DA41-BAB1-40B445499430}" type="datetimeFigureOut">
              <a:rPr lang="en-US" smtClean="0"/>
              <a:t>2/6/24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3D3E88-5D81-65EC-67C5-69585144D0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B21BB7-8815-D14C-875F-216263814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DB71C-9822-F449-B926-B7675EAC0A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2117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C0DB30-E3C4-5743-56B4-168138F8E2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37EBA8-FD3D-731C-02F9-604B4FEA97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E29027-B5F8-EAD4-FCD5-804409BBE1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CFAD8-7B06-DA41-BAB1-40B445499430}" type="datetimeFigureOut">
              <a:rPr lang="en-US" smtClean="0"/>
              <a:t>2/6/24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1F70BD-6994-F474-1B06-D6B6FFDC17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DBE84B-DFDF-7D49-FD78-F07C168EF4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DB71C-9822-F449-B926-B7675EAC0A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3405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B5DAB9-830D-415E-AA7D-0CB1E3E65E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56425F-DEA4-0CF5-A4E6-4F472D51C9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927A2B-858B-46DA-3065-55297B2263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159564-F461-1C17-C432-8A9D2FCFE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CFAD8-7B06-DA41-BAB1-40B445499430}" type="datetimeFigureOut">
              <a:rPr lang="en-US" smtClean="0"/>
              <a:t>2/6/24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0E60B9-7CB7-F054-9534-DE4038D54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984589-F507-515C-3C12-9418A4C578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DB71C-9822-F449-B926-B7675EAC0A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24428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EC87CF-F4FC-6898-A30B-FA8D3DB3C7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358B53-24CC-09D7-2589-11E4332F1C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F86B40-88BC-14EB-63BB-153923782E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B345C65-B8FC-70E8-D01B-293101B28D7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FF19D11-2B9F-F3B1-9B2A-314FC4684A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357BD2A-8EEC-380B-DA6A-DC6EC8FA28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CFAD8-7B06-DA41-BAB1-40B445499430}" type="datetimeFigureOut">
              <a:rPr lang="en-US" smtClean="0"/>
              <a:t>2/6/24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18754C9-2108-7A73-6C0B-AB7E0B10C2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A889DC0-26B7-2B00-78A9-3E9A23AAFD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DB71C-9822-F449-B926-B7675EAC0A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9893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830A-BA57-02EF-6FF0-7A4CA65C4B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02B1520-C971-4CFE-C5F0-D62C7F5FCE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CFAD8-7B06-DA41-BAB1-40B445499430}" type="datetimeFigureOut">
              <a:rPr lang="en-US" smtClean="0"/>
              <a:t>2/6/24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02B70FE-217C-4C25-D69E-4F9C194BCC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763F5A7-F084-03BB-728F-9CC2336682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DB71C-9822-F449-B926-B7675EAC0A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52018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07865A8-C6E2-A7CD-D577-3CDDAF9F3A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CFAD8-7B06-DA41-BAB1-40B445499430}" type="datetimeFigureOut">
              <a:rPr lang="en-US" smtClean="0"/>
              <a:t>2/6/24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98D0BE2-6106-A552-126C-D4C4AE4C9C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301011-CD75-C5D2-6E76-A879059E2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DB71C-9822-F449-B926-B7675EAC0A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6240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73460D-4324-BE40-AE68-E33183A0C0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74BA14-1CB5-D189-D792-5E5C849C07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53D2520-F0E8-50C1-3925-D828269A08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4E8E1A-D3A7-EC63-17E0-BABD80117C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CFAD8-7B06-DA41-BAB1-40B445499430}" type="datetimeFigureOut">
              <a:rPr lang="en-US" smtClean="0"/>
              <a:t>2/6/24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89AE19-0F76-F927-4B2E-86F4A6D017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2950F7-7766-D76A-9BFA-2D0353351D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DB71C-9822-F449-B926-B7675EAC0A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898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D42AF0-1DC6-8B05-76D3-EBA8D225FA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6E5EE26-6CC1-BA0F-C36E-8F18BA7A6E0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A5513B-F44A-F1B0-F27F-FE621A0C61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A103A2-AB75-03FC-79B9-FCE902193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CFAD8-7B06-DA41-BAB1-40B445499430}" type="datetimeFigureOut">
              <a:rPr lang="en-US" smtClean="0"/>
              <a:t>2/6/24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5A5B1F-CDFD-CC01-FA16-DF81D7AC16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58AB4E1-DA21-46BC-F099-9D8A55013E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DB71C-9822-F449-B926-B7675EAC0A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0887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035CE99-8631-8C5D-6B3C-A755EAF00C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EA2CA6-C44B-F066-ACE0-BC234B2E03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67A350-950C-6EDE-F4C7-99BFEE7C07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ECFAD8-7B06-DA41-BAB1-40B445499430}" type="datetimeFigureOut">
              <a:rPr lang="en-US" smtClean="0"/>
              <a:t>2/6/24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EF9A08-27B2-95BD-006C-433BCE8D25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51A295-D93C-5388-CD5C-4C9583E130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7DB71C-9822-F449-B926-B7675EAC0A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11132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emf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7" Type="http://schemas.openxmlformats.org/officeDocument/2006/relationships/image" Target="../media/image49.emf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emf"/><Relationship Id="rId5" Type="http://schemas.openxmlformats.org/officeDocument/2006/relationships/image" Target="../media/image47.emf"/><Relationship Id="rId4" Type="http://schemas.openxmlformats.org/officeDocument/2006/relationships/image" Target="../media/image46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emf"/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emf"/><Relationship Id="rId2" Type="http://schemas.openxmlformats.org/officeDocument/2006/relationships/image" Target="../media/image54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emf"/><Relationship Id="rId4" Type="http://schemas.openxmlformats.org/officeDocument/2006/relationships/image" Target="../media/image56.e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community.dur.ac.uk/john.lucey/bridge/SN2015M_bridge.html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914D20-4ACD-EA2F-98E5-55CC583E1E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6841" y="868362"/>
            <a:ext cx="11498318" cy="2387600"/>
          </a:xfrm>
        </p:spPr>
        <p:txBody>
          <a:bodyPr>
            <a:normAutofit fontScale="90000"/>
          </a:bodyPr>
          <a:lstStyle/>
          <a:p>
            <a:r>
              <a:rPr lang="en-US" dirty="0"/>
              <a:t>Variational Inference for Acceleration of SN </a:t>
            </a:r>
            <a:r>
              <a:rPr lang="en-US" dirty="0" err="1"/>
              <a:t>Ia</a:t>
            </a:r>
            <a:r>
              <a:rPr lang="en-US" dirty="0"/>
              <a:t> Photometric Distance Estimation with </a:t>
            </a:r>
            <a:r>
              <a:rPr lang="en-US" dirty="0" err="1"/>
              <a:t>BayeSN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87CC76E-BB0E-87D8-7CF8-D2C5A1461B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45324" y="4393929"/>
            <a:ext cx="9144000" cy="1655762"/>
          </a:xfrm>
        </p:spPr>
        <p:txBody>
          <a:bodyPr/>
          <a:lstStyle/>
          <a:p>
            <a:r>
              <a:rPr lang="en-US" dirty="0"/>
              <a:t>Ana Sofia Uzsoy</a:t>
            </a:r>
          </a:p>
          <a:p>
            <a:r>
              <a:rPr lang="en-US" dirty="0"/>
              <a:t>with Stephen Thorp, Matt Grayling &amp; </a:t>
            </a:r>
            <a:r>
              <a:rPr lang="en-US" dirty="0" err="1"/>
              <a:t>Kaisey</a:t>
            </a:r>
            <a:r>
              <a:rPr lang="en-US" dirty="0"/>
              <a:t> Mandel</a:t>
            </a:r>
          </a:p>
        </p:txBody>
      </p:sp>
    </p:spTree>
    <p:extLst>
      <p:ext uri="{BB962C8B-B14F-4D97-AF65-F5344CB8AC3E}">
        <p14:creationId xmlns:p14="http://schemas.microsoft.com/office/powerpoint/2010/main" val="39829832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2E4527-81E6-5BC9-24E3-9349A817DE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en-US" dirty="0"/>
              <a:t>Overview of </a:t>
            </a:r>
            <a:r>
              <a:rPr lang="en-US" dirty="0" err="1"/>
              <a:t>BayeSN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A1C89DF-64EC-8B0E-621F-F5B1C63E7D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1060770"/>
            <a:ext cx="7576751" cy="542789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4628C47-8402-F25D-9FEC-D8E5D329981F}"/>
              </a:ext>
            </a:extLst>
          </p:cNvPr>
          <p:cNvSpPr txBox="1"/>
          <p:nvPr/>
        </p:nvSpPr>
        <p:spPr>
          <a:xfrm>
            <a:off x="9625695" y="6488668"/>
            <a:ext cx="2084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Mandel et al. (2020)</a:t>
            </a:r>
          </a:p>
        </p:txBody>
      </p:sp>
    </p:spTree>
    <p:extLst>
      <p:ext uri="{BB962C8B-B14F-4D97-AF65-F5344CB8AC3E}">
        <p14:creationId xmlns:p14="http://schemas.microsoft.com/office/powerpoint/2010/main" val="30913843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BCDD12-BA6A-59DE-A240-02B80C3FB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329" y="365125"/>
            <a:ext cx="10515600" cy="1325563"/>
          </a:xfrm>
        </p:spPr>
        <p:txBody>
          <a:bodyPr/>
          <a:lstStyle/>
          <a:p>
            <a:r>
              <a:rPr lang="en-US" dirty="0"/>
              <a:t>Why Variational Inference?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F92254-4C57-296C-0140-D7C0316B95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854" y="1454923"/>
            <a:ext cx="7267009" cy="4679606"/>
          </a:xfrm>
        </p:spPr>
        <p:txBody>
          <a:bodyPr>
            <a:normAutofit/>
          </a:bodyPr>
          <a:lstStyle/>
          <a:p>
            <a:r>
              <a:rPr lang="en-US" sz="3600" dirty="0"/>
              <a:t>Posterior is currently fit using Hamiltonian Monte Carlo</a:t>
            </a:r>
          </a:p>
          <a:p>
            <a:r>
              <a:rPr lang="en-US" sz="3600" dirty="0"/>
              <a:t>VI provides:</a:t>
            </a:r>
          </a:p>
          <a:p>
            <a:pPr lvl="1"/>
            <a:r>
              <a:rPr lang="en-US" sz="2800" dirty="0"/>
              <a:t>Computational speedup</a:t>
            </a:r>
          </a:p>
          <a:p>
            <a:pPr lvl="1"/>
            <a:r>
              <a:rPr lang="en-US" sz="2800" dirty="0"/>
              <a:t>Analytical form of posterior</a:t>
            </a:r>
          </a:p>
          <a:p>
            <a:r>
              <a:rPr lang="en-US" sz="3200" dirty="0"/>
              <a:t>Looking forward:</a:t>
            </a:r>
          </a:p>
          <a:p>
            <a:pPr lvl="1"/>
            <a:r>
              <a:rPr lang="en-US" sz="2800" dirty="0"/>
              <a:t>LSST &amp; Roman will provide significant quantities of data </a:t>
            </a:r>
          </a:p>
          <a:p>
            <a:pPr lvl="1"/>
            <a:r>
              <a:rPr lang="en-US" sz="2800" dirty="0"/>
              <a:t>Need scalable analyses!</a:t>
            </a:r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  <p:pic>
        <p:nvPicPr>
          <p:cNvPr id="4" name="Picture 2" descr="The Large Synoptic Survey Telescope: Unlocking the secrets of dark ...">
            <a:extLst>
              <a:ext uri="{FF2B5EF4-FFF2-40B4-BE49-F238E27FC236}">
                <a16:creationId xmlns:a16="http://schemas.microsoft.com/office/drawing/2014/main" id="{A7561B04-CCCA-1EB3-EE9A-700099353D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843" y="1690688"/>
            <a:ext cx="5098379" cy="3833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B1EA0A5-CAB8-DF95-1F11-A34C58EBFF8C}"/>
              </a:ext>
            </a:extLst>
          </p:cNvPr>
          <p:cNvSpPr txBox="1"/>
          <p:nvPr/>
        </p:nvSpPr>
        <p:spPr>
          <a:xfrm>
            <a:off x="7746863" y="5539316"/>
            <a:ext cx="372570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/>
              <a:t>Image: https://</a:t>
            </a:r>
            <a:r>
              <a:rPr lang="en-US" sz="800" dirty="0" err="1"/>
              <a:t>phys.org</a:t>
            </a:r>
            <a:r>
              <a:rPr lang="en-US" sz="800" dirty="0"/>
              <a:t>/news/2015-05-large-synoptic-survey-telescope-secrets.html</a:t>
            </a:r>
          </a:p>
        </p:txBody>
      </p:sp>
    </p:spTree>
    <p:extLst>
      <p:ext uri="{BB962C8B-B14F-4D97-AF65-F5344CB8AC3E}">
        <p14:creationId xmlns:p14="http://schemas.microsoft.com/office/powerpoint/2010/main" val="42447682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Variational Inference: Gaussian Mixture model | by Ashutosh Kushwaha |  Medium">
            <a:extLst>
              <a:ext uri="{FF2B5EF4-FFF2-40B4-BE49-F238E27FC236}">
                <a16:creationId xmlns:a16="http://schemas.microsoft.com/office/drawing/2014/main" id="{5F89E30E-4682-5545-B3E9-FFBE3FEF55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3444" y="3596332"/>
            <a:ext cx="6918556" cy="3245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C38B440-C580-EF0C-83D0-C1D497063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92064"/>
            <a:ext cx="10515600" cy="1325563"/>
          </a:xfrm>
        </p:spPr>
        <p:txBody>
          <a:bodyPr/>
          <a:lstStyle/>
          <a:p>
            <a:r>
              <a:rPr lang="en-US" dirty="0"/>
              <a:t>VI 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9A1AC9-12CF-EC7F-6A15-13F3A7AEFC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0631" y="1253332"/>
            <a:ext cx="11226082" cy="4351338"/>
          </a:xfrm>
        </p:spPr>
        <p:txBody>
          <a:bodyPr/>
          <a:lstStyle/>
          <a:p>
            <a:r>
              <a:rPr lang="en-US" dirty="0"/>
              <a:t>Aim to approximate posterior by optimizing parameters of a given functional form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In practice, our loss function is the Evidence Lower Bound (ELBO)  :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A737FCB-79A6-301D-F665-DCFC8FD464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9244" y="1985594"/>
            <a:ext cx="6303455" cy="116782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0935D00-6FA6-A1EE-9897-921280C070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53582" y="3806401"/>
            <a:ext cx="6709117" cy="1029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2683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7023D1-83C5-44F7-0ABD-B962A250B2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Fitting        is tricky!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5D992B-EB4B-500B-C56A-F8090A6B5C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51338"/>
          </a:xfrm>
        </p:spPr>
        <p:txBody>
          <a:bodyPr/>
          <a:lstStyle/>
          <a:p>
            <a:r>
              <a:rPr lang="en-US" dirty="0"/>
              <a:t>Currently using exponential prior on </a:t>
            </a:r>
          </a:p>
          <a:p>
            <a:pPr lvl="1"/>
            <a:r>
              <a:rPr lang="en-US" dirty="0"/>
              <a:t>Leads to log-normal form in posterior</a:t>
            </a:r>
          </a:p>
          <a:p>
            <a:r>
              <a:rPr lang="en-US" dirty="0"/>
              <a:t>We want a posterior form that:</a:t>
            </a:r>
          </a:p>
          <a:p>
            <a:pPr lvl="1"/>
            <a:r>
              <a:rPr lang="en-US" dirty="0"/>
              <a:t>Constrains          to be positive </a:t>
            </a:r>
          </a:p>
          <a:p>
            <a:pPr lvl="1"/>
            <a:r>
              <a:rPr lang="en-US" dirty="0"/>
              <a:t>Allows nonzero density negligibly close to zero</a:t>
            </a:r>
          </a:p>
          <a:p>
            <a:pPr lvl="1"/>
            <a:r>
              <a:rPr lang="en-US" dirty="0"/>
              <a:t>Has a full rank covariance matrix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A870A2A-268E-63D8-0FF0-D370819D39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1408" y="760550"/>
            <a:ext cx="689113" cy="473766"/>
          </a:xfrm>
          <a:prstGeom prst="rect">
            <a:avLst/>
          </a:prstGeom>
        </p:spPr>
      </p:pic>
      <p:pic>
        <p:nvPicPr>
          <p:cNvPr id="15364" name="Picture 4">
            <a:extLst>
              <a:ext uri="{FF2B5EF4-FFF2-40B4-BE49-F238E27FC236}">
                <a16:creationId xmlns:a16="http://schemas.microsoft.com/office/drawing/2014/main" id="{6A9D5349-756A-6A7B-4385-80E650BEF87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25" t="21642" r="18620" b="3188"/>
          <a:stretch/>
        </p:blipFill>
        <p:spPr bwMode="auto">
          <a:xfrm>
            <a:off x="6743655" y="1691034"/>
            <a:ext cx="5037528" cy="4214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8BE1AA0-FDA5-86B1-4868-B562ED151829}"/>
              </a:ext>
            </a:extLst>
          </p:cNvPr>
          <p:cNvSpPr txBox="1"/>
          <p:nvPr/>
        </p:nvSpPr>
        <p:spPr>
          <a:xfrm>
            <a:off x="7368209" y="5797503"/>
            <a:ext cx="411843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/>
              <a:t>Image: https://</a:t>
            </a:r>
            <a:r>
              <a:rPr lang="en-US" sz="800" dirty="0" err="1"/>
              <a:t>analystprep.com</a:t>
            </a:r>
            <a:r>
              <a:rPr lang="en-US" sz="800" dirty="0"/>
              <a:t>/cfa-level-1-exam/wp-content/uploads/2019/10/page-134.jpg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AF1B3AB-54B8-018E-83E9-442F54341F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0138" y="2264671"/>
            <a:ext cx="484006" cy="33275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9CED7B0-4411-D6AF-D08E-97A8ADAC8DEF}"/>
              </a:ext>
            </a:extLst>
          </p:cNvPr>
          <p:cNvSpPr txBox="1"/>
          <p:nvPr/>
        </p:nvSpPr>
        <p:spPr>
          <a:xfrm>
            <a:off x="8613913" y="2119761"/>
            <a:ext cx="23974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Log-normal distribution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189FFA1-7E42-B4A1-80C6-C905237C4C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9050" y="3930650"/>
            <a:ext cx="450974" cy="310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5620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F965DF-7F31-2286-4786-947777EA1E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790" y="284685"/>
            <a:ext cx="10992439" cy="1325563"/>
          </a:xfrm>
        </p:spPr>
        <p:txBody>
          <a:bodyPr/>
          <a:lstStyle/>
          <a:p>
            <a:r>
              <a:rPr lang="en-US" dirty="0"/>
              <a:t>Zero-lower-truncated normal (ZLTN) distribution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9CB6A4B-C7FB-EBF5-0716-1EE3FF2E4D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2719" y="2004391"/>
            <a:ext cx="6007854" cy="142460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6D26A39-B06A-167C-6189-04C1EE9F0D2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4420"/>
          <a:stretch/>
        </p:blipFill>
        <p:spPr>
          <a:xfrm>
            <a:off x="1674815" y="4297981"/>
            <a:ext cx="1092516" cy="77921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75C9883-40AF-C53F-2365-007704F142C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67271"/>
          <a:stretch/>
        </p:blipFill>
        <p:spPr>
          <a:xfrm>
            <a:off x="1714571" y="3518762"/>
            <a:ext cx="1004983" cy="77921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C9FED54-A818-C75A-052E-BF06DB229BA0}"/>
              </a:ext>
            </a:extLst>
          </p:cNvPr>
          <p:cNvSpPr txBox="1"/>
          <p:nvPr/>
        </p:nvSpPr>
        <p:spPr>
          <a:xfrm>
            <a:off x="2613538" y="3686967"/>
            <a:ext cx="34254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: standard normal PDF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FFD84C1-B5B2-94EE-E8E8-BD7BF3DEC3DE}"/>
              </a:ext>
            </a:extLst>
          </p:cNvPr>
          <p:cNvSpPr txBox="1"/>
          <p:nvPr/>
        </p:nvSpPr>
        <p:spPr>
          <a:xfrm>
            <a:off x="2679798" y="4425980"/>
            <a:ext cx="34302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: standard normal CDF</a:t>
            </a:r>
          </a:p>
        </p:txBody>
      </p:sp>
      <p:pic>
        <p:nvPicPr>
          <p:cNvPr id="16386" name="Picture 2" descr="Truncated and folded distributions — NumPyro documentation">
            <a:extLst>
              <a:ext uri="{FF2B5EF4-FFF2-40B4-BE49-F238E27FC236}">
                <a16:creationId xmlns:a16="http://schemas.microsoft.com/office/drawing/2014/main" id="{E9B631DE-67AD-5056-429C-395EDECF127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970"/>
          <a:stretch/>
        </p:blipFill>
        <p:spPr bwMode="auto">
          <a:xfrm>
            <a:off x="8115355" y="1172635"/>
            <a:ext cx="3425425" cy="2454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Truncated and folded distributions — NumPyro documentation">
            <a:extLst>
              <a:ext uri="{FF2B5EF4-FFF2-40B4-BE49-F238E27FC236}">
                <a16:creationId xmlns:a16="http://schemas.microsoft.com/office/drawing/2014/main" id="{CE7C47C2-FDCB-BCE2-DE48-B2B3BD1AD6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970"/>
          <a:stretch/>
        </p:blipFill>
        <p:spPr bwMode="auto">
          <a:xfrm>
            <a:off x="8004654" y="3676582"/>
            <a:ext cx="3699833" cy="2651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BD08D87-5DC9-2EC2-8F62-431F513E62E1}"/>
              </a:ext>
            </a:extLst>
          </p:cNvPr>
          <p:cNvSpPr txBox="1"/>
          <p:nvPr/>
        </p:nvSpPr>
        <p:spPr>
          <a:xfrm>
            <a:off x="8146399" y="6573315"/>
            <a:ext cx="339868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/>
              <a:t>Image: https://</a:t>
            </a:r>
            <a:r>
              <a:rPr lang="en-US" sz="800" dirty="0" err="1"/>
              <a:t>num.pyro.ai</a:t>
            </a:r>
            <a:r>
              <a:rPr lang="en-US" sz="800" dirty="0"/>
              <a:t>/</a:t>
            </a:r>
            <a:r>
              <a:rPr lang="en-US" sz="800" dirty="0" err="1"/>
              <a:t>en</a:t>
            </a:r>
            <a:r>
              <a:rPr lang="en-US" sz="800" dirty="0"/>
              <a:t>/stable/tutorials/</a:t>
            </a:r>
            <a:r>
              <a:rPr lang="en-US" sz="800" dirty="0" err="1"/>
              <a:t>truncated_distributions.html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29089433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8B9865-D649-1899-1F84-4DAA96A1D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8347"/>
            <a:ext cx="10515600" cy="1325563"/>
          </a:xfrm>
        </p:spPr>
        <p:txBody>
          <a:bodyPr/>
          <a:lstStyle/>
          <a:p>
            <a:r>
              <a:rPr lang="en-US" dirty="0"/>
              <a:t>Multivariate ZLTN distribution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B424C55-4BF0-936A-B4BE-3F263DC980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97724"/>
            <a:ext cx="10515600" cy="4950054"/>
          </a:xfrm>
        </p:spPr>
        <p:txBody>
          <a:bodyPr/>
          <a:lstStyle/>
          <a:p>
            <a:r>
              <a:rPr lang="en-US" dirty="0"/>
              <a:t>Partition the mean vector and covariance matrix: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Sample truncated parameter:</a:t>
            </a:r>
          </a:p>
          <a:p>
            <a:endParaRPr lang="en-US" dirty="0"/>
          </a:p>
          <a:p>
            <a:r>
              <a:rPr lang="en-US" dirty="0"/>
              <a:t>Calculate conditional probability of all other parameters: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   where                                             and</a:t>
            </a:r>
          </a:p>
          <a:p>
            <a:r>
              <a:rPr lang="en-US" dirty="0"/>
              <a:t>Calculate joint probability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0F940B2-B5A0-9541-9321-012D807B4AE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435" b="16420"/>
          <a:stretch/>
        </p:blipFill>
        <p:spPr>
          <a:xfrm>
            <a:off x="4184748" y="1865909"/>
            <a:ext cx="3822504" cy="88443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7A95A2A-C18A-1111-5F91-7B3334B68E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9600" y="3213043"/>
            <a:ext cx="3352800" cy="5207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DF8D8BD-01C3-6B45-872E-79F9EFC0C3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25900" y="4249276"/>
            <a:ext cx="4140200" cy="558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38D4DBA-FE03-F7FC-C9CE-F94944CE833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577"/>
          <a:stretch/>
        </p:blipFill>
        <p:spPr>
          <a:xfrm>
            <a:off x="2149311" y="4849042"/>
            <a:ext cx="3486609" cy="53819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55BBE37-6FF8-BE0C-FD34-6FD3C4A46BF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21818" y="4875544"/>
            <a:ext cx="3370868" cy="54939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0B71A75-BBAF-AB32-9210-7889D151353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15152" y="5909855"/>
            <a:ext cx="7772400" cy="54456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4B5FFFB-3344-FED1-C481-B92F64632C05}"/>
              </a:ext>
            </a:extLst>
          </p:cNvPr>
          <p:cNvSpPr txBox="1"/>
          <p:nvPr/>
        </p:nvSpPr>
        <p:spPr>
          <a:xfrm>
            <a:off x="10501459" y="6454418"/>
            <a:ext cx="13819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Eaton (1983)</a:t>
            </a:r>
          </a:p>
        </p:txBody>
      </p:sp>
    </p:spTree>
    <p:extLst>
      <p:ext uri="{BB962C8B-B14F-4D97-AF65-F5344CB8AC3E}">
        <p14:creationId xmlns:p14="http://schemas.microsoft.com/office/powerpoint/2010/main" val="35467243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992840-94DD-CF59-4F25-CAECAA21A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629" y="345928"/>
            <a:ext cx="10515600" cy="1325563"/>
          </a:xfrm>
        </p:spPr>
        <p:txBody>
          <a:bodyPr/>
          <a:lstStyle/>
          <a:p>
            <a:r>
              <a:rPr lang="en-US" dirty="0"/>
              <a:t>Laplace Approximation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0234B1-EBA2-DB74-17A5-0601DF648E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220" y="1838877"/>
            <a:ext cx="8206684" cy="4351338"/>
          </a:xfrm>
        </p:spPr>
        <p:txBody>
          <a:bodyPr/>
          <a:lstStyle/>
          <a:p>
            <a:r>
              <a:rPr lang="en-US" dirty="0"/>
              <a:t>Taylor expand log-likelihood about MLE estimate    :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Approximates likelihood as Gaussian centered at MLE: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18436" name="Picture 4" descr="undefined">
            <a:extLst>
              <a:ext uri="{FF2B5EF4-FFF2-40B4-BE49-F238E27FC236}">
                <a16:creationId xmlns:a16="http://schemas.microsoft.com/office/drawing/2014/main" id="{DC1CA4C3-7B1C-4883-61F9-AA28A958DA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4707" y="365125"/>
            <a:ext cx="3423073" cy="6182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18A2533-D138-83CF-BE65-554B774FE5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629" y="2313545"/>
            <a:ext cx="6711170" cy="111545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82575C3-4327-317B-7ED1-6BEB517F96C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131"/>
          <a:stretch/>
        </p:blipFill>
        <p:spPr>
          <a:xfrm>
            <a:off x="1159287" y="3319601"/>
            <a:ext cx="3475122" cy="99775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82761E5-128F-CF2C-3C7D-8752D6DAF0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8589" y="4904735"/>
            <a:ext cx="6396855" cy="101002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529A2B9-A38F-96B5-32D0-9C6AF45AF81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79025" y="1845083"/>
            <a:ext cx="170711" cy="35146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B39055F-4D54-56B9-7407-90294B61BCA9}"/>
              </a:ext>
            </a:extLst>
          </p:cNvPr>
          <p:cNvSpPr txBox="1"/>
          <p:nvPr/>
        </p:nvSpPr>
        <p:spPr>
          <a:xfrm>
            <a:off x="8945217" y="6385153"/>
            <a:ext cx="267413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/>
              <a:t>Image: https://</a:t>
            </a:r>
            <a:r>
              <a:rPr lang="en-US" sz="800" dirty="0" err="1"/>
              <a:t>en.wikipedia.org</a:t>
            </a:r>
            <a:r>
              <a:rPr lang="en-US" sz="800" dirty="0"/>
              <a:t>/wiki/Laplace%27s_method</a:t>
            </a:r>
          </a:p>
        </p:txBody>
      </p:sp>
    </p:spTree>
    <p:extLst>
      <p:ext uri="{BB962C8B-B14F-4D97-AF65-F5344CB8AC3E}">
        <p14:creationId xmlns:p14="http://schemas.microsoft.com/office/powerpoint/2010/main" val="20357123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943399-BF00-A3C1-7047-35A88AA332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 Implementation Details</a:t>
            </a:r>
          </a:p>
        </p:txBody>
      </p:sp>
      <p:pic>
        <p:nvPicPr>
          <p:cNvPr id="4098" name="Picture 2" descr="numpyro.infer.mcmc — NumPyro documentation">
            <a:extLst>
              <a:ext uri="{FF2B5EF4-FFF2-40B4-BE49-F238E27FC236}">
                <a16:creationId xmlns:a16="http://schemas.microsoft.com/office/drawing/2014/main" id="{AF575B53-00EC-7255-4CB1-D02A9F7A9A6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1505" y="1159629"/>
            <a:ext cx="5485565" cy="2436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GitHub - google/jax: Composable transformations of Python+NumPy ...">
            <a:extLst>
              <a:ext uri="{FF2B5EF4-FFF2-40B4-BE49-F238E27FC236}">
                <a16:creationId xmlns:a16="http://schemas.microsoft.com/office/drawing/2014/main" id="{CEA60F5D-2687-F53E-9B8E-CE69D4387E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7246" y="3739192"/>
            <a:ext cx="3175000" cy="184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FE09ED4-A12B-DE6E-35BA-5C91CF197439}"/>
              </a:ext>
            </a:extLst>
          </p:cNvPr>
          <p:cNvSpPr txBox="1"/>
          <p:nvPr/>
        </p:nvSpPr>
        <p:spPr>
          <a:xfrm>
            <a:off x="631595" y="1551399"/>
            <a:ext cx="7696859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/>
              <a:t>NumPyro</a:t>
            </a:r>
            <a:r>
              <a:rPr lang="en-US" sz="2800" dirty="0"/>
              <a:t>- probabilistic programming language that interfaces with </a:t>
            </a:r>
            <a:r>
              <a:rPr lang="en-US" sz="2800" dirty="0" err="1"/>
              <a:t>PyTorch</a:t>
            </a:r>
            <a:r>
              <a:rPr lang="en-US" sz="2800" dirty="0"/>
              <a:t> and Jax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Jax for just-in-time (JIT) compilation &amp; vectorization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Comparing 4 types of posterior: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MCMC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Laplace Approximation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ZLTN (initialized on Laplace Approximation)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Multivariate Normal (initialized on Laplace Approximation)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685F691-4D05-73EC-1E6E-2E3A8B540E5E}"/>
              </a:ext>
            </a:extLst>
          </p:cNvPr>
          <p:cNvSpPr txBox="1"/>
          <p:nvPr/>
        </p:nvSpPr>
        <p:spPr>
          <a:xfrm>
            <a:off x="9926425" y="6308209"/>
            <a:ext cx="21332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Grayling et al. (2024)</a:t>
            </a:r>
          </a:p>
        </p:txBody>
      </p:sp>
    </p:spTree>
    <p:extLst>
      <p:ext uri="{BB962C8B-B14F-4D97-AF65-F5344CB8AC3E}">
        <p14:creationId xmlns:p14="http://schemas.microsoft.com/office/powerpoint/2010/main" val="31564839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74F794-E055-21FA-C8C1-B583B11A48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B95A6F-9AD6-FB06-F5A1-9553990EFF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5940" y="1580324"/>
            <a:ext cx="5257800" cy="4351338"/>
          </a:xfrm>
        </p:spPr>
        <p:txBody>
          <a:bodyPr/>
          <a:lstStyle/>
          <a:p>
            <a:r>
              <a:rPr lang="en-US" dirty="0"/>
              <a:t>Foundation dataset</a:t>
            </a:r>
          </a:p>
          <a:p>
            <a:pPr lvl="1"/>
            <a:r>
              <a:rPr lang="en-US" dirty="0"/>
              <a:t>157 Type </a:t>
            </a:r>
            <a:r>
              <a:rPr lang="en-US" dirty="0" err="1"/>
              <a:t>SNe</a:t>
            </a:r>
            <a:r>
              <a:rPr lang="en-US" dirty="0"/>
              <a:t> </a:t>
            </a:r>
            <a:r>
              <a:rPr lang="en-US" dirty="0" err="1"/>
              <a:t>Ia</a:t>
            </a:r>
            <a:r>
              <a:rPr lang="en-US" dirty="0"/>
              <a:t> with z &lt; 0.08</a:t>
            </a:r>
          </a:p>
          <a:p>
            <a:pPr lvl="1"/>
            <a:r>
              <a:rPr lang="en-US" i="1" dirty="0" err="1"/>
              <a:t>griz</a:t>
            </a:r>
            <a:r>
              <a:rPr lang="en-US" dirty="0"/>
              <a:t> bands (3500-9000 </a:t>
            </a:r>
            <a:r>
              <a:rPr lang="en-US" dirty="0" err="1"/>
              <a:t>Å</a:t>
            </a:r>
            <a:r>
              <a:rPr lang="en-US" dirty="0"/>
              <a:t>) </a:t>
            </a:r>
          </a:p>
          <a:p>
            <a:pPr lvl="1"/>
            <a:r>
              <a:rPr lang="en-US" dirty="0"/>
              <a:t>Pan-STARRS telescope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Simulated dataset</a:t>
            </a:r>
          </a:p>
          <a:p>
            <a:pPr lvl="1"/>
            <a:r>
              <a:rPr lang="en-US" dirty="0"/>
              <a:t>500 simulated </a:t>
            </a:r>
            <a:r>
              <a:rPr lang="en-US" dirty="0" err="1"/>
              <a:t>SNe</a:t>
            </a:r>
            <a:r>
              <a:rPr lang="en-US" dirty="0"/>
              <a:t> </a:t>
            </a:r>
            <a:r>
              <a:rPr lang="en-US" dirty="0" err="1"/>
              <a:t>Ia</a:t>
            </a:r>
            <a:endParaRPr lang="en-US" dirty="0"/>
          </a:p>
          <a:p>
            <a:pPr lvl="1"/>
            <a:r>
              <a:rPr lang="en-US" dirty="0"/>
              <a:t>Parameters sampled from </a:t>
            </a:r>
            <a:r>
              <a:rPr lang="en-US" dirty="0" err="1"/>
              <a:t>BayeSN</a:t>
            </a:r>
            <a:r>
              <a:rPr lang="en-US" dirty="0"/>
              <a:t> priors</a:t>
            </a:r>
          </a:p>
        </p:txBody>
      </p:sp>
      <p:pic>
        <p:nvPicPr>
          <p:cNvPr id="6" name="Picture 5" descr="A telescope on top of clouds&#10;&#10;Description automatically generated">
            <a:extLst>
              <a:ext uri="{FF2B5EF4-FFF2-40B4-BE49-F238E27FC236}">
                <a16:creationId xmlns:a16="http://schemas.microsoft.com/office/drawing/2014/main" id="{8F0457DD-E1AF-87BE-59AC-7ED0BEBA22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4855" y="1270601"/>
            <a:ext cx="5470060" cy="431679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1261CD3-847C-175D-32AA-636334E8A0D4}"/>
              </a:ext>
            </a:extLst>
          </p:cNvPr>
          <p:cNvSpPr txBox="1"/>
          <p:nvPr/>
        </p:nvSpPr>
        <p:spPr>
          <a:xfrm>
            <a:off x="8318179" y="5587399"/>
            <a:ext cx="12234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Image: R. </a:t>
            </a:r>
            <a:r>
              <a:rPr lang="en-US" sz="1000" dirty="0" err="1"/>
              <a:t>Ratkowski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7947348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8DEEAB0-6700-9890-7C84-F44AED94715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Results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EB296F51-C15C-4510-8B91-922A078D417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5788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FB92A0-1D04-F746-3CBA-CEB2A677B5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Background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ABBE84-2F85-660B-8B9F-79187A0504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094" y="2079158"/>
            <a:ext cx="5325358" cy="3277238"/>
          </a:xfrm>
        </p:spPr>
        <p:txBody>
          <a:bodyPr>
            <a:normAutofit/>
          </a:bodyPr>
          <a:lstStyle/>
          <a:p>
            <a:r>
              <a:rPr lang="en-US" dirty="0"/>
              <a:t>Supernovae are stellar explosions.</a:t>
            </a:r>
          </a:p>
          <a:p>
            <a:r>
              <a:rPr lang="en-US" dirty="0"/>
              <a:t>Type </a:t>
            </a:r>
            <a:r>
              <a:rPr lang="en-US" dirty="0" err="1"/>
              <a:t>Ia</a:t>
            </a:r>
            <a:r>
              <a:rPr lang="en-US" dirty="0"/>
              <a:t> Supernovae (SN </a:t>
            </a:r>
            <a:r>
              <a:rPr lang="en-US" dirty="0" err="1"/>
              <a:t>Ia</a:t>
            </a:r>
            <a:r>
              <a:rPr lang="en-US" dirty="0"/>
              <a:t>) are standard candles.</a:t>
            </a:r>
          </a:p>
          <a:p>
            <a:r>
              <a:rPr lang="en-US" dirty="0"/>
              <a:t>Precisely determining the distances to SN </a:t>
            </a:r>
            <a:r>
              <a:rPr lang="en-US" dirty="0" err="1"/>
              <a:t>Ia</a:t>
            </a:r>
            <a:r>
              <a:rPr lang="en-US" dirty="0"/>
              <a:t> is critical for precision cosmology.</a:t>
            </a:r>
          </a:p>
        </p:txBody>
      </p:sp>
      <p:pic>
        <p:nvPicPr>
          <p:cNvPr id="5122" name="Picture 2" descr="15+ Awesome Supernova Wallpapers in HD - Download For Desktop">
            <a:extLst>
              <a:ext uri="{FF2B5EF4-FFF2-40B4-BE49-F238E27FC236}">
                <a16:creationId xmlns:a16="http://schemas.microsoft.com/office/drawing/2014/main" id="{EA50FC99-D0D2-C684-045F-A302BF589B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9654" y="1586994"/>
            <a:ext cx="5001704" cy="3751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D3753E3-DA22-AE73-9BD7-203216CFDEC7}"/>
              </a:ext>
            </a:extLst>
          </p:cNvPr>
          <p:cNvSpPr txBox="1"/>
          <p:nvPr/>
        </p:nvSpPr>
        <p:spPr>
          <a:xfrm>
            <a:off x="7032809" y="5356396"/>
            <a:ext cx="377539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Image: https://</a:t>
            </a:r>
            <a:r>
              <a:rPr lang="en-US" sz="1000" dirty="0" err="1"/>
              <a:t>cdn.techgyd.com</a:t>
            </a:r>
            <a:r>
              <a:rPr lang="en-US" sz="1000" dirty="0"/>
              <a:t>/</a:t>
            </a:r>
            <a:r>
              <a:rPr lang="en-US" sz="1000" dirty="0" err="1"/>
              <a:t>cassiopeia</a:t>
            </a:r>
            <a:r>
              <a:rPr lang="en-US" sz="1000" dirty="0"/>
              <a:t>-supernova-</a:t>
            </a:r>
            <a:r>
              <a:rPr lang="en-US" sz="1000" dirty="0" err="1"/>
              <a:t>wallpaper.jpg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143834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883B59-6B3C-57D1-A7EB-77B1E3764D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6895" y="210464"/>
            <a:ext cx="10515600" cy="1325563"/>
          </a:xfrm>
        </p:spPr>
        <p:txBody>
          <a:bodyPr/>
          <a:lstStyle/>
          <a:p>
            <a:r>
              <a:rPr lang="en-US" dirty="0"/>
              <a:t>Training parameters</a:t>
            </a:r>
          </a:p>
        </p:txBody>
      </p:sp>
      <p:sp>
        <p:nvSpPr>
          <p:cNvPr id="4" name="AutoShape 2">
            <a:extLst>
              <a:ext uri="{FF2B5EF4-FFF2-40B4-BE49-F238E27FC236}">
                <a16:creationId xmlns:a16="http://schemas.microsoft.com/office/drawing/2014/main" id="{589DF4D7-DC06-21A2-4C5D-CCAEDBBE713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" name="Picture 5" descr="A graph showing a number of people&#10;&#10;Description automatically generated with medium confidence">
            <a:extLst>
              <a:ext uri="{FF2B5EF4-FFF2-40B4-BE49-F238E27FC236}">
                <a16:creationId xmlns:a16="http://schemas.microsoft.com/office/drawing/2014/main" id="{20093BBA-6872-A657-B424-2A3B866383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3444" y="1868557"/>
            <a:ext cx="5606434" cy="345341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E6325AF-69B8-AB51-F76C-6EFF6CEF9452}"/>
              </a:ext>
            </a:extLst>
          </p:cNvPr>
          <p:cNvSpPr txBox="1"/>
          <p:nvPr/>
        </p:nvSpPr>
        <p:spPr>
          <a:xfrm>
            <a:off x="8229600" y="5321973"/>
            <a:ext cx="23158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Training epoch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0242B3D-0D07-D41E-7DB7-14E7C0C5373A}"/>
              </a:ext>
            </a:extLst>
          </p:cNvPr>
          <p:cNvSpPr txBox="1"/>
          <p:nvPr/>
        </p:nvSpPr>
        <p:spPr>
          <a:xfrm rot="16200000">
            <a:off x="5962607" y="3333654"/>
            <a:ext cx="8066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Loss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093ADDC5-B9B7-1BDA-47BC-35C0A4A6BA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7258" y="1614846"/>
            <a:ext cx="5721851" cy="4767467"/>
          </a:xfrm>
        </p:spPr>
        <p:txBody>
          <a:bodyPr>
            <a:normAutofit/>
          </a:bodyPr>
          <a:lstStyle/>
          <a:p>
            <a:r>
              <a:rPr lang="en-US" dirty="0"/>
              <a:t>MCMC</a:t>
            </a:r>
          </a:p>
          <a:p>
            <a:pPr lvl="1"/>
            <a:r>
              <a:rPr lang="en-US" dirty="0"/>
              <a:t>250 warmup samples, 250 additional samples across 4 chains</a:t>
            </a:r>
          </a:p>
          <a:p>
            <a:r>
              <a:rPr lang="en-US" dirty="0"/>
              <a:t>Laplace Approximation</a:t>
            </a:r>
          </a:p>
          <a:p>
            <a:pPr lvl="1"/>
            <a:r>
              <a:rPr lang="en-US" dirty="0" err="1"/>
              <a:t>NumPyro</a:t>
            </a:r>
            <a:r>
              <a:rPr lang="en-US" dirty="0"/>
              <a:t> </a:t>
            </a:r>
            <a:r>
              <a:rPr lang="en-US" dirty="0" err="1"/>
              <a:t>AutoGuide</a:t>
            </a:r>
            <a:r>
              <a:rPr lang="en-US" dirty="0"/>
              <a:t>, 15,000 iterations</a:t>
            </a:r>
          </a:p>
          <a:p>
            <a:r>
              <a:rPr lang="en-US" dirty="0"/>
              <a:t>ZLTN</a:t>
            </a:r>
          </a:p>
          <a:p>
            <a:pPr lvl="1"/>
            <a:r>
              <a:rPr lang="en-US" dirty="0"/>
              <a:t>Custom </a:t>
            </a:r>
            <a:r>
              <a:rPr lang="en-US" dirty="0" err="1"/>
              <a:t>AutoGuide</a:t>
            </a:r>
            <a:r>
              <a:rPr lang="en-US" dirty="0"/>
              <a:t>, 30,000 iterations after initialization on Laplace</a:t>
            </a:r>
          </a:p>
          <a:p>
            <a:r>
              <a:rPr lang="en-US" dirty="0"/>
              <a:t>Multivariate Normal</a:t>
            </a:r>
          </a:p>
          <a:p>
            <a:pPr lvl="1"/>
            <a:r>
              <a:rPr lang="en-US" dirty="0" err="1"/>
              <a:t>NumPyro</a:t>
            </a:r>
            <a:r>
              <a:rPr lang="en-US" dirty="0"/>
              <a:t> </a:t>
            </a:r>
            <a:r>
              <a:rPr lang="en-US" dirty="0" err="1"/>
              <a:t>AutoGuide</a:t>
            </a:r>
            <a:r>
              <a:rPr lang="en-US" dirty="0"/>
              <a:t>, 30,000 iterations after initialization on Laplace</a:t>
            </a:r>
          </a:p>
          <a:p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47868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41B706-010F-A72F-749C-EA7D785326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High &amp; low        fits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7AC2992-2EAA-6FEC-CCB5-47730F68A6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444158"/>
            <a:ext cx="4876436" cy="485771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1C0FE38-B444-1611-70DD-60C02B3C33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363816"/>
            <a:ext cx="4876436" cy="485771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D0526B6-46CE-6BB6-2BFF-DFD79BE1DF96}"/>
              </a:ext>
            </a:extLst>
          </p:cNvPr>
          <p:cNvSpPr txBox="1"/>
          <p:nvPr/>
        </p:nvSpPr>
        <p:spPr>
          <a:xfrm>
            <a:off x="2770907" y="6239639"/>
            <a:ext cx="14895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SN2017cjv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6421E93-CD59-102E-3D2B-C2A2B3B94A6B}"/>
              </a:ext>
            </a:extLst>
          </p:cNvPr>
          <p:cNvSpPr txBox="1"/>
          <p:nvPr/>
        </p:nvSpPr>
        <p:spPr>
          <a:xfrm>
            <a:off x="7865598" y="6262041"/>
            <a:ext cx="18470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ASASSN-16ay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9DE4AEF-E56E-981C-D247-C61F14E0D3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18295" y="767221"/>
            <a:ext cx="742122" cy="51020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1CA44436-BAFE-707D-22D2-085C40706078}"/>
              </a:ext>
            </a:extLst>
          </p:cNvPr>
          <p:cNvSpPr/>
          <p:nvPr/>
        </p:nvSpPr>
        <p:spPr>
          <a:xfrm>
            <a:off x="4134678" y="2402050"/>
            <a:ext cx="450574" cy="3141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A54869A-76E0-2828-BE80-A8C9D7436BA2}"/>
              </a:ext>
            </a:extLst>
          </p:cNvPr>
          <p:cNvSpPr/>
          <p:nvPr/>
        </p:nvSpPr>
        <p:spPr>
          <a:xfrm>
            <a:off x="9410882" y="2257755"/>
            <a:ext cx="450574" cy="3141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4135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5764D3-0AB2-7E56-FDCB-069D8F815D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Zooming in on       marginal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B6DA326-2F48-761C-942C-6A543F970EB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0709"/>
          <a:stretch/>
        </p:blipFill>
        <p:spPr>
          <a:xfrm>
            <a:off x="163428" y="1777186"/>
            <a:ext cx="11865144" cy="346207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6A59737-B26C-F0CF-C315-8F4D368FE79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180" t="87357" r="57640" b="1016"/>
          <a:stretch/>
        </p:blipFill>
        <p:spPr>
          <a:xfrm>
            <a:off x="1495165" y="5202194"/>
            <a:ext cx="3692275" cy="13716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75EE5B5-B646-0568-5268-FCA8CE255A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4156" y="772801"/>
            <a:ext cx="742122" cy="51020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166D979-D923-28ED-B914-E54F5471EEE6}"/>
              </a:ext>
            </a:extLst>
          </p:cNvPr>
          <p:cNvSpPr/>
          <p:nvPr/>
        </p:nvSpPr>
        <p:spPr>
          <a:xfrm>
            <a:off x="8269356" y="4177841"/>
            <a:ext cx="450574" cy="3141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50590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61E15A-CA31-5B79-F852-B2E159A869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51C633-1333-FDEC-2FCE-97F43A1A28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506" y="74548"/>
            <a:ext cx="11114988" cy="1325563"/>
          </a:xfrm>
        </p:spPr>
        <p:txBody>
          <a:bodyPr/>
          <a:lstStyle/>
          <a:p>
            <a:r>
              <a:rPr lang="en-US" dirty="0"/>
              <a:t>Results on simulated </a:t>
            </a:r>
            <a:r>
              <a:rPr lang="en-US" dirty="0" err="1"/>
              <a:t>SNe</a:t>
            </a:r>
            <a:r>
              <a:rPr lang="en-US" dirty="0"/>
              <a:t> population – Laplace</a:t>
            </a:r>
          </a:p>
        </p:txBody>
      </p:sp>
      <p:pic>
        <p:nvPicPr>
          <p:cNvPr id="4" name="Picture 3" descr="A collage of graphs and diagrams&#10;&#10;Description automatically generated">
            <a:extLst>
              <a:ext uri="{FF2B5EF4-FFF2-40B4-BE49-F238E27FC236}">
                <a16:creationId xmlns:a16="http://schemas.microsoft.com/office/drawing/2014/main" id="{B7FAC4A8-F532-B96E-4523-17859F87B4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2055" y="1042152"/>
            <a:ext cx="6852586" cy="5815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4930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27D644-E2DA-5E7B-874C-A4418BD3BD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8243"/>
            <a:ext cx="10515600" cy="1325563"/>
          </a:xfrm>
        </p:spPr>
        <p:txBody>
          <a:bodyPr/>
          <a:lstStyle/>
          <a:p>
            <a:r>
              <a:rPr lang="en-US" dirty="0"/>
              <a:t>Results on simulated </a:t>
            </a:r>
            <a:r>
              <a:rPr lang="en-US" dirty="0" err="1"/>
              <a:t>SNe</a:t>
            </a:r>
            <a:r>
              <a:rPr lang="en-US" dirty="0"/>
              <a:t> population - ZLTN</a:t>
            </a:r>
          </a:p>
        </p:txBody>
      </p:sp>
      <p:pic>
        <p:nvPicPr>
          <p:cNvPr id="5" name="Picture 4" descr="A collage of graphs&#10;&#10;Description automatically generated">
            <a:extLst>
              <a:ext uri="{FF2B5EF4-FFF2-40B4-BE49-F238E27FC236}">
                <a16:creationId xmlns:a16="http://schemas.microsoft.com/office/drawing/2014/main" id="{04EF1050-2944-A440-0379-4694E1F13C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3261" y="1105890"/>
            <a:ext cx="7051250" cy="5752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303333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6857F3-EBF1-738B-AD1A-E109BB3302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D2AEB1-E733-699F-E8E1-488316B0A1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264272" cy="1325563"/>
          </a:xfrm>
        </p:spPr>
        <p:txBody>
          <a:bodyPr>
            <a:normAutofit/>
          </a:bodyPr>
          <a:lstStyle/>
          <a:p>
            <a:r>
              <a:rPr lang="en-US" sz="4000" dirty="0"/>
              <a:t>Results on simulated </a:t>
            </a:r>
            <a:r>
              <a:rPr lang="en-US" sz="4000" dirty="0" err="1"/>
              <a:t>SNe</a:t>
            </a:r>
            <a:r>
              <a:rPr lang="en-US" sz="4000" dirty="0"/>
              <a:t> population – Multivariate Normal</a:t>
            </a:r>
          </a:p>
        </p:txBody>
      </p:sp>
      <p:pic>
        <p:nvPicPr>
          <p:cNvPr id="4" name="Picture 3" descr="A collage of graphs and diagrams&#10;&#10;Description automatically generated">
            <a:extLst>
              <a:ext uri="{FF2B5EF4-FFF2-40B4-BE49-F238E27FC236}">
                <a16:creationId xmlns:a16="http://schemas.microsoft.com/office/drawing/2014/main" id="{948DF632-9AC5-2370-3BF0-4290AC49B5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7228" y="1003431"/>
            <a:ext cx="6588747" cy="589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0872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539487-910E-0294-DB19-F2F38CD703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 on Foundation Dataset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1C8A1F4-E665-6863-6997-922B5D95F31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0000"/>
          <a:stretch/>
        </p:blipFill>
        <p:spPr>
          <a:xfrm>
            <a:off x="6095999" y="1837081"/>
            <a:ext cx="5800627" cy="399339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5B84A88-BB5E-56F9-5FA5-BFDE3F5163B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249" t="1237" r="1249" b="50241"/>
          <a:stretch/>
        </p:blipFill>
        <p:spPr>
          <a:xfrm>
            <a:off x="0" y="1902790"/>
            <a:ext cx="5878923" cy="3927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98844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BCE829-20DD-7EF6-D27B-694283A2B9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 we evaluate our VI approximation?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416CD78-9CB1-1BB5-696B-4C5471069B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8534" y="1690688"/>
            <a:ext cx="9634932" cy="372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6314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287066-502D-04F2-2E41-BDD8EC164C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Pareto-Smoothed Importance Sampling (PSIS)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CFA410B-ECC4-BB0C-C909-476470E8D3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396161"/>
            <a:ext cx="5803780" cy="4864657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A293EE01-D278-F9E9-B24F-DAF3CA8550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863860" cy="4351338"/>
          </a:xfrm>
        </p:spPr>
        <p:txBody>
          <a:bodyPr/>
          <a:lstStyle/>
          <a:p>
            <a:r>
              <a:rPr lang="en-US" sz="2400" dirty="0"/>
              <a:t>Calculate importance ratio</a:t>
            </a:r>
          </a:p>
          <a:p>
            <a:endParaRPr lang="en-US" sz="2400" dirty="0"/>
          </a:p>
          <a:p>
            <a:endParaRPr lang="en-US" sz="2400" dirty="0"/>
          </a:p>
          <a:p>
            <a:pPr marL="0" indent="0">
              <a:buNone/>
            </a:pPr>
            <a:r>
              <a:rPr lang="en-US" sz="2400" dirty="0"/>
              <a:t>  for each posterior sample</a:t>
            </a:r>
          </a:p>
          <a:p>
            <a:r>
              <a:rPr lang="en-US" sz="2400" dirty="0"/>
              <a:t>Fit generalized Pareto distribution with shape parameter    to </a:t>
            </a:r>
          </a:p>
          <a:p>
            <a:r>
              <a:rPr lang="en-US" sz="2400" dirty="0"/>
              <a:t>              : VI approximation is good enough</a:t>
            </a:r>
          </a:p>
          <a:p>
            <a:pPr marL="0" indent="0">
              <a:buNone/>
            </a:pPr>
            <a:r>
              <a:rPr lang="en-US" dirty="0"/>
              <a:t>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776B3E2-2037-7341-1BE9-EB6FA533F2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9249" y="2318856"/>
            <a:ext cx="1930032" cy="84255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07DB76C-E79A-CB4C-B5EC-0FF2DB7C2F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5585" y="3239217"/>
            <a:ext cx="290576" cy="33208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AA27761-FDD6-4081-6CD1-FB67B39C757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40240" y="3988937"/>
            <a:ext cx="138081" cy="28428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9B36A0C-0AA9-BDB6-06BC-B53C57D7A22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57236" y="4433283"/>
            <a:ext cx="939265" cy="31029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9EDDEF8-0A7D-7B3B-9C37-1BF2A1E7AE22}"/>
              </a:ext>
            </a:extLst>
          </p:cNvPr>
          <p:cNvSpPr txBox="1"/>
          <p:nvPr/>
        </p:nvSpPr>
        <p:spPr>
          <a:xfrm>
            <a:off x="10030606" y="6440986"/>
            <a:ext cx="16943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Yao et al. (2018)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09521CA-9F03-822D-59C6-6FA8CA1A9A1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05304" y="4122392"/>
            <a:ext cx="251141" cy="19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41038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209C3E-55BA-5C65-2DB1-44FA1F4A1A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Weird behavior from PSIS   … </a:t>
            </a:r>
          </a:p>
        </p:txBody>
      </p:sp>
      <p:pic>
        <p:nvPicPr>
          <p:cNvPr id="9" name="Picture 8" descr="A graph showing a line&#10;&#10;Description automatically generated with medium confidence">
            <a:extLst>
              <a:ext uri="{FF2B5EF4-FFF2-40B4-BE49-F238E27FC236}">
                <a16:creationId xmlns:a16="http://schemas.microsoft.com/office/drawing/2014/main" id="{E820F1EB-8474-5A56-7DAB-BBBE34893A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2272" y="1362317"/>
            <a:ext cx="8307455" cy="519956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9373790-AB75-BEC8-6443-2D0D6C8533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7175" y="739595"/>
            <a:ext cx="215900" cy="44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484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38F1B-C044-DB3B-F9BE-F4A3C2617B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we observe </a:t>
            </a:r>
            <a:r>
              <a:rPr lang="en-US" dirty="0" err="1"/>
              <a:t>SNe</a:t>
            </a:r>
            <a:r>
              <a:rPr lang="en-US" dirty="0"/>
              <a:t> </a:t>
            </a:r>
            <a:r>
              <a:rPr lang="en-US" dirty="0" err="1"/>
              <a:t>Ia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0CC2973-D1AA-1414-04B3-F2A5B96235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648366" y="1789043"/>
            <a:ext cx="6543633" cy="3881564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F3D7CE4-AB13-3FD6-DF57-3A92EB46C8B3}"/>
              </a:ext>
            </a:extLst>
          </p:cNvPr>
          <p:cNvSpPr txBox="1"/>
          <p:nvPr/>
        </p:nvSpPr>
        <p:spPr>
          <a:xfrm>
            <a:off x="7871790" y="5768962"/>
            <a:ext cx="29949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Wavelength (</a:t>
            </a:r>
            <a:r>
              <a:rPr lang="en-US" sz="2400" dirty="0" err="1"/>
              <a:t>Å</a:t>
            </a:r>
            <a:r>
              <a:rPr lang="en-US" sz="2400" dirty="0"/>
              <a:t>)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A2E4FBC-5C38-C4EC-4BCB-63CA7EB321BD}"/>
              </a:ext>
            </a:extLst>
          </p:cNvPr>
          <p:cNvSpPr txBox="1">
            <a:spLocks/>
          </p:cNvSpPr>
          <p:nvPr/>
        </p:nvSpPr>
        <p:spPr>
          <a:xfrm>
            <a:off x="838200" y="1973535"/>
            <a:ext cx="4928129" cy="32772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Spectral Energy Distribution (SED)</a:t>
            </a:r>
          </a:p>
          <a:p>
            <a:r>
              <a:rPr lang="en-US" dirty="0"/>
              <a:t>3 dimensions- flux, wavelength, and time</a:t>
            </a:r>
          </a:p>
          <a:p>
            <a:r>
              <a:rPr lang="en-US" dirty="0"/>
              <a:t>Flux is measured with bandpass filters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012690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199393-512E-2B01-7DB6-8C42FCD483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4630" y="158092"/>
            <a:ext cx="9246079" cy="1325563"/>
          </a:xfrm>
        </p:spPr>
        <p:txBody>
          <a:bodyPr>
            <a:normAutofit/>
          </a:bodyPr>
          <a:lstStyle/>
          <a:p>
            <a:pPr algn="ctr"/>
            <a:r>
              <a:rPr lang="en-US" sz="4000" dirty="0"/>
              <a:t>Comparing    values from “best” vs. last set of  parameters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D9B037E-7FF7-450C-2250-7F0F1691FA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9687" y="209570"/>
            <a:ext cx="248847" cy="51233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8B11851-E8FD-8849-0EE1-8256F00A8A6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9838" r="5129"/>
          <a:stretch/>
        </p:blipFill>
        <p:spPr>
          <a:xfrm>
            <a:off x="2537388" y="1483655"/>
            <a:ext cx="7117223" cy="5076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07720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DBD8FA-C393-E552-C5A5-1655381E1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450" y="232348"/>
            <a:ext cx="10885099" cy="1325563"/>
          </a:xfrm>
        </p:spPr>
        <p:txBody>
          <a:bodyPr/>
          <a:lstStyle/>
          <a:p>
            <a:r>
              <a:rPr lang="en-US" dirty="0"/>
              <a:t>Variational Simulation-Based Calibration (VSBC)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DF66C01-6B20-D85A-62C4-4150C64D05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3605" y="1219008"/>
            <a:ext cx="5041376" cy="505785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7B0DEC6-A831-162B-086A-7AE4F6C5FFBC}"/>
              </a:ext>
            </a:extLst>
          </p:cNvPr>
          <p:cNvSpPr txBox="1"/>
          <p:nvPr/>
        </p:nvSpPr>
        <p:spPr>
          <a:xfrm>
            <a:off x="10030606" y="6440986"/>
            <a:ext cx="16943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Yao et al. (2018)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8B294993-D779-975A-F7D5-E6573E6181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923" y="1752468"/>
            <a:ext cx="5695122" cy="5057850"/>
          </a:xfrm>
        </p:spPr>
        <p:txBody>
          <a:bodyPr>
            <a:normAutofit/>
          </a:bodyPr>
          <a:lstStyle/>
          <a:p>
            <a:r>
              <a:rPr lang="en-US" dirty="0"/>
              <a:t>Generate simulated </a:t>
            </a:r>
            <a:r>
              <a:rPr lang="en-US" dirty="0" err="1"/>
              <a:t>SNe</a:t>
            </a:r>
            <a:r>
              <a:rPr lang="en-US" dirty="0"/>
              <a:t> with “true” parameter values drawn from priors</a:t>
            </a:r>
          </a:p>
          <a:p>
            <a:r>
              <a:rPr lang="en-US" dirty="0"/>
              <a:t>Fit simulations with VI &amp; generate samples</a:t>
            </a:r>
          </a:p>
          <a:p>
            <a:r>
              <a:rPr lang="en-US" dirty="0"/>
              <a:t>Calculate the probability of the variational approximation samples being less than the “true” value</a:t>
            </a:r>
          </a:p>
          <a:p>
            <a:r>
              <a:rPr lang="en-US" dirty="0"/>
              <a:t>Evaluates bias in marginal distributions</a:t>
            </a:r>
          </a:p>
          <a:p>
            <a:pPr marL="0" indent="0">
              <a:buNone/>
            </a:pP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9664469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C0E7F9-171C-6384-C9A4-261B52447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8963" y="294235"/>
            <a:ext cx="10515600" cy="1325563"/>
          </a:xfrm>
        </p:spPr>
        <p:txBody>
          <a:bodyPr/>
          <a:lstStyle/>
          <a:p>
            <a:r>
              <a:rPr lang="en-US" dirty="0"/>
              <a:t>VSBC </a:t>
            </a:r>
            <a:br>
              <a:rPr lang="en-US" dirty="0"/>
            </a:br>
            <a:r>
              <a:rPr lang="en-US" dirty="0"/>
              <a:t>Results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4097A0D-8AAE-1AE8-3D35-00D9F237B4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46895" y="214302"/>
            <a:ext cx="8629453" cy="6429396"/>
          </a:xfrm>
          <a:ln w="28575">
            <a:noFill/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2A1D4E7-7542-7794-B468-7C70262A5976}"/>
              </a:ext>
            </a:extLst>
          </p:cNvPr>
          <p:cNvSpPr/>
          <p:nvPr/>
        </p:nvSpPr>
        <p:spPr>
          <a:xfrm>
            <a:off x="7607431" y="556181"/>
            <a:ext cx="688157" cy="19796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8E1930D-F5CF-F676-9727-A255BC16C047}"/>
              </a:ext>
            </a:extLst>
          </p:cNvPr>
          <p:cNvSpPr/>
          <p:nvPr/>
        </p:nvSpPr>
        <p:spPr>
          <a:xfrm>
            <a:off x="9720606" y="556180"/>
            <a:ext cx="535757" cy="19796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C15835A-1127-E8F9-B66E-3777A271FAF4}"/>
              </a:ext>
            </a:extLst>
          </p:cNvPr>
          <p:cNvSpPr/>
          <p:nvPr/>
        </p:nvSpPr>
        <p:spPr>
          <a:xfrm>
            <a:off x="5492685" y="4752680"/>
            <a:ext cx="688157" cy="19796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C075463-3A2C-EB0D-DFF0-1F6C504FB3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18899" y="957017"/>
            <a:ext cx="523974" cy="36023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1059BFD-428B-853D-B559-C959D17615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53886" y="3285569"/>
            <a:ext cx="254000" cy="3175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E6DE65B-C8F7-103C-31C6-C3F086AEF9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47079" y="5451246"/>
            <a:ext cx="203200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46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4DE02F-D559-84A4-76A7-2C154B03AF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85CFA4-954B-A999-5A71-82E0461DDA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9173" y="1673053"/>
            <a:ext cx="5257800" cy="4351338"/>
          </a:xfrm>
        </p:spPr>
        <p:txBody>
          <a:bodyPr/>
          <a:lstStyle/>
          <a:p>
            <a:r>
              <a:rPr lang="en-US" dirty="0"/>
              <a:t>We fit Type </a:t>
            </a:r>
            <a:r>
              <a:rPr lang="en-US" dirty="0" err="1"/>
              <a:t>Ia</a:t>
            </a:r>
            <a:r>
              <a:rPr lang="en-US" dirty="0"/>
              <a:t> supernovae with VI with several posterior forms</a:t>
            </a:r>
          </a:p>
          <a:p>
            <a:r>
              <a:rPr lang="en-US" dirty="0"/>
              <a:t>ZLTN distribution is an option to better model dust extinction</a:t>
            </a:r>
          </a:p>
          <a:p>
            <a:r>
              <a:rPr lang="en-US" dirty="0"/>
              <a:t>Good “middle ground”: scalable but still interpretable</a:t>
            </a:r>
          </a:p>
          <a:p>
            <a:r>
              <a:rPr lang="en-US" dirty="0"/>
              <a:t>VI is a promising method to fit posterior distribution using less computational time &amp; resources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F07D5B0-D138-5C27-1A15-1006528F50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7364" y="1048781"/>
            <a:ext cx="5257800" cy="523761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68928B7-8C40-7FFD-CC64-565AA5FD1F51}"/>
              </a:ext>
            </a:extLst>
          </p:cNvPr>
          <p:cNvSpPr/>
          <p:nvPr/>
        </p:nvSpPr>
        <p:spPr>
          <a:xfrm>
            <a:off x="10058400" y="2060148"/>
            <a:ext cx="450574" cy="3141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6592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066ABA-BBDF-683E-2984-A9BA0C57F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2850"/>
            <a:ext cx="10515600" cy="1325563"/>
          </a:xfrm>
        </p:spPr>
        <p:txBody>
          <a:bodyPr/>
          <a:lstStyle/>
          <a:p>
            <a:r>
              <a:rPr lang="en-US" dirty="0"/>
              <a:t>SN </a:t>
            </a:r>
            <a:r>
              <a:rPr lang="en-US" dirty="0" err="1"/>
              <a:t>Ia</a:t>
            </a:r>
            <a:r>
              <a:rPr lang="en-US" dirty="0"/>
              <a:t> flux is measured in filters.</a:t>
            </a:r>
          </a:p>
        </p:txBody>
      </p:sp>
      <p:pic>
        <p:nvPicPr>
          <p:cNvPr id="7" name="Picture 6" descr="A diagram of a normal distribution&#10;&#10;Description automatically generated">
            <a:extLst>
              <a:ext uri="{FF2B5EF4-FFF2-40B4-BE49-F238E27FC236}">
                <a16:creationId xmlns:a16="http://schemas.microsoft.com/office/drawing/2014/main" id="{32AD5309-4BDC-CDB1-CDD1-9C333680D3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9567" y="1305719"/>
            <a:ext cx="7105135" cy="5322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2711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E65BE2-BC09-8786-23E8-BBC0382895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F16630-F744-6BDE-08BE-76DE1FB86D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SN </a:t>
            </a:r>
            <a:r>
              <a:rPr lang="en-US" dirty="0" err="1"/>
              <a:t>Ia</a:t>
            </a:r>
            <a:r>
              <a:rPr lang="en-US" dirty="0"/>
              <a:t> are standard candles.</a:t>
            </a:r>
          </a:p>
        </p:txBody>
      </p:sp>
      <p:pic>
        <p:nvPicPr>
          <p:cNvPr id="7172" name="Picture 4" descr="Type Ia Supernovae Could Use Some More Color | astrobites">
            <a:extLst>
              <a:ext uri="{FF2B5EF4-FFF2-40B4-BE49-F238E27FC236}">
                <a16:creationId xmlns:a16="http://schemas.microsoft.com/office/drawing/2014/main" id="{C1443B34-ABC9-7ADA-59A5-1EF6209F62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900" y="1537659"/>
            <a:ext cx="10718276" cy="4655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5932DAC-909D-34D2-D553-B4B9810AA1FB}"/>
              </a:ext>
            </a:extLst>
          </p:cNvPr>
          <p:cNvSpPr txBox="1"/>
          <p:nvPr/>
        </p:nvSpPr>
        <p:spPr>
          <a:xfrm>
            <a:off x="4883085" y="6116466"/>
            <a:ext cx="298350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Figure: </a:t>
            </a:r>
            <a:r>
              <a:rPr lang="en-US" sz="1100" i="1" dirty="0">
                <a:hlinkClick r:id="rId3"/>
              </a:rPr>
              <a:t>Durham University Department of Physics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9857201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FF5919-56BE-E085-BFEE-49C58316F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08" y="252294"/>
            <a:ext cx="10515600" cy="1325563"/>
          </a:xfrm>
        </p:spPr>
        <p:txBody>
          <a:bodyPr/>
          <a:lstStyle/>
          <a:p>
            <a:r>
              <a:rPr lang="en-US" dirty="0" err="1"/>
              <a:t>SNe</a:t>
            </a:r>
            <a:r>
              <a:rPr lang="en-US" dirty="0"/>
              <a:t> </a:t>
            </a:r>
            <a:r>
              <a:rPr lang="en-US" dirty="0" err="1"/>
              <a:t>Ia</a:t>
            </a:r>
            <a:r>
              <a:rPr lang="en-US" dirty="0"/>
              <a:t> for precision cosmology</a:t>
            </a:r>
          </a:p>
        </p:txBody>
      </p:sp>
      <p:pic>
        <p:nvPicPr>
          <p:cNvPr id="17410" name="Picture 2">
            <a:extLst>
              <a:ext uri="{FF2B5EF4-FFF2-40B4-BE49-F238E27FC236}">
                <a16:creationId xmlns:a16="http://schemas.microsoft.com/office/drawing/2014/main" id="{1B6AB0E7-C4C8-C6A5-4636-A99343CB38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7612" y="1330963"/>
            <a:ext cx="6390831" cy="4818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4368924-4653-E44E-5FD4-8C0DADC1C26A}"/>
              </a:ext>
            </a:extLst>
          </p:cNvPr>
          <p:cNvSpPr txBox="1"/>
          <p:nvPr/>
        </p:nvSpPr>
        <p:spPr>
          <a:xfrm>
            <a:off x="10777360" y="6308209"/>
            <a:ext cx="11528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Jha (2002)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B7D1CCF-EF1A-5D25-1B85-FB9C2A6B4F72}"/>
              </a:ext>
            </a:extLst>
          </p:cNvPr>
          <p:cNvSpPr txBox="1">
            <a:spLocks/>
          </p:cNvSpPr>
          <p:nvPr/>
        </p:nvSpPr>
        <p:spPr>
          <a:xfrm>
            <a:off x="452254" y="2224900"/>
            <a:ext cx="5325358" cy="32772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“Hubble diagram”: recessional velocity vs. distance</a:t>
            </a:r>
          </a:p>
          <a:p>
            <a:r>
              <a:rPr lang="en-US" dirty="0"/>
              <a:t>Probes expansion of the universe and Hubble constant </a:t>
            </a:r>
          </a:p>
          <a:p>
            <a:r>
              <a:rPr lang="en-US" dirty="0"/>
              <a:t>“       tension”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365E4EA-F01F-9402-575A-3B567E1AD1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1232" y="3613660"/>
            <a:ext cx="392382" cy="28961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D80C535-9BD9-DBD2-7FEF-7AFCD5D079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5753" y="4112092"/>
            <a:ext cx="425726" cy="314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97863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6175" y="40812"/>
            <a:ext cx="10515600" cy="1325563"/>
          </a:xfrm>
        </p:spPr>
        <p:txBody>
          <a:bodyPr>
            <a:noAutofit/>
          </a:bodyPr>
          <a:lstStyle/>
          <a:p>
            <a:r>
              <a:rPr lang="en-GB" sz="4428" dirty="0"/>
              <a:t>Types of Dust</a:t>
            </a:r>
          </a:p>
        </p:txBody>
      </p:sp>
      <p:pic>
        <p:nvPicPr>
          <p:cNvPr id="1026" name="Picture 2" descr="C:\Users\Stephen\Downloads\1998buextended.png"/>
          <p:cNvPicPr>
            <a:picLocks noChangeAspect="1" noChangeArrowheads="1"/>
          </p:cNvPicPr>
          <p:nvPr/>
        </p:nvPicPr>
        <p:blipFill>
          <a:blip r:embed="rId2" cstate="print"/>
          <a:srcRect b="52970"/>
          <a:stretch>
            <a:fillRect/>
          </a:stretch>
        </p:blipFill>
        <p:spPr bwMode="auto">
          <a:xfrm>
            <a:off x="1643449" y="1376338"/>
            <a:ext cx="8208047" cy="5147034"/>
          </a:xfrm>
          <a:prstGeom prst="rect">
            <a:avLst/>
          </a:prstGeom>
          <a:noFill/>
        </p:spPr>
      </p:pic>
      <p:pic>
        <p:nvPicPr>
          <p:cNvPr id="1028" name="Picture 4" descr="Artist's impression of the Milky Way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4179" y="3854469"/>
            <a:ext cx="2459538" cy="2459538"/>
          </a:xfrm>
          <a:prstGeom prst="ellipse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8" name="Oval 7"/>
          <p:cNvSpPr/>
          <p:nvPr/>
        </p:nvSpPr>
        <p:spPr>
          <a:xfrm>
            <a:off x="3818364" y="5504180"/>
            <a:ext cx="151842" cy="151842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65"/>
          </a:p>
        </p:txBody>
      </p:sp>
      <p:sp>
        <p:nvSpPr>
          <p:cNvPr id="10" name="TextBox 9"/>
          <p:cNvSpPr txBox="1"/>
          <p:nvPr/>
        </p:nvSpPr>
        <p:spPr>
          <a:xfrm>
            <a:off x="3059150" y="5736433"/>
            <a:ext cx="809827" cy="3519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87" dirty="0">
                <a:solidFill>
                  <a:srgbClr val="00B0F0"/>
                </a:solidFill>
              </a:rPr>
              <a:t>Earth</a:t>
            </a:r>
          </a:p>
        </p:txBody>
      </p:sp>
      <p:cxnSp>
        <p:nvCxnSpPr>
          <p:cNvPr id="13" name="Straight Arrow Connector 12"/>
          <p:cNvCxnSpPr>
            <a:cxnSpLocks/>
          </p:cNvCxnSpPr>
          <p:nvPr/>
        </p:nvCxnSpPr>
        <p:spPr>
          <a:xfrm flipH="1">
            <a:off x="4020820" y="2485572"/>
            <a:ext cx="4049132" cy="3018608"/>
          </a:xfrm>
          <a:prstGeom prst="straightConnector1">
            <a:avLst/>
          </a:prstGeom>
          <a:ln w="571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loud 11"/>
          <p:cNvSpPr/>
          <p:nvPr/>
        </p:nvSpPr>
        <p:spPr>
          <a:xfrm rot="19808089">
            <a:off x="3934503" y="5057882"/>
            <a:ext cx="911055" cy="506141"/>
          </a:xfrm>
          <a:prstGeom prst="cloud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65"/>
          </a:p>
        </p:txBody>
      </p:sp>
      <p:sp>
        <p:nvSpPr>
          <p:cNvPr id="14" name="TextBox 13"/>
          <p:cNvSpPr txBox="1"/>
          <p:nvPr/>
        </p:nvSpPr>
        <p:spPr>
          <a:xfrm>
            <a:off x="4471770" y="5514798"/>
            <a:ext cx="4250446" cy="61157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687" dirty="0">
                <a:solidFill>
                  <a:srgbClr val="FF0000"/>
                </a:solidFill>
              </a:rPr>
              <a:t>Milky Way Dust → Can be corrected with reddening map (e.g. </a:t>
            </a:r>
            <a:r>
              <a:rPr lang="en-GB" sz="1687" dirty="0" err="1">
                <a:solidFill>
                  <a:srgbClr val="FF0000"/>
                </a:solidFill>
              </a:rPr>
              <a:t>Schlafly</a:t>
            </a:r>
            <a:r>
              <a:rPr lang="en-GB" sz="1687" dirty="0">
                <a:solidFill>
                  <a:srgbClr val="FF0000"/>
                </a:solidFill>
              </a:rPr>
              <a:t> + </a:t>
            </a:r>
            <a:r>
              <a:rPr lang="en-GB" sz="1687" dirty="0" err="1">
                <a:solidFill>
                  <a:srgbClr val="FF0000"/>
                </a:solidFill>
              </a:rPr>
              <a:t>Finkbeiner</a:t>
            </a:r>
            <a:r>
              <a:rPr lang="en-GB" sz="1687" dirty="0">
                <a:solidFill>
                  <a:srgbClr val="FF0000"/>
                </a:solidFill>
              </a:rPr>
              <a:t>  11)</a:t>
            </a:r>
          </a:p>
        </p:txBody>
      </p:sp>
      <p:sp>
        <p:nvSpPr>
          <p:cNvPr id="15" name="Cloud 14"/>
          <p:cNvSpPr/>
          <p:nvPr/>
        </p:nvSpPr>
        <p:spPr>
          <a:xfrm rot="19578535">
            <a:off x="4247680" y="3751939"/>
            <a:ext cx="3758462" cy="473466"/>
          </a:xfrm>
          <a:prstGeom prst="cloud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65"/>
          </a:p>
        </p:txBody>
      </p:sp>
      <p:sp>
        <p:nvSpPr>
          <p:cNvPr id="16" name="TextBox 15"/>
          <p:cNvSpPr txBox="1"/>
          <p:nvPr/>
        </p:nvSpPr>
        <p:spPr>
          <a:xfrm>
            <a:off x="4321645" y="3502513"/>
            <a:ext cx="1720881" cy="35195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687" dirty="0">
                <a:solidFill>
                  <a:srgbClr val="00B050"/>
                </a:solidFill>
              </a:rPr>
              <a:t>Intergalactic Dust</a:t>
            </a:r>
          </a:p>
        </p:txBody>
      </p:sp>
      <p:sp>
        <p:nvSpPr>
          <p:cNvPr id="17" name="Cloud 16"/>
          <p:cNvSpPr/>
          <p:nvPr/>
        </p:nvSpPr>
        <p:spPr>
          <a:xfrm rot="19640817">
            <a:off x="7492353" y="2219083"/>
            <a:ext cx="1316443" cy="1338569"/>
          </a:xfrm>
          <a:prstGeom prst="cloud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65"/>
          </a:p>
        </p:txBody>
      </p:sp>
      <p:sp>
        <p:nvSpPr>
          <p:cNvPr id="18" name="TextBox 17"/>
          <p:cNvSpPr txBox="1"/>
          <p:nvPr/>
        </p:nvSpPr>
        <p:spPr>
          <a:xfrm>
            <a:off x="4077205" y="1516964"/>
            <a:ext cx="3340534" cy="113082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687" dirty="0">
                <a:solidFill>
                  <a:srgbClr val="FFC000"/>
                </a:solidFill>
              </a:rPr>
              <a:t>Host Galaxy Dust → Potentially large effect on SN </a:t>
            </a:r>
            <a:r>
              <a:rPr lang="en-GB" sz="1687" dirty="0" err="1">
                <a:solidFill>
                  <a:srgbClr val="FFC000"/>
                </a:solidFill>
              </a:rPr>
              <a:t>color</a:t>
            </a:r>
            <a:r>
              <a:rPr lang="en-GB" sz="1687" dirty="0">
                <a:solidFill>
                  <a:srgbClr val="FFC000"/>
                </a:solidFill>
              </a:rPr>
              <a:t> and brightness, must be dealt with probabilistically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000454" y="6523372"/>
            <a:ext cx="7065426" cy="3519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87" dirty="0"/>
              <a:t>NASA/JPL-Caltech/ESO/R. Hurt, Nicholas B. </a:t>
            </a:r>
            <a:r>
              <a:rPr lang="en-GB" sz="1687" dirty="0" err="1"/>
              <a:t>Suntzeff</a:t>
            </a:r>
            <a:endParaRPr lang="en-GB" sz="1687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98D26BB-D102-B38E-50C4-8F2866C04BC4}"/>
              </a:ext>
            </a:extLst>
          </p:cNvPr>
          <p:cNvSpPr txBox="1"/>
          <p:nvPr/>
        </p:nvSpPr>
        <p:spPr>
          <a:xfrm>
            <a:off x="10073920" y="6476381"/>
            <a:ext cx="21180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Slide credit: S. Thorp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BC038ED-32CE-BDE1-A6FF-A06F2BF69B8B}"/>
              </a:ext>
            </a:extLst>
          </p:cNvPr>
          <p:cNvSpPr/>
          <p:nvPr/>
        </p:nvSpPr>
        <p:spPr>
          <a:xfrm>
            <a:off x="7031380" y="1891032"/>
            <a:ext cx="691593" cy="13546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CD876E2-256E-6885-E92A-56CA378C5405}"/>
              </a:ext>
            </a:extLst>
          </p:cNvPr>
          <p:cNvSpPr txBox="1"/>
          <p:nvPr/>
        </p:nvSpPr>
        <p:spPr>
          <a:xfrm>
            <a:off x="6797948" y="1769713"/>
            <a:ext cx="12720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SN 1998bu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21F74C-EBDD-543A-EE35-12A58FCB68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FC572D-B982-9CC6-2DA5-CB08CAACC3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0869" y="365125"/>
            <a:ext cx="9210261" cy="1325563"/>
          </a:xfrm>
        </p:spPr>
        <p:txBody>
          <a:bodyPr/>
          <a:lstStyle/>
          <a:p>
            <a:r>
              <a:rPr lang="en-US" dirty="0"/>
              <a:t>Dust extinction depends on wavelength.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FD71DFA-7085-C4A4-69D2-2D724E7561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1083" y="1404732"/>
            <a:ext cx="8089832" cy="524236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229B643-6666-A5F7-1DA3-184BF07D8331}"/>
              </a:ext>
            </a:extLst>
          </p:cNvPr>
          <p:cNvSpPr txBox="1"/>
          <p:nvPr/>
        </p:nvSpPr>
        <p:spPr>
          <a:xfrm rot="16200000">
            <a:off x="1566367" y="3443238"/>
            <a:ext cx="1431097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400" dirty="0"/>
              <a:t>Extinction</a:t>
            </a:r>
          </a:p>
        </p:txBody>
      </p:sp>
    </p:spTree>
    <p:extLst>
      <p:ext uri="{BB962C8B-B14F-4D97-AF65-F5344CB8AC3E}">
        <p14:creationId xmlns:p14="http://schemas.microsoft.com/office/powerpoint/2010/main" val="795774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45E600-B47C-E79A-58BB-5D30132AF0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329"/>
            <a:ext cx="10515600" cy="1325563"/>
          </a:xfrm>
        </p:spPr>
        <p:txBody>
          <a:bodyPr/>
          <a:lstStyle/>
          <a:p>
            <a:r>
              <a:rPr lang="en-US" dirty="0"/>
              <a:t>Overview of </a:t>
            </a:r>
            <a:r>
              <a:rPr lang="en-US" dirty="0" err="1"/>
              <a:t>BayeSN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25C6DDC-BDAA-C9F1-AC66-B5FE105C3398}"/>
              </a:ext>
            </a:extLst>
          </p:cNvPr>
          <p:cNvSpPr txBox="1"/>
          <p:nvPr/>
        </p:nvSpPr>
        <p:spPr>
          <a:xfrm>
            <a:off x="9486493" y="6403339"/>
            <a:ext cx="2084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Mandel et al. (2020)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2FA51BC-819A-A36E-7473-3ACCDD2903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1192696"/>
            <a:ext cx="7772400" cy="4989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09688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1473</TotalTime>
  <Words>965</Words>
  <Application>Microsoft Macintosh PowerPoint</Application>
  <PresentationFormat>Widescreen</PresentationFormat>
  <Paragraphs>159</Paragraphs>
  <Slides>33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7" baseType="lpstr">
      <vt:lpstr>Arial</vt:lpstr>
      <vt:lpstr>Calibri</vt:lpstr>
      <vt:lpstr>Calibri Light</vt:lpstr>
      <vt:lpstr>Office Theme</vt:lpstr>
      <vt:lpstr>Variational Inference for Acceleration of SN Ia Photometric Distance Estimation with BayeSN</vt:lpstr>
      <vt:lpstr>Background</vt:lpstr>
      <vt:lpstr>How we observe SNe Ia</vt:lpstr>
      <vt:lpstr>SN Ia flux is measured in filters.</vt:lpstr>
      <vt:lpstr>SN Ia are standard candles.</vt:lpstr>
      <vt:lpstr>SNe Ia for precision cosmology</vt:lpstr>
      <vt:lpstr>Types of Dust</vt:lpstr>
      <vt:lpstr>Dust extinction depends on wavelength.</vt:lpstr>
      <vt:lpstr>Overview of BayeSN</vt:lpstr>
      <vt:lpstr>Overview of BayeSN</vt:lpstr>
      <vt:lpstr>Why Variational Inference?</vt:lpstr>
      <vt:lpstr>VI Overview</vt:lpstr>
      <vt:lpstr>Fitting        is tricky!</vt:lpstr>
      <vt:lpstr>Zero-lower-truncated normal (ZLTN) distribution</vt:lpstr>
      <vt:lpstr>Multivariate ZLTN distribution</vt:lpstr>
      <vt:lpstr>Laplace Approximation</vt:lpstr>
      <vt:lpstr>VI Implementation Details</vt:lpstr>
      <vt:lpstr>Data overview</vt:lpstr>
      <vt:lpstr>Results</vt:lpstr>
      <vt:lpstr>Training parameters</vt:lpstr>
      <vt:lpstr>High &amp; low        fits</vt:lpstr>
      <vt:lpstr>Zooming in on       marginal</vt:lpstr>
      <vt:lpstr>Results on simulated SNe population – Laplace</vt:lpstr>
      <vt:lpstr>Results on simulated SNe population - ZLTN</vt:lpstr>
      <vt:lpstr>Results on simulated SNe population – Multivariate Normal</vt:lpstr>
      <vt:lpstr>Results on Foundation Dataset</vt:lpstr>
      <vt:lpstr>How do we evaluate our VI approximation?</vt:lpstr>
      <vt:lpstr>Pareto-Smoothed Importance Sampling (PSIS)</vt:lpstr>
      <vt:lpstr>Weird behavior from PSIS   … </vt:lpstr>
      <vt:lpstr>Comparing    values from “best” vs. last set of  parameters </vt:lpstr>
      <vt:lpstr>Variational Simulation-Based Calibration (VSBC)</vt:lpstr>
      <vt:lpstr>VSBC  Results</vt:lpstr>
      <vt:lpstr>Conclusions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Variational Inference for Acceleration of SN Ia Photometric Distance Estimation with BayeSN</dc:title>
  <dc:creator>Ana Sofia Uzsoy</dc:creator>
  <cp:lastModifiedBy>Ana Sofia Uzsoy</cp:lastModifiedBy>
  <cp:revision>86</cp:revision>
  <dcterms:created xsi:type="dcterms:W3CDTF">2024-02-06T20:33:29Z</dcterms:created>
  <dcterms:modified xsi:type="dcterms:W3CDTF">2024-02-07T21:06:36Z</dcterms:modified>
</cp:coreProperties>
</file>