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345" r:id="rId2"/>
    <p:sldId id="346" r:id="rId3"/>
    <p:sldId id="421" r:id="rId4"/>
    <p:sldId id="357" r:id="rId5"/>
    <p:sldId id="359" r:id="rId6"/>
    <p:sldId id="406" r:id="rId7"/>
    <p:sldId id="380" r:id="rId8"/>
    <p:sldId id="363" r:id="rId9"/>
    <p:sldId id="379" r:id="rId10"/>
    <p:sldId id="409" r:id="rId11"/>
    <p:sldId id="410" r:id="rId12"/>
    <p:sldId id="415" r:id="rId13"/>
    <p:sldId id="374" r:id="rId14"/>
    <p:sldId id="419" r:id="rId15"/>
    <p:sldId id="382" r:id="rId16"/>
    <p:sldId id="411" r:id="rId17"/>
    <p:sldId id="412" r:id="rId18"/>
    <p:sldId id="365" r:id="rId19"/>
    <p:sldId id="413" r:id="rId20"/>
    <p:sldId id="420" r:id="rId21"/>
    <p:sldId id="414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Office 2004 Test Drive User" initials="PM" lastIdx="1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F23"/>
    <a:srgbClr val="FFFD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7" autoAdjust="0"/>
    <p:restoredTop sz="84708" autoAdjust="0"/>
  </p:normalViewPr>
  <p:slideViewPr>
    <p:cSldViewPr snapToObjects="1">
      <p:cViewPr varScale="1">
        <p:scale>
          <a:sx n="96" d="100"/>
          <a:sy n="96" d="100"/>
        </p:scale>
        <p:origin x="-80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92" d="100"/>
          <a:sy n="92" d="100"/>
        </p:scale>
        <p:origin x="-2632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handoutMaster" Target="handoutMasters/handoutMaster1.xml"/><Relationship Id="rId25" Type="http://schemas.openxmlformats.org/officeDocument/2006/relationships/printerSettings" Target="printerSettings/printerSettings1.bin"/><Relationship Id="rId26" Type="http://schemas.openxmlformats.org/officeDocument/2006/relationships/commentAuthors" Target="commentAuthors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B3696-4311-454A-B685-2FDDE7D491CE}" type="datetime1">
              <a:rPr lang="en-US" smtClean="0"/>
              <a:pPr/>
              <a:t>2/17/12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A0BD53-F782-B047-9FA9-1B293862C8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1264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AFDCC-8DF4-E540-8CA4-215A3BB003DD}" type="datetime1">
              <a:rPr lang="en-US" smtClean="0"/>
              <a:pPr/>
              <a:t>2/17/12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57A88-3E2D-7747-A822-E982B29722C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0247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57A88-3E2D-7747-A822-E982B29722C0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57A88-3E2D-7747-A822-E982B29722C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431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57A88-3E2D-7747-A822-E982B29722C0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57A88-3E2D-7747-A822-E982B29722C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57A88-3E2D-7747-A822-E982B29722C0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57A88-3E2D-7747-A822-E982B29722C0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57A88-3E2D-7747-A822-E982B29722C0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57A88-3E2D-7747-A822-E982B29722C0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C57A88-3E2D-7747-A822-E982B29722C0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1938" y="152400"/>
            <a:ext cx="2078037" cy="60325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825" y="152400"/>
            <a:ext cx="6081713" cy="60325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6718300" cy="739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825" y="1209675"/>
            <a:ext cx="4079875" cy="4975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10100" y="1209675"/>
            <a:ext cx="4079875" cy="49752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DA49C0D9-8CCC-CD4E-A122-443B6AD0C1F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7825" y="1209675"/>
            <a:ext cx="4079875" cy="497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209675"/>
            <a:ext cx="4079875" cy="49752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4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52400"/>
            <a:ext cx="6718300" cy="73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77825" y="1209675"/>
            <a:ext cx="8312150" cy="4975225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9028" name="Rectangle 4"/>
          <p:cNvSpPr>
            <a:spLocks noChangeArrowheads="1"/>
          </p:cNvSpPr>
          <p:nvPr/>
        </p:nvSpPr>
        <p:spPr bwMode="auto">
          <a:xfrm>
            <a:off x="6935771" y="6535972"/>
            <a:ext cx="1927258" cy="215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29" tIns="45714" rIns="91429" bIns="45714">
            <a:prstTxWarp prst="textNoShape">
              <a:avLst/>
            </a:prstTxWarp>
            <a:spAutoFit/>
          </a:bodyPr>
          <a:lstStyle/>
          <a:p>
            <a:pPr algn="r" defTabSz="820738"/>
            <a:r>
              <a:rPr lang="en-US" sz="800" b="1" dirty="0" smtClean="0"/>
              <a:t>Computer</a:t>
            </a:r>
            <a:r>
              <a:rPr lang="en-US" sz="800" b="1" baseline="0" dirty="0" smtClean="0"/>
              <a:t> Vision   for Solar Physics</a:t>
            </a:r>
            <a:endParaRPr lang="en-US" sz="800" b="1" dirty="0"/>
          </a:p>
        </p:txBody>
      </p:sp>
      <p:sp>
        <p:nvSpPr>
          <p:cNvPr id="129032" name="Rectangle 8"/>
          <p:cNvSpPr>
            <a:spLocks noChangeArrowheads="1"/>
          </p:cNvSpPr>
          <p:nvPr/>
        </p:nvSpPr>
        <p:spPr bwMode="auto">
          <a:xfrm>
            <a:off x="1524000" y="854075"/>
            <a:ext cx="6400800" cy="45719"/>
          </a:xfrm>
          <a:prstGeom prst="rect">
            <a:avLst/>
          </a:prstGeom>
          <a:gradFill rotWithShape="0">
            <a:gsLst>
              <a:gs pos="0">
                <a:srgbClr val="000099"/>
              </a:gs>
              <a:gs pos="100000">
                <a:srgbClr val="000099">
                  <a:gamma/>
                  <a:tint val="2353"/>
                  <a:invGamma/>
                </a:srgb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9033" name="Text Box 9"/>
          <p:cNvSpPr txBox="1">
            <a:spLocks noChangeArrowheads="1"/>
          </p:cNvSpPr>
          <p:nvPr/>
        </p:nvSpPr>
        <p:spPr bwMode="auto">
          <a:xfrm>
            <a:off x="200025" y="6461125"/>
            <a:ext cx="2382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endParaRPr lang="en-US" sz="1000" dirty="0"/>
          </a:p>
          <a:p>
            <a:pPr algn="l"/>
            <a:endParaRPr lang="en-US" sz="1000" dirty="0"/>
          </a:p>
        </p:txBody>
      </p:sp>
      <p:sp>
        <p:nvSpPr>
          <p:cNvPr id="129034" name="Rectangle 10"/>
          <p:cNvSpPr>
            <a:spLocks noChangeArrowheads="1"/>
          </p:cNvSpPr>
          <p:nvPr userDrawn="1"/>
        </p:nvSpPr>
        <p:spPr bwMode="auto">
          <a:xfrm>
            <a:off x="163512" y="6535972"/>
            <a:ext cx="2274888" cy="215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29" tIns="45714" rIns="91429" bIns="45714">
            <a:prstTxWarp prst="textNoShape">
              <a:avLst/>
            </a:prstTxWarp>
            <a:spAutoFit/>
          </a:bodyPr>
          <a:lstStyle/>
          <a:p>
            <a:pPr algn="l" defTabSz="820738"/>
            <a:r>
              <a:rPr lang="en-US" sz="800" b="1" baseline="0" dirty="0" smtClean="0"/>
              <a:t>SAO Statistics Workshop  </a:t>
            </a:r>
            <a:r>
              <a:rPr lang="en-US" sz="800" b="1" baseline="0" dirty="0" smtClean="0"/>
              <a:t>February 2012</a:t>
            </a:r>
            <a:endParaRPr lang="en-US" sz="800" b="1" dirty="0"/>
          </a:p>
        </p:txBody>
      </p:sp>
      <p:pic>
        <p:nvPicPr>
          <p:cNvPr id="8" name="Picture 7" descr="color solar physics logo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163512" y="152400"/>
            <a:ext cx="888111" cy="1235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imes New Roman" pitchFamily="-65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imes New Roman" pitchFamily="-65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imes New Roman" pitchFamily="-65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imes New Roman" pitchFamily="-65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imes New Roman" pitchFamily="-65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imes New Roman" pitchFamily="-65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imes New Roman" pitchFamily="-65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accent2"/>
          </a:solidFill>
          <a:latin typeface="Times New Roman" pitchFamily="-65" charset="0"/>
        </a:defRPr>
      </a:lvl9pPr>
    </p:titleStyle>
    <p:bodyStyle>
      <a:lvl1pPr marL="342900" indent="-342900" algn="l" rtl="0" eaLnBrk="0" fontAlgn="base" hangingPunct="0">
        <a:spcBef>
          <a:spcPct val="35000"/>
        </a:spcBef>
        <a:spcAft>
          <a:spcPct val="0"/>
        </a:spcAft>
        <a:buChar char="•"/>
        <a:defRPr sz="1600" b="1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84163" algn="l" rtl="0" eaLnBrk="0" fontAlgn="base" hangingPunct="0">
        <a:spcBef>
          <a:spcPct val="35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ＭＳ Ｐゴシック" pitchFamily="-65" charset="-128"/>
        </a:defRPr>
      </a:lvl2pPr>
      <a:lvl3pPr marL="1062038" indent="-228600" algn="l" rtl="0" eaLnBrk="0" fontAlgn="base" hangingPunct="0">
        <a:spcBef>
          <a:spcPct val="35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  <a:ea typeface="Arial" pitchFamily="-65" charset="0"/>
          <a:cs typeface="Arial" pitchFamily="-65" charset="0"/>
        </a:defRPr>
      </a:lvl3pPr>
      <a:lvl4pPr marL="1392238" indent="-228600" algn="l" rtl="0" eaLnBrk="0" fontAlgn="base" hangingPunct="0">
        <a:spcBef>
          <a:spcPct val="35000"/>
        </a:spcBef>
        <a:spcAft>
          <a:spcPct val="0"/>
        </a:spcAft>
        <a:buChar char="o"/>
        <a:defRPr sz="1000">
          <a:solidFill>
            <a:schemeClr val="tx1"/>
          </a:solidFill>
          <a:latin typeface="+mn-lt"/>
          <a:ea typeface="Arial" pitchFamily="-65" charset="0"/>
          <a:cs typeface="Arial" pitchFamily="-65" charset="0"/>
        </a:defRPr>
      </a:lvl4pPr>
      <a:lvl5pPr marL="1722438" indent="-228600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chemeClr val="tx1"/>
          </a:solidFill>
          <a:latin typeface="+mn-lt"/>
          <a:ea typeface="Arial" pitchFamily="-65" charset="0"/>
          <a:cs typeface="Arial" pitchFamily="-65" charset="0"/>
        </a:defRPr>
      </a:lvl5pPr>
      <a:lvl6pPr marL="2179638" indent="-228600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chemeClr val="tx1"/>
          </a:solidFill>
          <a:latin typeface="+mn-lt"/>
          <a:ea typeface="Arial" pitchFamily="-65" charset="0"/>
          <a:cs typeface="Arial" pitchFamily="-65" charset="0"/>
        </a:defRPr>
      </a:lvl6pPr>
      <a:lvl7pPr marL="2636838" indent="-228600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chemeClr val="tx1"/>
          </a:solidFill>
          <a:latin typeface="+mn-lt"/>
          <a:ea typeface="Arial" pitchFamily="-65" charset="0"/>
          <a:cs typeface="Arial" pitchFamily="-65" charset="0"/>
        </a:defRPr>
      </a:lvl7pPr>
      <a:lvl8pPr marL="3094038" indent="-228600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chemeClr val="tx1"/>
          </a:solidFill>
          <a:latin typeface="+mn-lt"/>
          <a:ea typeface="Arial" pitchFamily="-65" charset="0"/>
          <a:cs typeface="Arial" pitchFamily="-65" charset="0"/>
        </a:defRPr>
      </a:lvl8pPr>
      <a:lvl9pPr marL="3551238" indent="-228600" algn="l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chemeClr val="tx1"/>
          </a:solidFill>
          <a:latin typeface="+mn-lt"/>
          <a:ea typeface="Arial" pitchFamily="-65" charset="0"/>
          <a:cs typeface="Arial" pitchFamily="-65" charset="0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gif"/><Relationship Id="rId3" Type="http://schemas.openxmlformats.org/officeDocument/2006/relationships/image" Target="../media/image14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799" y="0"/>
            <a:ext cx="7239001" cy="762000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FFFD40"/>
                </a:solidFill>
                <a:latin typeface="+mn-lt"/>
              </a:rPr>
              <a:t>Content-based Image Retrieval for </a:t>
            </a:r>
            <a:r>
              <a:rPr lang="en-US" sz="3200" dirty="0" smtClean="0">
                <a:solidFill>
                  <a:srgbClr val="FFFD40"/>
                </a:solidFill>
                <a:latin typeface="+mn-lt"/>
              </a:rPr>
              <a:t>Solar </a:t>
            </a:r>
            <a:r>
              <a:rPr lang="en-US" sz="3200" dirty="0">
                <a:solidFill>
                  <a:srgbClr val="FFFD40"/>
                </a:solidFill>
                <a:latin typeface="+mn-lt"/>
              </a:rPr>
              <a:t>Physics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5029200"/>
            <a:ext cx="7543800" cy="1828800"/>
          </a:xfrm>
        </p:spPr>
        <p:txBody>
          <a:bodyPr>
            <a:normAutofit fontScale="92500"/>
          </a:bodyPr>
          <a:lstStyle/>
          <a:p>
            <a:r>
              <a:rPr lang="en-US" sz="2800" dirty="0" smtClean="0">
                <a:solidFill>
                  <a:srgbClr val="FFFF00"/>
                </a:solidFill>
              </a:rPr>
              <a:t>Piet Martens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 Montana State University</a:t>
            </a:r>
          </a:p>
          <a:p>
            <a:r>
              <a:rPr lang="en-US" sz="2800" dirty="0" smtClean="0">
                <a:solidFill>
                  <a:srgbClr val="FFFF00"/>
                </a:solidFill>
              </a:rPr>
              <a:t>Harvard-Smithsonian Center for Astrophysics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239000" cy="739775"/>
          </a:xfrm>
        </p:spPr>
        <p:txBody>
          <a:bodyPr/>
          <a:lstStyle/>
          <a:p>
            <a:r>
              <a:rPr lang="en-US" dirty="0" smtClean="0"/>
              <a:t>Why would we believe this could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143000"/>
            <a:ext cx="6946900" cy="533400"/>
          </a:xfrm>
        </p:spPr>
        <p:txBody>
          <a:bodyPr/>
          <a:lstStyle/>
          <a:p>
            <a:pPr marL="0">
              <a:buNone/>
            </a:pPr>
            <a:r>
              <a:rPr lang="en-US" sz="2800" dirty="0" smtClean="0"/>
              <a:t>Answer:  Our brain works this way!</a:t>
            </a:r>
          </a:p>
          <a:p>
            <a:pPr marL="0">
              <a:buNone/>
            </a:pPr>
            <a:endParaRPr lang="en-US" sz="2800" dirty="0" smtClean="0"/>
          </a:p>
        </p:txBody>
      </p:sp>
      <p:pic>
        <p:nvPicPr>
          <p:cNvPr id="5" name="Picture 4" descr="Phantoms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7201" y="1885250"/>
            <a:ext cx="3413760" cy="49133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" y="1905000"/>
            <a:ext cx="43434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Specifically:  brain remembers images from information -- deduced and stored in different regions of the brain – on color, depth, form, size, etc.</a:t>
            </a:r>
          </a:p>
          <a:p>
            <a:r>
              <a:rPr lang="en-US" sz="2400" dirty="0" smtClean="0"/>
              <a:t>A “remembered” image is a combination of input parameters from these different brain centers.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791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239000" cy="739775"/>
          </a:xfrm>
        </p:spPr>
        <p:txBody>
          <a:bodyPr/>
          <a:lstStyle/>
          <a:p>
            <a:r>
              <a:rPr lang="en-US" dirty="0" smtClean="0"/>
              <a:t>Brain image processing, e.g. the Necker cube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632700" cy="533400"/>
          </a:xfrm>
        </p:spPr>
        <p:txBody>
          <a:bodyPr/>
          <a:lstStyle/>
          <a:p>
            <a:pPr marL="0">
              <a:buNone/>
            </a:pPr>
            <a:endParaRPr lang="en-US" sz="2800" dirty="0" smtClean="0"/>
          </a:p>
        </p:txBody>
      </p:sp>
      <p:pic>
        <p:nvPicPr>
          <p:cNvPr id="8" name="Picture 7" descr="Screen Captur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49201"/>
            <a:ext cx="6644640" cy="549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73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239000" cy="739775"/>
          </a:xfrm>
        </p:spPr>
        <p:txBody>
          <a:bodyPr/>
          <a:lstStyle/>
          <a:p>
            <a:r>
              <a:rPr lang="en-US" dirty="0" smtClean="0"/>
              <a:t>Brain image processing;  the Sun is above….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9" descr="Eggs-Ramachandran-90-degrees.jp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110" y="1371600"/>
            <a:ext cx="3058564" cy="4572000"/>
          </a:xfrm>
          <a:prstGeom prst="rect">
            <a:avLst/>
          </a:prstGeom>
        </p:spPr>
      </p:pic>
      <p:pic>
        <p:nvPicPr>
          <p:cNvPr id="16" name="Picture 15" descr="Eggs-Ramachandran-90-degrees.jp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562600" y="1371600"/>
            <a:ext cx="3058565" cy="4572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8600" y="2209800"/>
            <a:ext cx="1752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What you remember is </a:t>
            </a:r>
            <a:r>
              <a:rPr lang="en-US" sz="2000" b="1" dirty="0" smtClean="0"/>
              <a:t>not</a:t>
            </a:r>
            <a:r>
              <a:rPr lang="en-US" sz="2000" dirty="0" smtClean="0"/>
              <a:t> what you see…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282834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BernaPN1\Desktop\Science\Projects\SDO FFT\Filaments\movie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514600"/>
            <a:ext cx="8077200" cy="351112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1371600"/>
            <a:ext cx="7772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Automated tracking of the origin, evolution, and disappearance (eruption) of all filaments. Outlines contours, determines </a:t>
            </a:r>
            <a:r>
              <a:rPr lang="en-US" b="1" dirty="0" err="1" smtClean="0"/>
              <a:t>chirality</a:t>
            </a:r>
            <a:r>
              <a:rPr lang="en-US" b="1" dirty="0" smtClean="0"/>
              <a:t>, tracks individual filaments, handles mergers and splitting.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2908079" y="3244334"/>
            <a:ext cx="261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52600" y="2286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2"/>
                </a:solidFill>
                <a:latin typeface="+mj-lt"/>
              </a:rPr>
              <a:t>Filament Tracking  (</a:t>
            </a:r>
            <a:r>
              <a:rPr lang="en-US" sz="2800" b="1" dirty="0" err="1" smtClean="0">
                <a:solidFill>
                  <a:schemeClr val="accent2"/>
                </a:solidFill>
                <a:latin typeface="+mj-lt"/>
              </a:rPr>
              <a:t>Bernasconi</a:t>
            </a:r>
            <a:r>
              <a:rPr lang="en-US" sz="2800" b="1" dirty="0" smtClean="0">
                <a:solidFill>
                  <a:schemeClr val="accent2"/>
                </a:solidFill>
                <a:latin typeface="+mj-lt"/>
              </a:rPr>
              <a:t>)</a:t>
            </a:r>
            <a:endParaRPr lang="en-US" sz="2800" b="1" dirty="0">
              <a:solidFill>
                <a:schemeClr val="accent2"/>
              </a:solidFill>
              <a:latin typeface="+mj-lt"/>
            </a:endParaRPr>
          </a:p>
        </p:txBody>
      </p:sp>
      <p:pic>
        <p:nvPicPr>
          <p:cNvPr id="7" name="Picture 6" descr="APL_Logo1_Black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0656" y="0"/>
            <a:ext cx="1863344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-228600"/>
            <a:ext cx="65913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What would one use this for?   Example</a:t>
            </a:r>
            <a:endParaRPr lang="en-US" dirty="0"/>
          </a:p>
        </p:txBody>
      </p:sp>
      <p:sp>
        <p:nvSpPr>
          <p:cNvPr id="20487" name="Rectangle 10"/>
          <p:cNvSpPr>
            <a:spLocks noChangeArrowheads="1"/>
          </p:cNvSpPr>
          <p:nvPr/>
        </p:nvSpPr>
        <p:spPr bwMode="auto">
          <a:xfrm>
            <a:off x="2971800" y="3378200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endParaRPr lang="en-US" sz="1400" dirty="0" smtClean="0">
              <a:solidFill>
                <a:srgbClr val="000000"/>
              </a:solidFill>
              <a:latin typeface="Helvetica" pitchFamily="-110" charset="0"/>
            </a:endParaRPr>
          </a:p>
          <a:p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52600" y="6072664"/>
            <a:ext cx="621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Statistical Analysis of Two Years of Filament Metadata</a:t>
            </a:r>
            <a:endParaRPr lang="en-US" dirty="0"/>
          </a:p>
        </p:txBody>
      </p:sp>
      <p:pic>
        <p:nvPicPr>
          <p:cNvPr id="3" name="Picture 2" descr="Filament-attribute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754" y="817926"/>
            <a:ext cx="6903948" cy="497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027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718300" cy="1447800"/>
          </a:xfrm>
        </p:spPr>
        <p:txBody>
          <a:bodyPr/>
          <a:lstStyle/>
          <a:p>
            <a:r>
              <a:rPr lang="en-US" dirty="0" smtClean="0"/>
              <a:t>Cross-comparison with Other Modules – First Step:  Filaments</a:t>
            </a: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825" y="1828800"/>
            <a:ext cx="8080375" cy="2362200"/>
          </a:xfrm>
        </p:spPr>
        <p:txBody>
          <a:bodyPr/>
          <a:lstStyle/>
          <a:p>
            <a:pPr marL="457200" indent="-457200"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096000" y="2895600"/>
            <a:ext cx="2819400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Arthur Clarke's third law:  "Any sufficiently advanced technology is indistinguishable from magic.</a:t>
            </a:r>
            <a:r>
              <a:rPr lang="en-US" b="1" dirty="0" smtClean="0"/>
              <a:t>”                                       </a:t>
            </a:r>
          </a:p>
          <a:p>
            <a:endParaRPr lang="en-US" dirty="0"/>
          </a:p>
        </p:txBody>
      </p:sp>
      <p:pic>
        <p:nvPicPr>
          <p:cNvPr id="6" name="Picture 5" descr="Labels-32-mi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478280"/>
            <a:ext cx="5166360" cy="5379720"/>
          </a:xfrm>
          <a:prstGeom prst="rect">
            <a:avLst/>
          </a:prstGeom>
        </p:spPr>
      </p:pic>
      <p:pic>
        <p:nvPicPr>
          <p:cNvPr id="7" name="Picture 6" descr="Labels-32-MB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30" y="1463040"/>
            <a:ext cx="5173980" cy="53949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6718300" cy="609600"/>
          </a:xfrm>
        </p:spPr>
        <p:txBody>
          <a:bodyPr/>
          <a:lstStyle/>
          <a:p>
            <a:r>
              <a:rPr lang="en-US" dirty="0" smtClean="0"/>
              <a:t>More Filament Results</a:t>
            </a: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825" y="1828800"/>
            <a:ext cx="8080375" cy="2362200"/>
          </a:xfrm>
        </p:spPr>
        <p:txBody>
          <a:bodyPr/>
          <a:lstStyle/>
          <a:p>
            <a:pPr marL="457200" indent="-457200"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  <p:pic>
        <p:nvPicPr>
          <p:cNvPr id="2" name="Picture 1" descr="comparitive-evaluation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990600"/>
            <a:ext cx="4570441" cy="559336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43800" y="2209800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curious miss..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6581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/>
          </p:nvPr>
        </p:nvSpPr>
        <p:spPr>
          <a:xfrm>
            <a:off x="1295400" y="152400"/>
            <a:ext cx="7620000" cy="609600"/>
          </a:xfrm>
        </p:spPr>
        <p:txBody>
          <a:bodyPr/>
          <a:lstStyle/>
          <a:p>
            <a:r>
              <a:rPr lang="en-US" dirty="0" smtClean="0"/>
              <a:t>Filament Results:   Overlap with Dedicated </a:t>
            </a:r>
            <a:r>
              <a:rPr lang="en-US" dirty="0"/>
              <a:t>C</a:t>
            </a:r>
            <a:r>
              <a:rPr lang="en-US" dirty="0" smtClean="0"/>
              <a:t>ode</a:t>
            </a: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825" y="1828800"/>
            <a:ext cx="8080375" cy="2362200"/>
          </a:xfrm>
        </p:spPr>
        <p:txBody>
          <a:bodyPr/>
          <a:lstStyle/>
          <a:p>
            <a:pPr marL="457200" indent="-457200"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7086600" y="2209800"/>
            <a:ext cx="1905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Overlap as a function of grid size, labeling method, and </a:t>
            </a:r>
            <a:r>
              <a:rPr lang="en-US" sz="2000" smtClean="0"/>
              <a:t>classifier algorithm.</a:t>
            </a:r>
            <a:endParaRPr lang="en-US" sz="2000" dirty="0"/>
          </a:p>
        </p:txBody>
      </p:sp>
      <p:pic>
        <p:nvPicPr>
          <p:cNvPr id="4" name="Picture 3" descr="Accuracy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25" y="1676400"/>
            <a:ext cx="6299200" cy="440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487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239000" cy="739775"/>
          </a:xfrm>
        </p:spPr>
        <p:txBody>
          <a:bodyPr/>
          <a:lstStyle/>
          <a:p>
            <a:r>
              <a:rPr lang="en-US" dirty="0" smtClean="0"/>
              <a:t>“Trainable” Module:  Current Status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524000" y="1295400"/>
            <a:ext cx="67056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charset="2"/>
              <a:buChar char="Ø"/>
            </a:pPr>
            <a:r>
              <a:rPr lang="en-US" dirty="0" smtClean="0"/>
              <a:t>  </a:t>
            </a:r>
            <a:r>
              <a:rPr lang="en-US" sz="2000" dirty="0" smtClean="0"/>
              <a:t>Module has been tested on TRACE and H-alpha data. </a:t>
            </a:r>
          </a:p>
          <a:p>
            <a:pPr>
              <a:buFont typeface="Wingdings" charset="2"/>
              <a:buChar char="Ø"/>
            </a:pPr>
            <a:endParaRPr lang="en-US" sz="2000" dirty="0" smtClean="0"/>
          </a:p>
          <a:p>
            <a:pPr>
              <a:buFont typeface="Wingdings" charset="2"/>
              <a:buChar char="Ø"/>
            </a:pPr>
            <a:r>
              <a:rPr lang="en-US" sz="2000" dirty="0" smtClean="0"/>
              <a:t> We get up to 85% agreement with task-specific filament code.</a:t>
            </a:r>
          </a:p>
          <a:p>
            <a:pPr>
              <a:buFont typeface="Wingdings" charset="2"/>
              <a:buChar char="Ø"/>
            </a:pPr>
            <a:endParaRPr lang="en-US" sz="2000" dirty="0" smtClean="0"/>
          </a:p>
          <a:p>
            <a:pPr>
              <a:buFont typeface="Wingdings" charset="2"/>
              <a:buChar char="Ø"/>
            </a:pPr>
            <a:r>
              <a:rPr lang="en-US" sz="2000" dirty="0" smtClean="0"/>
              <a:t> We have found our optimal texture parameters, 10 per sub-image.</a:t>
            </a:r>
          </a:p>
          <a:p>
            <a:pPr>
              <a:buFont typeface="Wingdings" charset="2"/>
              <a:buChar char="Ø"/>
            </a:pPr>
            <a:endParaRPr lang="en-US" sz="2000" dirty="0" smtClean="0"/>
          </a:p>
          <a:p>
            <a:pPr>
              <a:buFont typeface="Wingdings" charset="2"/>
              <a:buChar char="Ø"/>
            </a:pPr>
            <a:r>
              <a:rPr lang="en-US" sz="2000" dirty="0" smtClean="0"/>
              <a:t> We are focusing on optimizing storage requirements, and hence search speed.  We can reduce 640 dimensional TRACE vector to ~ 40-70 relevant dimensions, 90% reduction.  That would lead to 0.5 GB storage per day for SDO imagery, very manageable.</a:t>
            </a:r>
          </a:p>
          <a:p>
            <a:pPr>
              <a:buFont typeface="Wingdings" charset="2"/>
              <a:buChar char="Ø"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in Astrophysics</a:t>
            </a: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825" y="1066801"/>
            <a:ext cx="8080375" cy="51181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b="0" dirty="0" smtClean="0">
                <a:sym typeface="Wingdings"/>
              </a:rPr>
              <a:t>Detection of QSOs from a massive </a:t>
            </a:r>
            <a:r>
              <a:rPr lang="en-US" sz="2400" b="0" dirty="0">
                <a:sym typeface="Wingdings"/>
              </a:rPr>
              <a:t>d</a:t>
            </a:r>
            <a:r>
              <a:rPr lang="en-US" sz="2400" b="0" dirty="0" smtClean="0">
                <a:sym typeface="Wingdings"/>
              </a:rPr>
              <a:t>ata-base of about 40 million light curves (Kim, </a:t>
            </a:r>
            <a:r>
              <a:rPr lang="en-US" sz="2400" b="0" dirty="0" err="1" smtClean="0">
                <a:sym typeface="Wingdings"/>
              </a:rPr>
              <a:t>Alcock</a:t>
            </a:r>
            <a:r>
              <a:rPr lang="en-US" sz="2400" b="0" dirty="0" smtClean="0">
                <a:sym typeface="Wingdings"/>
              </a:rPr>
              <a:t> et al. 2011, at </a:t>
            </a:r>
            <a:r>
              <a:rPr lang="en-US" sz="2400" b="0" dirty="0" err="1" smtClean="0">
                <a:sym typeface="Wingdings"/>
              </a:rPr>
              <a:t>CfA</a:t>
            </a:r>
            <a:r>
              <a:rPr lang="en-US" sz="2400" b="0" dirty="0" smtClean="0">
                <a:sym typeface="Wingdings"/>
              </a:rPr>
              <a:t>)</a:t>
            </a:r>
          </a:p>
          <a:p>
            <a:pPr>
              <a:lnSpc>
                <a:spcPct val="80000"/>
              </a:lnSpc>
            </a:pPr>
            <a:r>
              <a:rPr lang="en-US" sz="2400" b="0" dirty="0" smtClean="0">
                <a:sym typeface="Wingdings"/>
              </a:rPr>
              <a:t>Defined 11 time series features, e.g. color, period, autocorrelation, cumulative sum, etc.</a:t>
            </a:r>
          </a:p>
          <a:p>
            <a:pPr>
              <a:lnSpc>
                <a:spcPct val="80000"/>
              </a:lnSpc>
            </a:pPr>
            <a:r>
              <a:rPr lang="en-US" sz="2400" b="0" dirty="0" smtClean="0">
                <a:sym typeface="Wingdings"/>
              </a:rPr>
              <a:t>Trained SVM classifier (which we also use) with known QSOs from the MACHO dataset</a:t>
            </a:r>
          </a:p>
          <a:p>
            <a:pPr>
              <a:lnSpc>
                <a:spcPct val="80000"/>
              </a:lnSpc>
            </a:pPr>
            <a:r>
              <a:rPr lang="en-US" sz="2400" b="0" dirty="0" smtClean="0">
                <a:sym typeface="Wingdings"/>
              </a:rPr>
              <a:t>Found 1620 QSO candidates out of ~ 40 million light curves</a:t>
            </a:r>
          </a:p>
          <a:p>
            <a:pPr>
              <a:lnSpc>
                <a:spcPct val="80000"/>
              </a:lnSpc>
            </a:pPr>
            <a:r>
              <a:rPr lang="en-US" sz="2400" b="0" dirty="0" smtClean="0">
                <a:sym typeface="Wingdings"/>
              </a:rPr>
              <a:t>False positive rate is below 26 %</a:t>
            </a:r>
          </a:p>
          <a:p>
            <a:pPr>
              <a:lnSpc>
                <a:spcPct val="80000"/>
              </a:lnSpc>
            </a:pPr>
            <a:r>
              <a:rPr lang="en-US" sz="2400" b="0" dirty="0" smtClean="0">
                <a:sym typeface="Wingdings"/>
              </a:rPr>
              <a:t>Same module also classifies RR </a:t>
            </a:r>
            <a:r>
              <a:rPr lang="en-US" sz="2400" b="0" dirty="0" err="1" smtClean="0">
                <a:sym typeface="Wingdings"/>
              </a:rPr>
              <a:t>Lyrae</a:t>
            </a:r>
            <a:r>
              <a:rPr lang="en-US" sz="2400" b="0" dirty="0" smtClean="0">
                <a:sym typeface="Wingdings"/>
              </a:rPr>
              <a:t>, </a:t>
            </a:r>
            <a:r>
              <a:rPr lang="en-US" sz="2400" b="0" dirty="0" err="1" smtClean="0">
                <a:sym typeface="Wingdings"/>
              </a:rPr>
              <a:t>Cepheids</a:t>
            </a:r>
            <a:r>
              <a:rPr lang="en-US" sz="2400" b="0" dirty="0" smtClean="0">
                <a:sym typeface="Wingdings"/>
              </a:rPr>
              <a:t>, and eclipsing binaries at the 100% rate, and long-period variables, </a:t>
            </a:r>
            <a:r>
              <a:rPr lang="en-US" sz="2400" b="0" dirty="0" err="1" smtClean="0">
                <a:sym typeface="Wingdings"/>
              </a:rPr>
              <a:t>microlensing</a:t>
            </a:r>
            <a:r>
              <a:rPr lang="en-US" sz="2400" b="0" dirty="0" smtClean="0">
                <a:sym typeface="Wingdings"/>
              </a:rPr>
              <a:t> events, and Be stars at ~ 80% accuracy!</a:t>
            </a:r>
          </a:p>
          <a:p>
            <a:pPr marL="457200" indent="-457200">
              <a:lnSpc>
                <a:spcPct val="80000"/>
              </a:lnSpc>
            </a:pPr>
            <a:endParaRPr lang="en-US" sz="2400" b="0" dirty="0" smtClean="0"/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20324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6261100" cy="739775"/>
          </a:xfrm>
        </p:spPr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Peta</a:t>
            </a:r>
            <a:r>
              <a:rPr lang="en-US" dirty="0" smtClean="0"/>
              <a:t>-byte Challenge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solar_data_volume_growth_201011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1066800"/>
            <a:ext cx="6697980" cy="5309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Conclusions</a:t>
            </a: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7825" y="1066801"/>
            <a:ext cx="8080375" cy="5118100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r>
              <a:rPr lang="en-US" sz="2400" dirty="0" smtClean="0"/>
              <a:t>Our task-specific feature finding modules will be applicable not only to SDO data, but to all solar physics data.  We won a grant to analyze ALL solar physics data (SDO alone = 90%, so 90% </a:t>
            </a:r>
            <a:r>
              <a:rPr lang="en-US" sz="2400" dirty="0" smtClean="0">
                <a:sym typeface="Wingdings"/>
              </a:rPr>
              <a:t> 100%).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sym typeface="Wingdings"/>
              </a:rPr>
              <a:t>For SDO we will use the trainable feature finding module for a) quantitative cross-comparison with task-specific modules, b) create catalogs for solar phenomena not covered (e.g. delta spots), </a:t>
            </a:r>
            <a:r>
              <a:rPr lang="en-US" sz="2400" dirty="0" err="1" smtClean="0">
                <a:sym typeface="Wingdings"/>
              </a:rPr>
              <a:t>c</a:t>
            </a:r>
            <a:r>
              <a:rPr lang="en-US" sz="2400" dirty="0" smtClean="0">
                <a:sym typeface="Wingdings"/>
              </a:rPr>
              <a:t>) discover new phenomena.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sym typeface="Wingdings"/>
              </a:rPr>
              <a:t>The general trainable feature finding module has potential applicability to ANY large image data set which is well described by texture parameters.</a:t>
            </a:r>
          </a:p>
          <a:p>
            <a:pPr>
              <a:lnSpc>
                <a:spcPct val="80000"/>
              </a:lnSpc>
            </a:pPr>
            <a:r>
              <a:rPr lang="en-US" sz="2400" dirty="0" smtClean="0">
                <a:sym typeface="Wingdings"/>
              </a:rPr>
              <a:t>We are beginning to build image recognition techniques that are “brain”-like.</a:t>
            </a:r>
          </a:p>
          <a:p>
            <a:pPr marL="457200" indent="-457200">
              <a:lnSpc>
                <a:spcPct val="80000"/>
              </a:lnSpc>
            </a:pPr>
            <a:endParaRPr lang="en-US" sz="2400" dirty="0" smtClean="0"/>
          </a:p>
          <a:p>
            <a:pPr>
              <a:lnSpc>
                <a:spcPct val="8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71024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 Home Thought…….</a:t>
            </a: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5105400"/>
            <a:ext cx="7203328" cy="1447800"/>
          </a:xfrm>
        </p:spPr>
        <p:txBody>
          <a:bodyPr/>
          <a:lstStyle/>
          <a:p>
            <a:pPr marL="0" indent="0">
              <a:buNone/>
            </a:pPr>
            <a:r>
              <a:rPr lang="en-US" sz="2800" i="1" dirty="0"/>
              <a:t>Arthur Clarke's third law:  </a:t>
            </a:r>
            <a:endParaRPr lang="en-US" sz="2800" i="1" dirty="0" smtClean="0"/>
          </a:p>
          <a:p>
            <a:pPr marL="0" indent="0">
              <a:buNone/>
            </a:pPr>
            <a:r>
              <a:rPr lang="en-US" sz="2800" i="1" dirty="0" smtClean="0"/>
              <a:t>"</a:t>
            </a:r>
            <a:r>
              <a:rPr lang="en-US" sz="2800" i="1" dirty="0"/>
              <a:t>Any </a:t>
            </a:r>
            <a:r>
              <a:rPr lang="en-US" sz="2800" i="1" dirty="0" smtClean="0"/>
              <a:t>sufficiently </a:t>
            </a:r>
            <a:r>
              <a:rPr lang="en-US" sz="2800" i="1" dirty="0"/>
              <a:t>advanced technology is indistinguishable from magic.”                                       </a:t>
            </a:r>
          </a:p>
          <a:p>
            <a:pPr marL="0" indent="0">
              <a:lnSpc>
                <a:spcPct val="80000"/>
              </a:lnSpc>
              <a:buNone/>
            </a:pPr>
            <a:endParaRPr lang="en-US" sz="2400" dirty="0" smtClean="0"/>
          </a:p>
        </p:txBody>
      </p:sp>
      <p:pic>
        <p:nvPicPr>
          <p:cNvPr id="2" name="Picture 1" descr="flare_logo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5815"/>
            <a:ext cx="7050929" cy="403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00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SDO Computer Vision 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825" y="1676400"/>
            <a:ext cx="8312150" cy="4800600"/>
          </a:xfrm>
        </p:spPr>
        <p:txBody>
          <a:bodyPr/>
          <a:lstStyle/>
          <a:p>
            <a:pPr>
              <a:buFont typeface="Wingdings" charset="2"/>
              <a:buChar char="Ø"/>
            </a:pPr>
            <a:r>
              <a:rPr lang="en-US" sz="1800" u="dbl" dirty="0" smtClean="0"/>
              <a:t>Overview:  </a:t>
            </a:r>
            <a:r>
              <a:rPr lang="en-US" sz="1800" dirty="0" smtClean="0"/>
              <a:t>Feature Finding Team (FFT) is producing 16 software modules that detect, analyze, and track solar features and events, most in near real time (“pipeline”)</a:t>
            </a:r>
          </a:p>
          <a:p>
            <a:pPr>
              <a:buFont typeface="Wingdings" charset="2"/>
              <a:buChar char="Ø"/>
            </a:pPr>
            <a:r>
              <a:rPr lang="en-US" sz="1800" u="dbl" dirty="0" smtClean="0"/>
              <a:t>Why? </a:t>
            </a:r>
            <a:r>
              <a:rPr lang="en-US" sz="1800" dirty="0" smtClean="0"/>
              <a:t>1)  SDO data stream is overwhelming.  2) Solar Physics needs to move from analysis of single events to sets of events and features.</a:t>
            </a:r>
            <a:endParaRPr lang="en-US" sz="1800" b="0" dirty="0" smtClean="0"/>
          </a:p>
          <a:p>
            <a:pPr>
              <a:buFont typeface="Wingdings" charset="2"/>
              <a:buChar char="Ø"/>
            </a:pPr>
            <a:r>
              <a:rPr lang="en-US" sz="1800" u="dbl" dirty="0" smtClean="0"/>
              <a:t>Who?  </a:t>
            </a:r>
            <a:r>
              <a:rPr lang="en-US" sz="1800" dirty="0" smtClean="0"/>
              <a:t>International team, seven institutions in the US, five in Europe, data center at SAO, PI at MSU.</a:t>
            </a:r>
            <a:endParaRPr lang="en-US" sz="1800" b="0" i="1" dirty="0" smtClean="0"/>
          </a:p>
          <a:p>
            <a:pPr>
              <a:buFont typeface="Wingdings" charset="2"/>
              <a:buChar char="Ø"/>
            </a:pPr>
            <a:r>
              <a:rPr lang="en-US" sz="1800" u="dbl" dirty="0" smtClean="0"/>
              <a:t>How?  </a:t>
            </a:r>
            <a:r>
              <a:rPr lang="en-US" sz="1800" dirty="0" smtClean="0"/>
              <a:t>Separate, robust and efficient software modules, standardized interface protocols</a:t>
            </a:r>
            <a:endParaRPr lang="en-US" sz="1800" b="0" i="1" dirty="0" smtClean="0"/>
          </a:p>
          <a:p>
            <a:pPr>
              <a:buFont typeface="Wingdings" charset="2"/>
              <a:buChar char="Ø"/>
            </a:pPr>
            <a:r>
              <a:rPr lang="en-US" sz="1800" u="dbl" dirty="0" smtClean="0"/>
              <a:t>Output:  </a:t>
            </a:r>
            <a:r>
              <a:rPr lang="en-US" sz="1800" dirty="0" smtClean="0"/>
              <a:t>FFT delivers metadata:  real-time space weather alerts, </a:t>
            </a:r>
            <a:r>
              <a:rPr lang="en-US" sz="1800" dirty="0" err="1" smtClean="0"/>
              <a:t>VOEvent</a:t>
            </a:r>
            <a:r>
              <a:rPr lang="en-US" sz="1800" dirty="0" smtClean="0"/>
              <a:t> formatted catalogs and annotated images, available on-line via the Virtual Solar Observatory (VSO)</a:t>
            </a:r>
          </a:p>
          <a:p>
            <a:pPr>
              <a:buFont typeface="Wingdings" charset="2"/>
              <a:buChar char="Ø"/>
            </a:pPr>
            <a:r>
              <a:rPr lang="en-US" sz="1800" u="dbl" dirty="0" smtClean="0"/>
              <a:t>This Presentation:  </a:t>
            </a:r>
            <a:r>
              <a:rPr lang="en-US" sz="1800" dirty="0" smtClean="0"/>
              <a:t> 1) Overview and first results.  2)  More detailed  presentation of general purpose, trainable, feature detection module.</a:t>
            </a:r>
          </a:p>
          <a:p>
            <a:pPr>
              <a:buFont typeface="Wingdings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897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239000" cy="838200"/>
          </a:xfrm>
        </p:spPr>
        <p:txBody>
          <a:bodyPr/>
          <a:lstStyle/>
          <a:p>
            <a:r>
              <a:rPr lang="en-US" sz="2400" dirty="0" smtClean="0"/>
              <a:t>A Computer Science Approach to Image Recognition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65530"/>
            <a:ext cx="7632700" cy="3697070"/>
          </a:xfrm>
        </p:spPr>
        <p:txBody>
          <a:bodyPr/>
          <a:lstStyle/>
          <a:p>
            <a:pPr marL="0">
              <a:buNone/>
            </a:pPr>
            <a:r>
              <a:rPr lang="en-US" sz="1800" dirty="0" smtClean="0"/>
              <a:t>Conundrum</a:t>
            </a:r>
            <a:r>
              <a:rPr lang="en-US" sz="1800" b="0" dirty="0" smtClean="0"/>
              <a:t>:  We can teach an undergraduate in ten minutes what a filament, sunspot, sigmoid, or bright point looks like, and have them build a catalog from a set of images.   Yet, teaching a computer the same is a very time consuming job – plus it remains just as demanding for every new feature.</a:t>
            </a:r>
          </a:p>
          <a:p>
            <a:pPr marL="0">
              <a:buNone/>
            </a:pPr>
            <a:r>
              <a:rPr lang="en-US" sz="1800" dirty="0" smtClean="0"/>
              <a:t>Inference</a:t>
            </a:r>
            <a:r>
              <a:rPr lang="en-US" sz="1800" b="0" dirty="0" smtClean="0"/>
              <a:t>:  Humans have fantastic generic feature recognition capabilities. (One reason we survived the plains of East Africa!).</a:t>
            </a:r>
          </a:p>
          <a:p>
            <a:pPr marL="0">
              <a:buNone/>
            </a:pPr>
            <a:r>
              <a:rPr lang="en-US" sz="1800" dirty="0" smtClean="0"/>
              <a:t>Challenge</a:t>
            </a:r>
            <a:r>
              <a:rPr lang="en-US" sz="1800" b="0" dirty="0" smtClean="0"/>
              <a:t>: Can we design a computer program that has similar “human” generic feature recognition capabilities? </a:t>
            </a:r>
          </a:p>
          <a:p>
            <a:pPr marL="0">
              <a:buNone/>
            </a:pPr>
            <a:r>
              <a:rPr lang="en-US" sz="1800" dirty="0" smtClean="0"/>
              <a:t>Answer</a:t>
            </a:r>
            <a:r>
              <a:rPr lang="en-US" sz="1800" b="0" dirty="0" smtClean="0"/>
              <a:t>:  This has been done, with considerable success, in interactive diagnosis of mammograms, as an aid in early detection of breast cancer.</a:t>
            </a:r>
          </a:p>
          <a:p>
            <a:pPr marL="0">
              <a:buNone/>
            </a:pPr>
            <a:r>
              <a:rPr lang="en-US" sz="1800" b="0" dirty="0" smtClean="0"/>
              <a:t>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24000" y="5562600"/>
            <a:ext cx="624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 smtClean="0"/>
              <a:t>So, let’s try this for Solar Physics image recognition</a:t>
            </a:r>
            <a:r>
              <a:rPr lang="en-US" i="1" dirty="0" smtClean="0"/>
              <a:t>!</a:t>
            </a:r>
            <a:endParaRPr lang="en-US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990600"/>
            <a:ext cx="7391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Angryk*, Martens, Banda*, </a:t>
            </a:r>
            <a:r>
              <a:rPr lang="en-US" sz="2000" b="1" dirty="0" err="1" smtClean="0"/>
              <a:t>Schuh</a:t>
            </a:r>
            <a:r>
              <a:rPr lang="en-US" sz="2000" b="1" dirty="0" smtClean="0"/>
              <a:t>*, </a:t>
            </a:r>
            <a:r>
              <a:rPr lang="en-US" sz="2000" b="1" dirty="0" err="1" smtClean="0"/>
              <a:t>Karthik</a:t>
            </a:r>
            <a:r>
              <a:rPr lang="en-US" sz="2000" b="1" dirty="0"/>
              <a:t>*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Engell</a:t>
            </a:r>
            <a:r>
              <a:rPr lang="en-US" sz="2000" b="1" dirty="0" smtClean="0"/>
              <a:t>, Scott. </a:t>
            </a:r>
            <a:r>
              <a:rPr lang="en-US" sz="2000" b="1" dirty="0"/>
              <a:t> </a:t>
            </a:r>
            <a:r>
              <a:rPr lang="en-US" sz="2000" b="1" dirty="0" smtClean="0"/>
              <a:t>All at MSU, * are computer scientists.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239000" cy="739775"/>
          </a:xfrm>
        </p:spPr>
        <p:txBody>
          <a:bodyPr/>
          <a:lstStyle/>
          <a:p>
            <a:r>
              <a:rPr lang="en-US" dirty="0" smtClean="0"/>
              <a:t>“Trainable” Module for Solar Imagery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24000"/>
            <a:ext cx="7632700" cy="5334000"/>
          </a:xfrm>
        </p:spPr>
        <p:txBody>
          <a:bodyPr/>
          <a:lstStyle/>
          <a:p>
            <a:pPr marL="0">
              <a:buNone/>
            </a:pPr>
            <a:r>
              <a:rPr lang="en-US" sz="1800" dirty="0" smtClean="0"/>
              <a:t>Method:  </a:t>
            </a:r>
            <a:r>
              <a:rPr lang="en-US" sz="1800" b="0" dirty="0" smtClean="0"/>
              <a:t>Human user points out (point and click) instances of features in a number of images, e.g. sunspots, arcades, filaments.  Module searches assigned database for images with similar texture parameters.  User can recursively refine search, define accuracy.  Module returns final list of matches.</a:t>
            </a:r>
          </a:p>
          <a:p>
            <a:pPr marL="0">
              <a:buNone/>
            </a:pPr>
            <a:r>
              <a:rPr lang="en-US" sz="1800" dirty="0" smtClean="0"/>
              <a:t>Key Point</a:t>
            </a:r>
            <a:r>
              <a:rPr lang="en-US" sz="1800" b="0" dirty="0" smtClean="0"/>
              <a:t>:  Research is done on image texture catalog, </a:t>
            </a:r>
            <a:r>
              <a:rPr lang="en-US" sz="1800" dirty="0" smtClean="0"/>
              <a:t>0.1% in size of image archive</a:t>
            </a:r>
            <a:r>
              <a:rPr lang="en-US" sz="1800" b="0" dirty="0" smtClean="0"/>
              <a:t>.  Can do research on a couple of months of SDO data with your laptop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62400" y="44958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 descr="trainable-module-interfac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3657602"/>
            <a:ext cx="4199382" cy="3122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239000" cy="739775"/>
          </a:xfrm>
        </p:spPr>
        <p:txBody>
          <a:bodyPr/>
          <a:lstStyle/>
          <a:p>
            <a:r>
              <a:rPr lang="en-US" dirty="0" smtClean="0"/>
              <a:t>Use of “Trainable” Module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43000"/>
            <a:ext cx="7632700" cy="3886200"/>
          </a:xfrm>
        </p:spPr>
        <p:txBody>
          <a:bodyPr/>
          <a:lstStyle/>
          <a:p>
            <a:pPr marL="0">
              <a:buFont typeface="Wingdings" charset="2"/>
              <a:buChar char="Ø"/>
            </a:pPr>
            <a:r>
              <a:rPr lang="en-US" sz="1800" b="0" dirty="0" smtClean="0"/>
              <a:t> Detect features for which we have no dedicated codes:  loops, arcades, plumes, anemones, key-holes, faculae, surges, arch filaments, delta-spots, cusps, etc.  Save a lot of money! </a:t>
            </a:r>
          </a:p>
          <a:p>
            <a:pPr marL="0">
              <a:buFont typeface="Wingdings" charset="2"/>
              <a:buChar char="Ø"/>
            </a:pPr>
            <a:r>
              <a:rPr lang="en-US" sz="1800" b="0" dirty="0" smtClean="0"/>
              <a:t>Detect features that we have not discovered yet, like sigmoids were in the pre-Yohkoh era.  (No need to reprocess all SDO images!)</a:t>
            </a:r>
          </a:p>
          <a:p>
            <a:pPr marL="0">
              <a:buFont typeface="Wingdings" charset="2"/>
              <a:buChar char="Ø"/>
            </a:pPr>
            <a:r>
              <a:rPr lang="en-US" sz="1800" b="0" dirty="0" smtClean="0"/>
              <a:t>Cross-comparisons with the dedicated feature recognition codes, to quantify accuracy and precision.</a:t>
            </a:r>
          </a:p>
          <a:p>
            <a:pPr marL="0">
              <a:buFont typeface="Wingdings" charset="2"/>
              <a:buChar char="Ø"/>
            </a:pPr>
            <a:r>
              <a:rPr lang="en-US" sz="1800" b="0" dirty="0" smtClean="0"/>
              <a:t>Observe a feature for which we                                                        have no clear definition yet, and find                                                features “just like it”.  E.g. the TRACE                                                   image right, with a magnetic null-type                                              geometry.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9600" y="5333999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i="1" dirty="0" smtClean="0"/>
          </a:p>
          <a:p>
            <a:endParaRPr lang="en-US" dirty="0"/>
          </a:p>
        </p:txBody>
      </p:sp>
      <p:pic>
        <p:nvPicPr>
          <p:cNvPr id="4" name="Picture 3" descr="TRACE-171-null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143756" y="2933444"/>
            <a:ext cx="3550408" cy="393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9880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2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391400" cy="1143000"/>
          </a:xfrm>
        </p:spPr>
        <p:txBody>
          <a:bodyPr/>
          <a:lstStyle/>
          <a:p>
            <a:r>
              <a:rPr lang="en-US" sz="2800" dirty="0"/>
              <a:t>Image Segmentation / Feature Extraction</a:t>
            </a:r>
          </a:p>
        </p:txBody>
      </p:sp>
      <p:pic>
        <p:nvPicPr>
          <p:cNvPr id="54277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0413" y="1756412"/>
            <a:ext cx="4114800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533401" y="6172200"/>
            <a:ext cx="52578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400" dirty="0" smtClean="0"/>
              <a:t>32 </a:t>
            </a:r>
            <a:r>
              <a:rPr lang="en-US" sz="1400" dirty="0"/>
              <a:t>by </a:t>
            </a:r>
            <a:r>
              <a:rPr lang="en-US" sz="1400" dirty="0" smtClean="0"/>
              <a:t>32 </a:t>
            </a:r>
            <a:r>
              <a:rPr lang="en-US" sz="1400" dirty="0"/>
              <a:t>grid </a:t>
            </a:r>
            <a:r>
              <a:rPr lang="en-US" sz="1400" dirty="0" smtClean="0"/>
              <a:t>segmentation for AIA  </a:t>
            </a:r>
            <a:r>
              <a:rPr lang="en-US" sz="1400" dirty="0"/>
              <a:t>(128 x 128 pixels per cell)</a:t>
            </a:r>
          </a:p>
        </p:txBody>
      </p:sp>
      <p:graphicFrame>
        <p:nvGraphicFramePr>
          <p:cNvPr id="54386" name="Group 114"/>
          <p:cNvGraphicFramePr>
            <a:graphicFrameLocks noGrp="1"/>
          </p:cNvGraphicFramePr>
          <p:nvPr>
            <p:ph idx="1"/>
          </p:nvPr>
        </p:nvGraphicFramePr>
        <p:xfrm>
          <a:off x="5334000" y="2846388"/>
          <a:ext cx="3657600" cy="3018474"/>
        </p:xfrm>
        <a:graphic>
          <a:graphicData uri="http://schemas.openxmlformats.org/drawingml/2006/table">
            <a:tbl>
              <a:tblPr/>
              <a:tblGrid>
                <a:gridCol w="1828800"/>
                <a:gridCol w="1828800"/>
              </a:tblGrid>
              <a:tr h="2508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Image 1 - Cell 1,1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Value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Entropy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0.1231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Mean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0.2552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Standard Deviation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0.1723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3</a:t>
                      </a:r>
                      <a:r>
                        <a:rPr kumimoji="0" lang="en-US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rd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Moment (skewness)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0.1873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4</a:t>
                      </a:r>
                      <a:r>
                        <a:rPr kumimoji="0" lang="en-US" sz="12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th</a:t>
                      </a: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 Moment (kurtosis)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0.1825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Uniformity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0.5671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Relative Smoothness (RS)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0.1245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46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Fractal Dimension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0.1525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Tamura Directionality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0.2837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03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Tamura Contrast</a:t>
                      </a:r>
                      <a:endParaRPr kumimoji="0" lang="en-US" sz="1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Times New Roman" charset="0"/>
                          <a:cs typeface="Times New Roman" charset="0"/>
                        </a:rPr>
                        <a:t>0.3645</a:t>
                      </a:r>
                      <a:endParaRPr kumimoji="0" lang="en-US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486400" y="22098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Optimal texture parameters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52400"/>
            <a:ext cx="7239000" cy="739775"/>
          </a:xfrm>
        </p:spPr>
        <p:txBody>
          <a:bodyPr/>
          <a:lstStyle/>
          <a:p>
            <a:r>
              <a:rPr lang="en-US" dirty="0" smtClean="0"/>
              <a:t>Why would we believe this could work?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71600"/>
            <a:ext cx="7632700" cy="1295400"/>
          </a:xfrm>
        </p:spPr>
        <p:txBody>
          <a:bodyPr/>
          <a:lstStyle/>
          <a:p>
            <a:pPr marL="0">
              <a:buNone/>
            </a:pPr>
            <a:r>
              <a:rPr lang="en-US" sz="2400" dirty="0" smtClean="0"/>
              <a:t>Answer:  Method has been applied with success in the medical field for detection of breast cancer.  Similarity with solar imagery</a:t>
            </a:r>
            <a:r>
              <a:rPr lang="en-US" sz="2800" dirty="0" smtClean="0"/>
              <a:t>.</a:t>
            </a:r>
          </a:p>
          <a:p>
            <a:pPr marL="0">
              <a:buNone/>
            </a:pPr>
            <a:endParaRPr lang="en-US" sz="2800" dirty="0" smtClean="0"/>
          </a:p>
          <a:p>
            <a:pPr marL="0">
              <a:buNone/>
            </a:pPr>
            <a:endParaRPr lang="en-US" sz="2800" dirty="0" smtClean="0"/>
          </a:p>
          <a:p>
            <a:pPr marL="0">
              <a:buNone/>
            </a:pPr>
            <a:endParaRPr lang="en-US" sz="2800" dirty="0" smtClean="0"/>
          </a:p>
        </p:txBody>
      </p:sp>
      <p:pic>
        <p:nvPicPr>
          <p:cNvPr id="7" name="Picture 6" descr="sampl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3900" y="3297936"/>
            <a:ext cx="4229100" cy="3166110"/>
          </a:xfrm>
          <a:prstGeom prst="rect">
            <a:avLst/>
          </a:prstGeom>
        </p:spPr>
      </p:pic>
      <p:pic>
        <p:nvPicPr>
          <p:cNvPr id="5" name="Picture 4" descr="sampl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76600"/>
            <a:ext cx="4249928" cy="3187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Times</a:t>
            </a:r>
            <a:endParaRPr lang="en-US" dirty="0"/>
          </a:p>
        </p:txBody>
      </p:sp>
      <p:pic>
        <p:nvPicPr>
          <p:cNvPr id="45060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94486" y="1295400"/>
            <a:ext cx="7147814" cy="4565904"/>
          </a:xfrm>
          <a:noFill/>
          <a:ln/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352675" y="6107113"/>
            <a:ext cx="4581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b="1"/>
              <a:t>Image Parameter Extraction Times for 1,600 Images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triangl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triangle" w="med" len="med"/>
          <a:tailEnd type="triangl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pitchFamily="-65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11191</TotalTime>
  <Words>1279</Words>
  <Application>Microsoft Macintosh PowerPoint</Application>
  <PresentationFormat>On-screen Show (4:3)</PresentationFormat>
  <Paragraphs>110</Paragraphs>
  <Slides>21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Default Design</vt:lpstr>
      <vt:lpstr>Content-based Image Retrieval for Solar Physics</vt:lpstr>
      <vt:lpstr>The Peta-byte Challenge</vt:lpstr>
      <vt:lpstr>SDO Computer Vision Project</vt:lpstr>
      <vt:lpstr>A Computer Science Approach to Image Recognition</vt:lpstr>
      <vt:lpstr>“Trainable” Module for Solar Imagery</vt:lpstr>
      <vt:lpstr>Use of “Trainable” Module</vt:lpstr>
      <vt:lpstr>Image Segmentation / Feature Extraction</vt:lpstr>
      <vt:lpstr>Why would we believe this could work?</vt:lpstr>
      <vt:lpstr>Computing Times</vt:lpstr>
      <vt:lpstr>Why would we believe this could work?</vt:lpstr>
      <vt:lpstr>Brain image processing, e.g. the Necker cube </vt:lpstr>
      <vt:lpstr>Brain image processing;  the Sun is above…. </vt:lpstr>
      <vt:lpstr>PowerPoint Presentation</vt:lpstr>
      <vt:lpstr>What would one use this for?   Example</vt:lpstr>
      <vt:lpstr>Cross-comparison with Other Modules – First Step:  Filaments</vt:lpstr>
      <vt:lpstr>More Filament Results</vt:lpstr>
      <vt:lpstr>Filament Results:   Overlap with Dedicated Code</vt:lpstr>
      <vt:lpstr>“Trainable” Module:  Current Status</vt:lpstr>
      <vt:lpstr>Application in Astrophysics</vt:lpstr>
      <vt:lpstr>General Conclusions</vt:lpstr>
      <vt:lpstr>Take Home Thought…….</vt:lpstr>
    </vt:vector>
  </TitlesOfParts>
  <Company>Harvard-Smithsonian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Solar Dynamics Observatory Feature Finding Team: SDO_FFT</dc:title>
  <dc:creator>SAO</dc:creator>
  <cp:lastModifiedBy>Office 2004 Test Drive User</cp:lastModifiedBy>
  <cp:revision>346</cp:revision>
  <dcterms:created xsi:type="dcterms:W3CDTF">2011-05-03T22:07:52Z</dcterms:created>
  <dcterms:modified xsi:type="dcterms:W3CDTF">2012-02-17T12:52:37Z</dcterms:modified>
</cp:coreProperties>
</file>