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63" r:id="rId2"/>
    <p:sldId id="259" r:id="rId3"/>
    <p:sldId id="268" r:id="rId4"/>
    <p:sldId id="264" r:id="rId5"/>
    <p:sldId id="265" r:id="rId6"/>
    <p:sldId id="295" r:id="rId7"/>
    <p:sldId id="275" r:id="rId8"/>
    <p:sldId id="262" r:id="rId9"/>
    <p:sldId id="266" r:id="rId10"/>
    <p:sldId id="267" r:id="rId11"/>
    <p:sldId id="270" r:id="rId12"/>
    <p:sldId id="276" r:id="rId13"/>
    <p:sldId id="277" r:id="rId14"/>
    <p:sldId id="278" r:id="rId15"/>
    <p:sldId id="271" r:id="rId16"/>
    <p:sldId id="273" r:id="rId17"/>
    <p:sldId id="274" r:id="rId18"/>
    <p:sldId id="257" r:id="rId19"/>
    <p:sldId id="280" r:id="rId20"/>
    <p:sldId id="281" r:id="rId21"/>
    <p:sldId id="282" r:id="rId22"/>
    <p:sldId id="293" r:id="rId23"/>
    <p:sldId id="283" r:id="rId24"/>
    <p:sldId id="286" r:id="rId25"/>
    <p:sldId id="291" r:id="rId26"/>
    <p:sldId id="292" r:id="rId27"/>
    <p:sldId id="284" r:id="rId28"/>
    <p:sldId id="285" r:id="rId29"/>
    <p:sldId id="287" r:id="rId30"/>
    <p:sldId id="288" r:id="rId31"/>
    <p:sldId id="290" r:id="rId32"/>
    <p:sldId id="29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-2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636FC-DBDC-C34E-80ED-34CE957DE845}" type="datetimeFigureOut">
              <a:rPr lang="en-US" smtClean="0"/>
              <a:t>2/16/12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CBAA86-05F3-FF44-A35B-D4E02747D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13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347B7BA-DEA9-334E-BEAE-82C15B53473A}" type="slidenum">
              <a:rPr lang="en-US"/>
              <a:pPr/>
              <a:t>2</a:t>
            </a:fld>
            <a:endParaRPr lang="en-US"/>
          </a:p>
        </p:txBody>
      </p:sp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2143125" y="694171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058" tIns="41029" rIns="82058" bIns="41029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6361" y="4343978"/>
            <a:ext cx="5408239" cy="40394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CBAA86-05F3-FF44-A35B-D4E02747DDC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18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0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44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7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156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40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387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9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4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82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650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1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C94C0-0113-BD48-84F3-4BA9CA815C9D}" type="datetimeFigureOut">
              <a:rPr lang="en-US" smtClean="0"/>
              <a:t>2/16/12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7197F-2DC7-6748-89AC-B27173C70B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45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24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678656"/>
          </a:xfrm>
          <a:ln/>
        </p:spPr>
        <p:txBody>
          <a:bodyPr>
            <a:normAutofit fontScale="90000"/>
          </a:bodyPr>
          <a:lstStyle/>
          <a:p>
            <a:pPr>
              <a:tabLst>
                <a:tab pos="857220" algn="l"/>
              </a:tabLst>
            </a:pPr>
            <a:r>
              <a:rPr lang="en-US">
                <a:solidFill>
                  <a:srgbClr val="8000FF"/>
                </a:solidFill>
              </a:rPr>
              <a:t>Standard DEM: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2969" y="1071563"/>
            <a:ext cx="7358063" cy="1884164"/>
          </a:xfrm>
          <a:ln/>
        </p:spPr>
        <p:txBody>
          <a:bodyPr>
            <a:normAutofit lnSpcReduction="10000"/>
          </a:bodyPr>
          <a:lstStyle/>
          <a:p>
            <a:pPr marL="223234" indent="0">
              <a:spcBef>
                <a:spcPct val="0"/>
              </a:spcBef>
              <a:tabLst>
                <a:tab pos="741138" algn="l"/>
              </a:tabLst>
            </a:pPr>
            <a:r>
              <a:rPr lang="en-US">
                <a:latin typeface="Times" charset="0"/>
                <a:cs typeface="Times" charset="0"/>
                <a:sym typeface="Times" charset="0"/>
              </a:rPr>
              <a:t>Consider a imaging instrument with 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M 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EUV filters (for the EUVI Fe bands 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M 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= 3).  The measured intensity in one image pixel is given by</a:t>
            </a:r>
            <a:r>
              <a:rPr lang="en-US"/>
              <a:t> 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203" y="3196828"/>
            <a:ext cx="5885781" cy="8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AutoShape 4"/>
          <p:cNvSpPr>
            <a:spLocks/>
          </p:cNvSpPr>
          <p:nvPr/>
        </p:nvSpPr>
        <p:spPr bwMode="auto">
          <a:xfrm rot="-3479999">
            <a:off x="3002608" y="3922366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29" name="Rectangle 5"/>
          <p:cNvSpPr>
            <a:spLocks/>
          </p:cNvSpPr>
          <p:nvPr/>
        </p:nvSpPr>
        <p:spPr bwMode="auto">
          <a:xfrm>
            <a:off x="5961683" y="4223742"/>
            <a:ext cx="20221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DEM (LOS integrated)</a:t>
            </a:r>
          </a:p>
        </p:txBody>
      </p:sp>
      <p:sp>
        <p:nvSpPr>
          <p:cNvPr id="26630" name="Rectangle 6"/>
          <p:cNvSpPr>
            <a:spLocks/>
          </p:cNvSpPr>
          <p:nvPr/>
        </p:nvSpPr>
        <p:spPr bwMode="auto">
          <a:xfrm>
            <a:off x="622846" y="3741539"/>
            <a:ext cx="4873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filter</a:t>
            </a:r>
          </a:p>
          <a:p>
            <a:pPr>
              <a:tabLst>
                <a:tab pos="750067" algn="l"/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index</a:t>
            </a:r>
          </a:p>
        </p:txBody>
      </p:sp>
      <p:sp>
        <p:nvSpPr>
          <p:cNvPr id="26631" name="Rectangle 7"/>
          <p:cNvSpPr>
            <a:spLocks/>
          </p:cNvSpPr>
          <p:nvPr/>
        </p:nvSpPr>
        <p:spPr bwMode="auto">
          <a:xfrm>
            <a:off x="2443387" y="4232672"/>
            <a:ext cx="113209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bandpass fcn</a:t>
            </a:r>
          </a:p>
        </p:txBody>
      </p:sp>
      <p:sp>
        <p:nvSpPr>
          <p:cNvPr id="26632" name="Rectangle 8"/>
          <p:cNvSpPr>
            <a:spLocks/>
          </p:cNvSpPr>
          <p:nvPr/>
        </p:nvSpPr>
        <p:spPr bwMode="auto">
          <a:xfrm>
            <a:off x="4031754" y="4304110"/>
            <a:ext cx="178004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plasma emission fcn</a:t>
            </a:r>
          </a:p>
        </p:txBody>
      </p:sp>
      <p:sp>
        <p:nvSpPr>
          <p:cNvPr id="26633" name="AutoShape 9"/>
          <p:cNvSpPr>
            <a:spLocks/>
          </p:cNvSpPr>
          <p:nvPr/>
        </p:nvSpPr>
        <p:spPr bwMode="auto">
          <a:xfrm rot="-3479999">
            <a:off x="5011787" y="3922366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34" name="AutoShape 10"/>
          <p:cNvSpPr>
            <a:spLocks/>
          </p:cNvSpPr>
          <p:nvPr/>
        </p:nvSpPr>
        <p:spPr bwMode="auto">
          <a:xfrm rot="-3479999">
            <a:off x="6253014" y="3922366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617" y="4777383"/>
            <a:ext cx="3372074" cy="8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AutoShape 12"/>
          <p:cNvSpPr>
            <a:spLocks/>
          </p:cNvSpPr>
          <p:nvPr/>
        </p:nvSpPr>
        <p:spPr bwMode="auto">
          <a:xfrm rot="-1200000">
            <a:off x="1100584" y="3824139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637" name="Rectangle 13"/>
          <p:cNvSpPr>
            <a:spLocks/>
          </p:cNvSpPr>
          <p:nvPr/>
        </p:nvSpPr>
        <p:spPr bwMode="auto">
          <a:xfrm>
            <a:off x="2425527" y="6054328"/>
            <a:ext cx="14471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</a:tabLst>
            </a:pPr>
            <a:r>
              <a:rPr lang="ja-JP" altLang="en-US" sz="1700">
                <a:solidFill>
                  <a:srgbClr val="FF0000"/>
                </a:solidFill>
                <a:latin typeface="Arial"/>
                <a:ea typeface="ＭＳ Ｐゴシック" charset="0"/>
                <a:cs typeface="Times" charset="0"/>
                <a:sym typeface="Times" charset="0"/>
              </a:rPr>
              <a:t>“</a:t>
            </a: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sensitivity</a:t>
            </a:r>
            <a:r>
              <a:rPr lang="ja-JP" altLang="en-US" sz="1700">
                <a:solidFill>
                  <a:srgbClr val="FF0000"/>
                </a:solidFill>
                <a:latin typeface="Arial"/>
                <a:ea typeface="ＭＳ Ｐゴシック" charset="0"/>
                <a:cs typeface="Times" charset="0"/>
                <a:sym typeface="Times" charset="0"/>
              </a:rPr>
              <a:t>”</a:t>
            </a: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 fcn</a:t>
            </a:r>
          </a:p>
        </p:txBody>
      </p:sp>
      <p:sp>
        <p:nvSpPr>
          <p:cNvPr id="26638" name="AutoShape 14"/>
          <p:cNvSpPr>
            <a:spLocks/>
          </p:cNvSpPr>
          <p:nvPr/>
        </p:nvSpPr>
        <p:spPr bwMode="auto">
          <a:xfrm rot="-3479999">
            <a:off x="3074045" y="5574358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76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955477"/>
          </a:xfrm>
          <a:ln/>
        </p:spPr>
        <p:txBody>
          <a:bodyPr/>
          <a:lstStyle/>
          <a:p>
            <a:pPr>
              <a:tabLst>
                <a:tab pos="857220" algn="l"/>
              </a:tabLst>
            </a:pPr>
            <a:r>
              <a:rPr lang="en-US">
                <a:solidFill>
                  <a:srgbClr val="000080"/>
                </a:solidFill>
              </a:rPr>
              <a:t>DEMT, Stage 2: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12601" y="1419821"/>
            <a:ext cx="7358063" cy="4018359"/>
          </a:xfrm>
          <a:ln/>
        </p:spPr>
        <p:txBody>
          <a:bodyPr/>
          <a:lstStyle/>
          <a:p>
            <a:pPr marL="223234" indent="0">
              <a:spcBef>
                <a:spcPct val="0"/>
              </a:spcBef>
              <a:tabLst>
                <a:tab pos="741138" algn="l"/>
                <a:tab pos="741138" algn="l"/>
                <a:tab pos="741138" algn="l"/>
              </a:tabLst>
            </a:pPr>
            <a:r>
              <a:rPr lang="en-US">
                <a:latin typeface="Times" charset="0"/>
                <a:cs typeface="Times" charset="0"/>
                <a:sym typeface="Times" charset="0"/>
              </a:rPr>
              <a:t>In each pixel (centered at 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r)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, one performs a standard DEM inversion to get the temperature profile.  The local DEM estimate is given by:</a:t>
            </a:r>
            <a:endParaRPr lang="en-US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223234" indent="0">
              <a:tabLst>
                <a:tab pos="741138" algn="l"/>
                <a:tab pos="741138" algn="l"/>
                <a:tab pos="741138" algn="l"/>
              </a:tabLst>
            </a:pPr>
            <a:endParaRPr lang="en-US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223234" indent="0">
              <a:tabLst>
                <a:tab pos="741138" algn="l"/>
                <a:tab pos="741138" algn="l"/>
                <a:tab pos="741138" algn="l"/>
              </a:tabLst>
            </a:pPr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976" y="3955852"/>
            <a:ext cx="5750719" cy="2027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33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891540" y="217170"/>
            <a:ext cx="7360920" cy="1062990"/>
          </a:xfrm>
          <a:ln/>
        </p:spPr>
        <p:txBody>
          <a:bodyPr/>
          <a:lstStyle/>
          <a:p>
            <a:r>
              <a:rPr lang="en-US"/>
              <a:t>Results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1540" y="1725930"/>
            <a:ext cx="7360920" cy="4446270"/>
          </a:xfrm>
          <a:ln/>
        </p:spPr>
        <p:txBody>
          <a:bodyPr/>
          <a:lstStyle/>
          <a:p>
            <a:pPr marL="628650">
              <a:buFont typeface="Times New Roman" charset="0"/>
              <a:buChar char="•"/>
            </a:pPr>
            <a:r>
              <a:rPr lang="en-US" sz="2200">
                <a:latin typeface="Times New Roman" charset="0"/>
                <a:cs typeface="Times New Roman" charset="0"/>
                <a:sym typeface="Times New Roman" charset="0"/>
              </a:rPr>
              <a:t>We used STEREO A and B 171, 195 and 284 images to cover CR2069 (2008-4-16 to 5-13).  Since A and B were separated by ~50 deg, we needed 23 d of data instead of 27.5.   EIT was not used since it hasn</a:t>
            </a:r>
            <a:r>
              <a:rPr lang="ja-JP" altLang="en-US" sz="2200">
                <a:latin typeface="Arial"/>
                <a:cs typeface="Times New Roman" charset="0"/>
                <a:sym typeface="Times New Roman" charset="0"/>
              </a:rPr>
              <a:t>’</a:t>
            </a:r>
            <a:r>
              <a:rPr lang="en-US" sz="2200">
                <a:latin typeface="Times New Roman" charset="0"/>
                <a:cs typeface="Times New Roman" charset="0"/>
                <a:sym typeface="Times New Roman" charset="0"/>
              </a:rPr>
              <a:t>t been calibrated since 2005.</a:t>
            </a:r>
            <a:endParaRPr lang="en-US" sz="2200">
              <a:latin typeface="Times New Roman" charset="0"/>
              <a:ea typeface="ヒラギノ明朝 ProN W3" charset="0"/>
              <a:cs typeface="ヒラギノ明朝 ProN W3" charset="0"/>
              <a:sym typeface="Times New Roman" charset="0"/>
            </a:endParaRPr>
          </a:p>
          <a:p>
            <a:pPr marL="628650">
              <a:buFont typeface="Times New Roman" charset="0"/>
              <a:buChar char="•"/>
            </a:pPr>
            <a:r>
              <a:rPr lang="en-US" sz="2200">
                <a:latin typeface="Times New Roman" charset="0"/>
                <a:cs typeface="Times New Roman" charset="0"/>
                <a:sym typeface="Times New Roman" charset="0"/>
              </a:rPr>
              <a:t>We used a 2 hr image cadence binned by 3 into 6 hour bins.  This was a very comprehensive data set with no holes.</a:t>
            </a:r>
            <a:endParaRPr lang="en-US" sz="2200">
              <a:latin typeface="Times New Roman" charset="0"/>
              <a:ea typeface="ヒラギノ明朝 ProN W3" charset="0"/>
              <a:cs typeface="ヒラギノ明朝 ProN W3" charset="0"/>
              <a:sym typeface="Times New Roman" charset="0"/>
            </a:endParaRPr>
          </a:p>
          <a:p>
            <a:pPr marL="628650">
              <a:buFont typeface="Times New Roman" charset="0"/>
              <a:buChar char="•"/>
            </a:pPr>
            <a:r>
              <a:rPr lang="en-US" sz="2200">
                <a:latin typeface="Times New Roman" charset="0"/>
                <a:cs typeface="Times New Roman" charset="0"/>
                <a:sym typeface="Times New Roman" charset="0"/>
              </a:rPr>
              <a:t>We fit a Gaussians to the tomographically determined emissivities to model the local DEM (LDEM).</a:t>
            </a:r>
            <a:endParaRPr lang="en-US" sz="2200">
              <a:latin typeface="Times New Roman" charset="0"/>
              <a:ea typeface="ヒラギノ明朝 ProN W3" charset="0"/>
              <a:cs typeface="ヒラギノ明朝 ProN W3" charset="0"/>
              <a:sym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3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89" y="1357312"/>
            <a:ext cx="9197578" cy="551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2"/>
          <p:cNvSpPr>
            <a:spLocks/>
          </p:cNvSpPr>
          <p:nvPr/>
        </p:nvSpPr>
        <p:spPr bwMode="auto">
          <a:xfrm>
            <a:off x="4165699" y="928315"/>
            <a:ext cx="72135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1.085</a:t>
            </a:r>
          </a:p>
        </p:txBody>
      </p:sp>
      <p:sp>
        <p:nvSpPr>
          <p:cNvPr id="17411" name="Rectangle 3"/>
          <p:cNvSpPr>
            <a:spLocks/>
          </p:cNvSpPr>
          <p:nvPr/>
        </p:nvSpPr>
        <p:spPr bwMode="auto">
          <a:xfrm>
            <a:off x="2308324" y="928315"/>
            <a:ext cx="72135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1.035</a:t>
            </a:r>
          </a:p>
        </p:txBody>
      </p:sp>
      <p:sp>
        <p:nvSpPr>
          <p:cNvPr id="17412" name="Rectangle 4"/>
          <p:cNvSpPr>
            <a:spLocks/>
          </p:cNvSpPr>
          <p:nvPr/>
        </p:nvSpPr>
        <p:spPr bwMode="auto">
          <a:xfrm>
            <a:off x="294680" y="928315"/>
            <a:ext cx="99718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original</a:t>
            </a:r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7590234" y="928315"/>
            <a:ext cx="115748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synthetic</a:t>
            </a:r>
          </a:p>
        </p:txBody>
      </p:sp>
      <p:sp>
        <p:nvSpPr>
          <p:cNvPr id="17414" name="Rectangle 6"/>
          <p:cNvSpPr>
            <a:spLocks/>
          </p:cNvSpPr>
          <p:nvPr/>
        </p:nvSpPr>
        <p:spPr bwMode="auto">
          <a:xfrm>
            <a:off x="5951637" y="928315"/>
            <a:ext cx="721351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2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1.135</a:t>
            </a:r>
          </a:p>
        </p:txBody>
      </p:sp>
      <p:sp>
        <p:nvSpPr>
          <p:cNvPr id="17415" name="Rectangle 7"/>
          <p:cNvSpPr>
            <a:spLocks/>
          </p:cNvSpPr>
          <p:nvPr/>
        </p:nvSpPr>
        <p:spPr bwMode="auto">
          <a:xfrm>
            <a:off x="3384352" y="77912"/>
            <a:ext cx="2307761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5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Movies!!!</a:t>
            </a:r>
          </a:p>
        </p:txBody>
      </p:sp>
    </p:spTree>
    <p:extLst>
      <p:ext uri="{BB962C8B-B14F-4D97-AF65-F5344CB8AC3E}">
        <p14:creationId xmlns:p14="http://schemas.microsoft.com/office/powerpoint/2010/main" val="119654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664" y="7814"/>
            <a:ext cx="6599039" cy="6841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016" y="741164"/>
            <a:ext cx="2803922" cy="2598539"/>
          </a:xfrm>
          <a:ln/>
        </p:spPr>
        <p:txBody>
          <a:bodyPr/>
          <a:lstStyle/>
          <a:p>
            <a:r>
              <a:rPr lang="en-US" sz="5100">
                <a:latin typeface="Times" charset="0"/>
                <a:cs typeface="Times" charset="0"/>
                <a:sym typeface="Times" charset="0"/>
              </a:rPr>
              <a:t>304 </a:t>
            </a:r>
            <a:r>
              <a:rPr lang="en-US" sz="5100">
                <a:latin typeface="Times" charset="0"/>
                <a:ea typeface="ヒラギノ明朝 ProN W3" charset="0"/>
                <a:cs typeface="ヒラギノ明朝 ProN W3" charset="0"/>
                <a:sym typeface="Times" charset="0"/>
              </a:rPr>
              <a:t/>
            </a:r>
            <a:br>
              <a:rPr lang="en-US" sz="5100">
                <a:latin typeface="Times" charset="0"/>
                <a:ea typeface="ヒラギノ明朝 ProN W3" charset="0"/>
                <a:cs typeface="ヒラギノ明朝 ProN W3" charset="0"/>
                <a:sym typeface="Times" charset="0"/>
              </a:rPr>
            </a:br>
            <a:r>
              <a:rPr lang="en-US" sz="5100">
                <a:latin typeface="Times" charset="0"/>
                <a:cs typeface="Times" charset="0"/>
                <a:sym typeface="Times" charset="0"/>
              </a:rPr>
              <a:t>map</a:t>
            </a:r>
            <a:r>
              <a:rPr lang="en-US" sz="5100">
                <a:latin typeface="Times" charset="0"/>
                <a:ea typeface="ヒラギノ明朝 ProN W3" charset="0"/>
                <a:cs typeface="ヒラギノ明朝 ProN W3" charset="0"/>
                <a:sym typeface="Times" charset="0"/>
              </a:rPr>
              <a:t/>
            </a:r>
            <a:br>
              <a:rPr lang="en-US" sz="5100">
                <a:latin typeface="Times" charset="0"/>
                <a:ea typeface="ヒラギノ明朝 ProN W3" charset="0"/>
                <a:cs typeface="ヒラギノ明朝 ProN W3" charset="0"/>
                <a:sym typeface="Times" charset="0"/>
              </a:rPr>
            </a:br>
            <a:r>
              <a:rPr lang="en-US" sz="5100">
                <a:latin typeface="Times" charset="0"/>
                <a:cs typeface="Times" charset="0"/>
                <a:sym typeface="Times" charset="0"/>
              </a:rPr>
              <a:t>1.45 Rs</a:t>
            </a:r>
            <a:endParaRPr lang="en-US" sz="5100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</p:txBody>
      </p:sp>
      <p:sp>
        <p:nvSpPr>
          <p:cNvPr id="23555" name="Rectangle 3"/>
          <p:cNvSpPr>
            <a:spLocks/>
          </p:cNvSpPr>
          <p:nvPr/>
        </p:nvSpPr>
        <p:spPr bwMode="auto">
          <a:xfrm>
            <a:off x="125016" y="3937992"/>
            <a:ext cx="2803922" cy="2759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51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195map</a:t>
            </a:r>
          </a:p>
          <a:p>
            <a:r>
              <a:rPr lang="en-US" sz="5100">
                <a:latin typeface="Times" charset="0"/>
                <a:ea typeface="ＭＳ Ｐゴシック" charset="0"/>
                <a:cs typeface="Times" charset="0"/>
                <a:sym typeface="Times" charset="0"/>
              </a:rPr>
              <a:t>1.085 Rs</a:t>
            </a:r>
          </a:p>
        </p:txBody>
      </p:sp>
    </p:spTree>
    <p:extLst>
      <p:ext uri="{BB962C8B-B14F-4D97-AF65-F5344CB8AC3E}">
        <p14:creationId xmlns:p14="http://schemas.microsoft.com/office/powerpoint/2010/main" val="250795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9" y="1428750"/>
            <a:ext cx="9150697" cy="397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85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/>
          </p:cNvSpPr>
          <p:nvPr/>
        </p:nvSpPr>
        <p:spPr bwMode="auto">
          <a:xfrm>
            <a:off x="1550195" y="336708"/>
            <a:ext cx="5940929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3200">
                <a:latin typeface="Times New Roman" charset="0"/>
                <a:ea typeface="ＭＳ Ｐゴシック" charset="0"/>
                <a:cs typeface="Times New Roman" charset="0"/>
                <a:sym typeface="Times New Roman" charset="0"/>
              </a:rPr>
              <a:t>171, 195, 284 @ 1.01, 1.07, 1.15 Rs</a:t>
            </a:r>
          </a:p>
        </p:txBody>
      </p:sp>
    </p:spTree>
    <p:extLst>
      <p:ext uri="{BB962C8B-B14F-4D97-AF65-F5344CB8AC3E}">
        <p14:creationId xmlns:p14="http://schemas.microsoft.com/office/powerpoint/2010/main" val="162589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" y="1400175"/>
            <a:ext cx="9178290" cy="5149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Rectangle 2"/>
          <p:cNvSpPr>
            <a:spLocks/>
          </p:cNvSpPr>
          <p:nvPr/>
        </p:nvSpPr>
        <p:spPr bwMode="auto">
          <a:xfrm>
            <a:off x="1460183" y="451008"/>
            <a:ext cx="612046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3200">
                <a:latin typeface="Times New Roman" charset="0"/>
                <a:ea typeface="ＭＳ Ｐゴシック" charset="0"/>
                <a:cs typeface="Times New Roman" charset="0"/>
                <a:sym typeface="Times New Roman" charset="0"/>
              </a:rPr>
              <a:t>Region Selection (171 slice, 1.03 Rs)</a:t>
            </a:r>
          </a:p>
        </p:txBody>
      </p:sp>
      <p:sp>
        <p:nvSpPr>
          <p:cNvPr id="27651" name="Rectangle 3"/>
          <p:cNvSpPr>
            <a:spLocks/>
          </p:cNvSpPr>
          <p:nvPr/>
        </p:nvSpPr>
        <p:spPr bwMode="auto">
          <a:xfrm>
            <a:off x="2358867" y="2343760"/>
            <a:ext cx="346249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A</a:t>
            </a:r>
          </a:p>
        </p:txBody>
      </p:sp>
      <p:sp>
        <p:nvSpPr>
          <p:cNvPr id="27652" name="Rectangle 4"/>
          <p:cNvSpPr>
            <a:spLocks/>
          </p:cNvSpPr>
          <p:nvPr/>
        </p:nvSpPr>
        <p:spPr bwMode="auto">
          <a:xfrm>
            <a:off x="4459130" y="3646780"/>
            <a:ext cx="323644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E</a:t>
            </a:r>
          </a:p>
        </p:txBody>
      </p:sp>
      <p:sp>
        <p:nvSpPr>
          <p:cNvPr id="27653" name="Rectangle 5"/>
          <p:cNvSpPr>
            <a:spLocks/>
          </p:cNvSpPr>
          <p:nvPr/>
        </p:nvSpPr>
        <p:spPr bwMode="auto">
          <a:xfrm>
            <a:off x="5584985" y="3646780"/>
            <a:ext cx="312335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F</a:t>
            </a:r>
          </a:p>
        </p:txBody>
      </p:sp>
      <p:sp>
        <p:nvSpPr>
          <p:cNvPr id="27654" name="Rectangle 6"/>
          <p:cNvSpPr>
            <a:spLocks/>
          </p:cNvSpPr>
          <p:nvPr/>
        </p:nvSpPr>
        <p:spPr bwMode="auto">
          <a:xfrm>
            <a:off x="6553677" y="3326740"/>
            <a:ext cx="341953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G</a:t>
            </a:r>
          </a:p>
        </p:txBody>
      </p:sp>
      <p:sp>
        <p:nvSpPr>
          <p:cNvPr id="27655" name="Rectangle 7"/>
          <p:cNvSpPr>
            <a:spLocks/>
          </p:cNvSpPr>
          <p:nvPr/>
        </p:nvSpPr>
        <p:spPr bwMode="auto">
          <a:xfrm>
            <a:off x="3813335" y="4549750"/>
            <a:ext cx="357570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D</a:t>
            </a:r>
          </a:p>
        </p:txBody>
      </p:sp>
      <p:sp>
        <p:nvSpPr>
          <p:cNvPr id="27656" name="Rectangle 8"/>
          <p:cNvSpPr>
            <a:spLocks/>
          </p:cNvSpPr>
          <p:nvPr/>
        </p:nvSpPr>
        <p:spPr bwMode="auto">
          <a:xfrm>
            <a:off x="6196490" y="2343760"/>
            <a:ext cx="322298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C</a:t>
            </a:r>
          </a:p>
        </p:txBody>
      </p:sp>
      <p:sp>
        <p:nvSpPr>
          <p:cNvPr id="27657" name="Rectangle 9"/>
          <p:cNvSpPr>
            <a:spLocks/>
          </p:cNvSpPr>
          <p:nvPr/>
        </p:nvSpPr>
        <p:spPr bwMode="auto">
          <a:xfrm>
            <a:off x="2138840" y="3772510"/>
            <a:ext cx="369148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3555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/>
          </p:cNvSpPr>
          <p:nvPr/>
        </p:nvSpPr>
        <p:spPr bwMode="auto">
          <a:xfrm>
            <a:off x="4359117" y="354940"/>
            <a:ext cx="346249" cy="6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4300">
                <a:solidFill>
                  <a:srgbClr val="996633"/>
                </a:solidFill>
                <a:latin typeface="Stencil" charset="0"/>
                <a:ea typeface="ＭＳ Ｐゴシック" charset="0"/>
                <a:cs typeface="Stencil" charset="0"/>
                <a:sym typeface="Stencil" charset="0"/>
              </a:rPr>
              <a:t>A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" y="1897380"/>
            <a:ext cx="9155430" cy="305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923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2384425"/>
          </a:xfrm>
        </p:spPr>
        <p:txBody>
          <a:bodyPr>
            <a:noAutofit/>
          </a:bodyPr>
          <a:lstStyle/>
          <a:p>
            <a:r>
              <a:rPr lang="en-US" sz="4800" dirty="0" smtClean="0">
                <a:latin typeface="Times"/>
                <a:cs typeface="Times"/>
              </a:rPr>
              <a:t>Newly Discovered Global Temperature Structures in the Solar Minimum Quiet Sun</a:t>
            </a:r>
            <a:endParaRPr lang="en-US" sz="4800" dirty="0">
              <a:latin typeface="Times"/>
              <a:cs typeface="Time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581400"/>
            <a:ext cx="7086600" cy="27432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Richard Frazin, </a:t>
            </a:r>
            <a:r>
              <a:rPr lang="en-US" dirty="0" err="1" smtClean="0"/>
              <a:t>Zhenguang</a:t>
            </a:r>
            <a:r>
              <a:rPr lang="en-US" dirty="0" smtClean="0"/>
              <a:t> Huang, Enrico </a:t>
            </a:r>
            <a:r>
              <a:rPr lang="en-US" dirty="0" err="1" smtClean="0"/>
              <a:t>Landi</a:t>
            </a:r>
            <a:r>
              <a:rPr lang="en-US" dirty="0" smtClean="0"/>
              <a:t>,</a:t>
            </a:r>
          </a:p>
          <a:p>
            <a:r>
              <a:rPr lang="en-US" dirty="0" smtClean="0"/>
              <a:t> W.B. Manchester IV, </a:t>
            </a:r>
            <a:r>
              <a:rPr lang="en-US" dirty="0" err="1" smtClean="0"/>
              <a:t>Tamas</a:t>
            </a:r>
            <a:r>
              <a:rPr lang="en-US" dirty="0" smtClean="0"/>
              <a:t> </a:t>
            </a:r>
            <a:r>
              <a:rPr lang="en-US" dirty="0" err="1" smtClean="0"/>
              <a:t>Gombosi</a:t>
            </a:r>
            <a:endParaRPr lang="en-US" dirty="0"/>
          </a:p>
          <a:p>
            <a:r>
              <a:rPr lang="en-US" dirty="0" smtClean="0"/>
              <a:t>University of Michigan</a:t>
            </a:r>
          </a:p>
          <a:p>
            <a:endParaRPr lang="en-US" dirty="0" smtClean="0"/>
          </a:p>
          <a:p>
            <a:r>
              <a:rPr lang="en-US" dirty="0" smtClean="0"/>
              <a:t>Alberto M. Vasquez</a:t>
            </a:r>
          </a:p>
          <a:p>
            <a:r>
              <a:rPr lang="en-US" dirty="0" smtClean="0"/>
              <a:t>University of Buenos Aires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6003" y="2539772"/>
            <a:ext cx="200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(submitted to </a:t>
            </a:r>
            <a:r>
              <a:rPr lang="en-US" dirty="0" err="1" smtClean="0"/>
              <a:t>ApJL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39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61"/>
            <a:ext cx="8229600" cy="810313"/>
          </a:xfrm>
        </p:spPr>
        <p:txBody>
          <a:bodyPr/>
          <a:lstStyle/>
          <a:p>
            <a:r>
              <a:rPr lang="en-US" dirty="0" smtClean="0"/>
              <a:t>First Analysis of QS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0737"/>
            <a:ext cx="8229600" cy="4525963"/>
          </a:xfrm>
          <a:ln>
            <a:solidFill>
              <a:srgbClr val="4F81BD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Quiet Sun (QS) loops have not been analyzed because they cannot be seen as distinct entities</a:t>
            </a:r>
          </a:p>
          <a:p>
            <a:r>
              <a:rPr lang="en-US" dirty="0" smtClean="0"/>
              <a:t>This is not good because the QS can cover most of the Sun’s surface and due to </a:t>
            </a:r>
            <a:r>
              <a:rPr lang="en-US" dirty="0" smtClean="0"/>
              <a:t>its </a:t>
            </a:r>
            <a:r>
              <a:rPr lang="en-US" dirty="0" smtClean="0"/>
              <a:t>relatively quiescent nature should pose a more simple modeling problem than active region (AR) loops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30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34563"/>
            <a:ext cx="9144000" cy="6892564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28960" y="5335761"/>
            <a:ext cx="3443040" cy="769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7024" rIns="81639" bIns="42452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  <a:tab pos="10058400" algn="l"/>
                <a:tab pos="105156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F0000"/>
                </a:solidFill>
                <a:latin typeface="Comic Sans MS" charset="0"/>
                <a:cs typeface="DejaVu LGC Sans" charset="0"/>
              </a:rPr>
              <a:t>HIGH RESOLUTION SPECTRA:	</a:t>
            </a:r>
            <a:r>
              <a:rPr lang="en-GB" sz="1500">
                <a:solidFill>
                  <a:srgbClr val="FFFF00"/>
                </a:solidFill>
                <a:latin typeface="Comic Sans MS" charset="0"/>
                <a:cs typeface="DejaVu LGC Sans" charset="0"/>
              </a:rPr>
              <a:t>	</a:t>
            </a:r>
          </a:p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FFF00"/>
                </a:solidFill>
                <a:latin typeface="Comic Sans MS" charset="0"/>
                <a:cs typeface="DejaVu LGC Sans" charset="0"/>
              </a:rPr>
              <a:t>Hinode/EIS	</a:t>
            </a:r>
            <a:r>
              <a:rPr lang="en-GB" sz="1500">
                <a:solidFill>
                  <a:srgbClr val="54FF30"/>
                </a:solidFill>
                <a:latin typeface="Comic Sans MS" charset="0"/>
                <a:cs typeface="DejaVu LGC Sans" charset="0"/>
              </a:rPr>
              <a:t>(Extreme UV)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52640" y="33124"/>
            <a:ext cx="8762400" cy="50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9310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 sz="2700" b="1" u="sng">
                <a:solidFill>
                  <a:srgbClr val="FFFF00"/>
                </a:solidFill>
                <a:latin typeface="Comic Sans MS" charset="0"/>
                <a:cs typeface="DejaVu Sans" charset="0"/>
              </a:rPr>
              <a:t>Available data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512"/>
            <a:ext cx="9144000" cy="27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103680" y="843928"/>
            <a:ext cx="8896320" cy="1441"/>
          </a:xfrm>
          <a:prstGeom prst="line">
            <a:avLst/>
          </a:prstGeom>
          <a:noFill/>
          <a:ln w="20124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177920" y="643748"/>
            <a:ext cx="1307520" cy="36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6698" rIns="81639" bIns="42452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>
                <a:solidFill>
                  <a:srgbClr val="0000FF"/>
                </a:solidFill>
                <a:latin typeface="Comic Sans MS" charset="0"/>
                <a:cs typeface="DejaVu Sans" charset="0"/>
              </a:rPr>
              <a:t>Before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173120" y="646628"/>
            <a:ext cx="1307520" cy="36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6698" rIns="81639" bIns="42452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>
                <a:solidFill>
                  <a:srgbClr val="0000FF"/>
                </a:solidFill>
                <a:latin typeface="Comic Sans MS" charset="0"/>
                <a:cs typeface="DejaVu Sans" charset="0"/>
              </a:rPr>
              <a:t>During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7169760" y="646628"/>
            <a:ext cx="1307520" cy="367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6698" rIns="81639" bIns="42452">
            <a:spAutoFit/>
          </a:bodyPr>
          <a:lstStyle>
            <a:lvl1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>
                <a:solidFill>
                  <a:srgbClr val="0000FF"/>
                </a:solidFill>
                <a:latin typeface="Comic Sans MS" charset="0"/>
                <a:cs typeface="DejaVu Sans" charset="0"/>
              </a:rPr>
              <a:t>After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840" y="4540797"/>
            <a:ext cx="4664160" cy="224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4273920" y="3620541"/>
            <a:ext cx="456480" cy="3200016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4273920" y="6629017"/>
            <a:ext cx="4870080" cy="19298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8998561" y="3886969"/>
            <a:ext cx="156960" cy="293502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5" name="AutoShape 13"/>
          <p:cNvSpPr>
            <a:spLocks noChangeArrowheads="1"/>
          </p:cNvSpPr>
          <p:nvPr/>
        </p:nvSpPr>
        <p:spPr bwMode="auto">
          <a:xfrm>
            <a:off x="4534561" y="4535037"/>
            <a:ext cx="4534560" cy="2093980"/>
          </a:xfrm>
          <a:prstGeom prst="roundRect">
            <a:avLst>
              <a:gd name="adj" fmla="val 74"/>
            </a:avLst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82945" tIns="41473" rIns="82945" bIns="41473" anchor="ctr"/>
          <a:lstStyle/>
          <a:p>
            <a:endParaRPr lang="en-US"/>
          </a:p>
        </p:txBody>
      </p:sp>
      <p:sp>
        <p:nvSpPr>
          <p:cNvPr id="3086" name="Line 14"/>
          <p:cNvSpPr>
            <a:spLocks noChangeShapeType="1"/>
          </p:cNvSpPr>
          <p:nvPr/>
        </p:nvSpPr>
        <p:spPr bwMode="auto">
          <a:xfrm flipH="1">
            <a:off x="4544640" y="3116487"/>
            <a:ext cx="3936960" cy="1371024"/>
          </a:xfrm>
          <a:prstGeom prst="line">
            <a:avLst/>
          </a:prstGeom>
          <a:noFill/>
          <a:ln w="2736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087" name="Line 15"/>
          <p:cNvSpPr>
            <a:spLocks noChangeShapeType="1"/>
          </p:cNvSpPr>
          <p:nvPr/>
        </p:nvSpPr>
        <p:spPr bwMode="auto">
          <a:xfrm>
            <a:off x="8457120" y="3092006"/>
            <a:ext cx="649440" cy="1443031"/>
          </a:xfrm>
          <a:prstGeom prst="line">
            <a:avLst/>
          </a:prstGeom>
          <a:noFill/>
          <a:ln w="2736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2945" tIns="41473" rIns="82945" bIns="41473"/>
          <a:lstStyle/>
          <a:p>
            <a:endParaRPr lang="en-US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5901120" y="6552688"/>
            <a:ext cx="2280960" cy="25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6698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 sz="1100" b="1">
                <a:solidFill>
                  <a:srgbClr val="FFFF00"/>
                </a:solidFill>
                <a:latin typeface="Comic Sans MS" charset="0"/>
                <a:cs typeface="DejaVu Sans" charset="0"/>
              </a:rPr>
              <a:t>Wavelength direction</a:t>
            </a:r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4145632" y="4470230"/>
            <a:ext cx="331328" cy="228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vert="eaVert" lIns="81639" tIns="46698" rIns="81639" bIns="42452">
            <a:spAutoFit/>
          </a:bodyPr>
          <a:lstStyle/>
          <a:p>
            <a:pPr algn="ctr" hangingPunct="1">
              <a:lnSpc>
                <a:spcPct val="98000"/>
              </a:lnSpc>
              <a:buClrTx/>
              <a:buFontTx/>
              <a:buNone/>
            </a:pPr>
            <a:r>
              <a:rPr lang="en-US" sz="1100" b="1">
                <a:solidFill>
                  <a:srgbClr val="FFFF00"/>
                </a:solidFill>
                <a:latin typeface="Comic Sans MS" charset="0"/>
                <a:cs typeface="DejaVu Sans" charset="0"/>
              </a:rPr>
              <a:t>EIS slit direction</a:t>
            </a:r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214560" y="3646463"/>
            <a:ext cx="3519360" cy="1448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1639" tIns="47024" rIns="81639" bIns="42452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 PL ShanHeiSun Uni" charset="0"/>
              </a:defRPr>
            </a:lvl9pPr>
          </a:lstStyle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F0000"/>
                </a:solidFill>
                <a:latin typeface="Comic Sans MS" charset="0"/>
                <a:cs typeface="DejaVu LGC Sans" charset="0"/>
              </a:rPr>
              <a:t>MONOCHROMATIC  IMAGES:</a:t>
            </a:r>
          </a:p>
          <a:p>
            <a:pPr hangingPunct="1">
              <a:lnSpc>
                <a:spcPct val="98000"/>
              </a:lnSpc>
              <a:buClrTx/>
              <a:buFontTx/>
              <a:buNone/>
            </a:pPr>
            <a:endParaRPr lang="en-GB" sz="1500" b="1" u="sng">
              <a:solidFill>
                <a:srgbClr val="FF0000"/>
              </a:solidFill>
              <a:latin typeface="Comic Sans MS" charset="0"/>
              <a:cs typeface="DejaVu LGC Sans" charset="0"/>
            </a:endParaRPr>
          </a:p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CFF00"/>
                </a:solidFill>
                <a:latin typeface="Comic Sans MS" charset="0"/>
                <a:cs typeface="DejaVu LGC Sans" charset="0"/>
              </a:rPr>
              <a:t>SOHO		</a:t>
            </a:r>
            <a:r>
              <a:rPr lang="en-GB" sz="1500">
                <a:solidFill>
                  <a:srgbClr val="54FF30"/>
                </a:solidFill>
                <a:latin typeface="Comic Sans MS" charset="0"/>
                <a:cs typeface="DejaVu LGC Sans" charset="0"/>
              </a:rPr>
              <a:t>(Extreme UV)</a:t>
            </a:r>
          </a:p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CFF00"/>
                </a:solidFill>
                <a:latin typeface="Comic Sans MS" charset="0"/>
                <a:cs typeface="DejaVu LGC Sans" charset="0"/>
              </a:rPr>
              <a:t>Hinode		</a:t>
            </a:r>
            <a:r>
              <a:rPr lang="en-GB" sz="1500">
                <a:solidFill>
                  <a:srgbClr val="54FF30"/>
                </a:solidFill>
                <a:latin typeface="Comic Sans MS" charset="0"/>
                <a:cs typeface="DejaVu LGC Sans" charset="0"/>
              </a:rPr>
              <a:t>(X-ray)</a:t>
            </a:r>
          </a:p>
          <a:p>
            <a:pPr hangingPunct="1">
              <a:lnSpc>
                <a:spcPct val="98000"/>
              </a:lnSpc>
              <a:buClrTx/>
              <a:buFontTx/>
              <a:buNone/>
            </a:pPr>
            <a:r>
              <a:rPr lang="en-GB" sz="1500">
                <a:solidFill>
                  <a:srgbClr val="FCFF00"/>
                </a:solidFill>
                <a:latin typeface="Comic Sans MS" charset="0"/>
                <a:cs typeface="DejaVu LGC Sans" charset="0"/>
              </a:rPr>
              <a:t>STEREO		</a:t>
            </a:r>
            <a:r>
              <a:rPr lang="en-GB" sz="1500">
                <a:solidFill>
                  <a:srgbClr val="54FF30"/>
                </a:solidFill>
                <a:latin typeface="Comic Sans MS" charset="0"/>
                <a:cs typeface="DejaVu LGC Sans" charset="0"/>
              </a:rPr>
              <a:t>(Extreme UV)</a:t>
            </a:r>
          </a:p>
        </p:txBody>
      </p:sp>
    </p:spTree>
    <p:extLst>
      <p:ext uri="{BB962C8B-B14F-4D97-AF65-F5344CB8AC3E}">
        <p14:creationId xmlns:p14="http://schemas.microsoft.com/office/powerpoint/2010/main" val="387148667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MLDT</a:t>
            </a:r>
            <a:br>
              <a:rPr lang="en-US" dirty="0" smtClean="0"/>
            </a:br>
            <a:r>
              <a:rPr lang="en-US" dirty="0" smtClean="0"/>
              <a:t>(Michigan Loop Diagnostic Technique)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Perform DEMT </a:t>
            </a:r>
            <a:r>
              <a:rPr lang="en-US" dirty="0" smtClean="0">
                <a:sym typeface="Wingdings"/>
              </a:rPr>
              <a:t> global N, 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Perform PFSSM  global B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Trace the field lines through the tomographic grid, obtaining N, T at points along the field line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ym typeface="Wingdings"/>
              </a:rPr>
              <a:t>Repeat for thousands of field lines</a:t>
            </a:r>
          </a:p>
        </p:txBody>
      </p:sp>
    </p:spTree>
    <p:extLst>
      <p:ext uri="{BB962C8B-B14F-4D97-AF65-F5344CB8AC3E}">
        <p14:creationId xmlns:p14="http://schemas.microsoft.com/office/powerpoint/2010/main" val="13762940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lang="en-US" dirty="0" smtClean="0"/>
              <a:t>Up and Down 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r>
              <a:rPr lang="en-US" dirty="0" smtClean="0"/>
              <a:t>After T is determined for all of the loops, we perform a fit:                                , where </a:t>
            </a:r>
          </a:p>
          <a:p>
            <a:pPr marL="0" indent="0">
              <a:buNone/>
            </a:pPr>
            <a:r>
              <a:rPr lang="en-US" dirty="0" smtClean="0"/>
              <a:t>      k is the voxel subscript and </a:t>
            </a:r>
            <a:r>
              <a:rPr lang="en-US" dirty="0" err="1" smtClean="0"/>
              <a:t>a,b</a:t>
            </a:r>
            <a:r>
              <a:rPr lang="en-US" dirty="0" smtClean="0"/>
              <a:t> are free</a:t>
            </a:r>
          </a:p>
          <a:p>
            <a:r>
              <a:rPr lang="en-US" dirty="0" smtClean="0"/>
              <a:t>If a &gt; 0, it called a “Up” loop, and if a &lt;0 it is called an “down” loop.</a:t>
            </a:r>
          </a:p>
          <a:p>
            <a:r>
              <a:rPr lang="en-US" dirty="0" smtClean="0"/>
              <a:t>Only loops with quality factor &gt; .5 were considered</a:t>
            </a: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714" y="2219675"/>
            <a:ext cx="25908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639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Low</a:t>
            </a:r>
            <a:r>
              <a:rPr lang="en-US" dirty="0"/>
              <a:t> </a:t>
            </a:r>
            <a:r>
              <a:rPr lang="en-US" dirty="0" smtClean="0"/>
              <a:t>Quality </a:t>
            </a:r>
            <a:r>
              <a:rPr lang="en-US" dirty="0" smtClean="0"/>
              <a:t>Fit</a:t>
            </a:r>
            <a:endParaRPr lang="en-US" dirty="0"/>
          </a:p>
        </p:txBody>
      </p:sp>
      <p:pic>
        <p:nvPicPr>
          <p:cNvPr id="4" name="Content Placeholder 3" descr="Tm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" r="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41586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cation_0.5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468"/>
            <a:ext cx="9144000" cy="49339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901" y="4994418"/>
            <a:ext cx="8507820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spatial distribution of up and down loops at 1.075 $R_\</a:t>
            </a:r>
            <a:r>
              <a:rPr lang="en-US" dirty="0" err="1" smtClean="0"/>
              <a:t>odot</a:t>
            </a:r>
            <a:r>
              <a:rPr lang="en-US" dirty="0" smtClean="0"/>
              <a:t>$\ with $R^2 &gt; .5$ for</a:t>
            </a:r>
          </a:p>
          <a:p>
            <a:r>
              <a:rPr lang="en-US" dirty="0" smtClean="0"/>
              <a:t>the linear temperature fit.  The blue regions are threaded by down loops while the</a:t>
            </a:r>
          </a:p>
          <a:p>
            <a:r>
              <a:rPr lang="en-US" dirty="0" smtClean="0"/>
              <a:t>orange and dark red regions are threaded by up loops.  Dark blue and dark red represent</a:t>
            </a:r>
          </a:p>
          <a:p>
            <a:r>
              <a:rPr lang="en-US" dirty="0" smtClean="0"/>
              <a:t>regions threaded by loops with apexes above 1.2 $\</a:t>
            </a:r>
            <a:r>
              <a:rPr lang="en-US" dirty="0" err="1" smtClean="0"/>
              <a:t>Rsun</a:t>
            </a:r>
            <a:r>
              <a:rPr lang="en-US" dirty="0" smtClean="0"/>
              <a:t>$, while light blue and orange</a:t>
            </a:r>
          </a:p>
          <a:p>
            <a:r>
              <a:rPr lang="en-US" dirty="0" smtClean="0"/>
              <a:t>represent loops with apexes below 1.2 $\</a:t>
            </a:r>
            <a:r>
              <a:rPr lang="en-US" dirty="0" err="1" smtClean="0"/>
              <a:t>Rsun</a:t>
            </a:r>
            <a:r>
              <a:rPr lang="en-US" dirty="0" smtClean="0"/>
              <a:t>$.  The solid black line represents the </a:t>
            </a:r>
          </a:p>
          <a:p>
            <a:r>
              <a:rPr lang="en-US" dirty="0" smtClean="0"/>
              <a:t>boundary between open and closed field according to the PFSSM.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113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n61_ro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211" y="135619"/>
            <a:ext cx="5930575" cy="52782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868" y="5505564"/>
            <a:ext cx="9045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3D representation of the up and down loop geometry, with red and blue depicting</a:t>
            </a:r>
          </a:p>
          <a:p>
            <a:r>
              <a:rPr lang="en-US" dirty="0" smtClean="0"/>
              <a:t>up and down loops, respectively.  The spherical surface has a radius at 1.035 </a:t>
            </a:r>
            <a:r>
              <a:rPr lang="en-US" dirty="0" err="1" smtClean="0"/>
              <a:t>Rsun</a:t>
            </a:r>
            <a:r>
              <a:rPr lang="en-US" dirty="0" smtClean="0"/>
              <a:t> and</a:t>
            </a:r>
          </a:p>
          <a:p>
            <a:r>
              <a:rPr lang="en-US" dirty="0" smtClean="0"/>
              <a:t>shows the LDEM electron temperature $</a:t>
            </a:r>
            <a:r>
              <a:rPr lang="en-US" dirty="0" err="1" smtClean="0"/>
              <a:t>T_m</a:t>
            </a:r>
            <a:r>
              <a:rPr lang="en-US" dirty="0" smtClean="0"/>
              <a:t>$\ according to the color scale.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015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5156" y="-10756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Loop Length Histogram</a:t>
            </a:r>
            <a:endParaRPr lang="en-US" dirty="0"/>
          </a:p>
        </p:txBody>
      </p:sp>
      <p:pic>
        <p:nvPicPr>
          <p:cNvPr id="5" name="Content Placeholder 4" descr="hist_lp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" r="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902654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Complimentary DEM Analysis</a:t>
            </a:r>
            <a:endParaRPr lang="en-US" dirty="0"/>
          </a:p>
        </p:txBody>
      </p:sp>
      <p:pic>
        <p:nvPicPr>
          <p:cNvPr id="4" name="Content Placeholder 3" descr="Tm_lon62_timeBinned.eps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10" b="194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2316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Scale Height Analysis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gas pressure can be determined everywhere along the loop: </a:t>
            </a:r>
          </a:p>
          <a:p>
            <a:endParaRPr lang="en-US" dirty="0"/>
          </a:p>
          <a:p>
            <a:r>
              <a:rPr lang="en-US" dirty="0" smtClean="0"/>
              <a:t>The pressure scale height can then be found:</a:t>
            </a:r>
          </a:p>
          <a:p>
            <a:endParaRPr lang="en-US" dirty="0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11" y="2719428"/>
            <a:ext cx="4084917" cy="426448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11" y="3910644"/>
            <a:ext cx="5218585" cy="8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39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Similarly, the density scale height can be found from only the density values: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The agreement (or lack thereof) of these two scale heights is a test of the assumptions under which these laws were derived. </a:t>
            </a:r>
          </a:p>
          <a:p>
            <a:endParaRPr lang="en-US" dirty="0"/>
          </a:p>
        </p:txBody>
      </p:sp>
      <p:pic>
        <p:nvPicPr>
          <p:cNvPr id="4" name="Picture 3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23" y="2813364"/>
            <a:ext cx="6018973" cy="962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6583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389"/>
            <a:ext cx="91440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397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" y="22860"/>
            <a:ext cx="7395210" cy="6802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7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627"/>
            <a:ext cx="91440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6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Comparison of Up/Down Scale Height Differences</a:t>
            </a:r>
            <a:endParaRPr lang="en-US" dirty="0"/>
          </a:p>
        </p:txBody>
      </p:sp>
      <p:pic>
        <p:nvPicPr>
          <p:cNvPr id="4" name="Content Placeholder 3" descr="hist_lambda.eps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" r="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778421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419"/>
            <a:ext cx="9144000" cy="49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4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178594"/>
            <a:ext cx="7358063" cy="946547"/>
          </a:xfrm>
          <a:ln/>
        </p:spPr>
        <p:txBody>
          <a:bodyPr/>
          <a:lstStyle/>
          <a:p>
            <a:pPr>
              <a:tabLst>
                <a:tab pos="857220" algn="l"/>
              </a:tabLst>
            </a:pPr>
            <a:r>
              <a:rPr lang="en-US">
                <a:solidFill>
                  <a:srgbClr val="8000FF"/>
                </a:solidFill>
              </a:rPr>
              <a:t>Standard DEM (con</a:t>
            </a:r>
            <a:r>
              <a:rPr lang="ja-JP" altLang="en-US">
                <a:solidFill>
                  <a:srgbClr val="8000FF"/>
                </a:solidFill>
                <a:latin typeface="Arial"/>
              </a:rPr>
              <a:t>’</a:t>
            </a:r>
            <a:r>
              <a:rPr lang="en-US">
                <a:solidFill>
                  <a:srgbClr val="8000FF"/>
                </a:solidFill>
              </a:rPr>
              <a:t>t):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2969" y="1437680"/>
            <a:ext cx="7358063" cy="2035969"/>
          </a:xfrm>
          <a:ln/>
        </p:spPr>
        <p:txBody>
          <a:bodyPr>
            <a:normAutofit lnSpcReduction="10000"/>
          </a:bodyPr>
          <a:lstStyle/>
          <a:p>
            <a:pPr marL="223234" indent="0">
              <a:spcBef>
                <a:spcPct val="0"/>
              </a:spcBef>
              <a:tabLst>
                <a:tab pos="741138" algn="l"/>
                <a:tab pos="741138" algn="l"/>
              </a:tabLst>
            </a:pPr>
            <a:r>
              <a:rPr lang="en-US" dirty="0">
                <a:latin typeface="Times" charset="0"/>
                <a:cs typeface="Times" charset="0"/>
                <a:sym typeface="Times" charset="0"/>
              </a:rPr>
              <a:t>The DEM </a:t>
            </a:r>
            <a:r>
              <a:rPr lang="en-US" i="1" dirty="0">
                <a:latin typeface="Times" charset="0"/>
                <a:cs typeface="Times" charset="0"/>
                <a:sym typeface="Times" charset="0"/>
              </a:rPr>
              <a:t>D</a:t>
            </a:r>
            <a:r>
              <a:rPr lang="en-US" dirty="0">
                <a:latin typeface="Times" charset="0"/>
                <a:cs typeface="Times" charset="0"/>
                <a:sym typeface="Times" charset="0"/>
              </a:rPr>
              <a:t>(</a:t>
            </a:r>
            <a:r>
              <a:rPr lang="en-US" i="1" dirty="0">
                <a:latin typeface="Times" charset="0"/>
                <a:cs typeface="Times" charset="0"/>
                <a:sym typeface="Times" charset="0"/>
              </a:rPr>
              <a:t>T</a:t>
            </a:r>
            <a:r>
              <a:rPr lang="en-US" dirty="0">
                <a:latin typeface="Times" charset="0"/>
                <a:cs typeface="Times" charset="0"/>
                <a:sym typeface="Times" charset="0"/>
              </a:rPr>
              <a:t>) is a measure of the amount of electron density (</a:t>
            </a:r>
            <a:r>
              <a:rPr lang="en-US" i="1" dirty="0">
                <a:latin typeface="Times" charset="0"/>
                <a:cs typeface="Times" charset="0"/>
                <a:sym typeface="Times" charset="0"/>
              </a:rPr>
              <a:t>N</a:t>
            </a:r>
            <a:r>
              <a:rPr lang="en-US" dirty="0">
                <a:latin typeface="Times" charset="0"/>
                <a:cs typeface="Times" charset="0"/>
                <a:sym typeface="Times" charset="0"/>
              </a:rPr>
              <a:t>) as a function of </a:t>
            </a:r>
            <a:r>
              <a:rPr lang="en-US" i="1" dirty="0">
                <a:latin typeface="Times" charset="0"/>
                <a:cs typeface="Times" charset="0"/>
                <a:sym typeface="Times" charset="0"/>
              </a:rPr>
              <a:t>T</a:t>
            </a:r>
            <a:r>
              <a:rPr lang="en-US" dirty="0">
                <a:latin typeface="Times" charset="0"/>
                <a:cs typeface="Times" charset="0"/>
                <a:sym typeface="Times" charset="0"/>
              </a:rPr>
              <a:t> along the LOS and is given by</a:t>
            </a:r>
            <a:endParaRPr lang="en-US" dirty="0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223234" indent="0">
              <a:tabLst>
                <a:tab pos="741138" algn="l"/>
                <a:tab pos="741138" algn="l"/>
              </a:tabLst>
            </a:pPr>
            <a:endParaRPr lang="en-US" dirty="0"/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579" y="3339703"/>
            <a:ext cx="4454798" cy="900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4"/>
          <p:cNvSpPr>
            <a:spLocks/>
          </p:cNvSpPr>
          <p:nvPr/>
        </p:nvSpPr>
        <p:spPr bwMode="auto">
          <a:xfrm>
            <a:off x="975568" y="5125640"/>
            <a:ext cx="7179469" cy="1384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pPr>
              <a:tabLst>
                <a:tab pos="750067" algn="l"/>
                <a:tab pos="7201537" algn="l"/>
              </a:tabLst>
            </a:pPr>
            <a:r>
              <a:rPr lang="en-US">
                <a:solidFill>
                  <a:srgbClr val="008080"/>
                </a:solidFill>
                <a:ea typeface="ＭＳ Ｐゴシック" charset="0"/>
                <a:cs typeface="Gill Sans" charset="0"/>
              </a:rPr>
              <a:t>[In contrast, the new DEMT method produces a </a:t>
            </a:r>
            <a:r>
              <a:rPr lang="en-US" i="1">
                <a:solidFill>
                  <a:srgbClr val="008080"/>
                </a:solidFill>
                <a:ea typeface="ＭＳ Ｐゴシック" charset="0"/>
                <a:cs typeface="Gill Sans" charset="0"/>
              </a:rPr>
              <a:t>local </a:t>
            </a:r>
            <a:r>
              <a:rPr lang="en-US">
                <a:solidFill>
                  <a:srgbClr val="008080"/>
                </a:solidFill>
                <a:ea typeface="ＭＳ Ｐゴシック" charset="0"/>
                <a:cs typeface="Gill Sans" charset="0"/>
              </a:rPr>
              <a:t>DEM that is only integrated over a short line segment instead of the full LOS.]</a:t>
            </a:r>
          </a:p>
        </p:txBody>
      </p:sp>
    </p:spTree>
    <p:extLst>
      <p:ext uri="{BB962C8B-B14F-4D97-AF65-F5344CB8AC3E}">
        <p14:creationId xmlns:p14="http://schemas.microsoft.com/office/powerpoint/2010/main" val="80187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>
              <a:tabLst>
                <a:tab pos="857220" algn="l"/>
              </a:tabLst>
            </a:pPr>
            <a:r>
              <a:rPr lang="en-US">
                <a:solidFill>
                  <a:srgbClr val="8000FF"/>
                </a:solidFill>
              </a:rPr>
              <a:t>Standard DEM (con</a:t>
            </a:r>
            <a:r>
              <a:rPr lang="ja-JP" altLang="en-US">
                <a:solidFill>
                  <a:srgbClr val="8000FF"/>
                </a:solidFill>
                <a:latin typeface="Arial"/>
              </a:rPr>
              <a:t>’</a:t>
            </a:r>
            <a:r>
              <a:rPr lang="en-US">
                <a:solidFill>
                  <a:srgbClr val="8000FF"/>
                </a:solidFill>
              </a:rPr>
              <a:t>t):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36" y="2589609"/>
            <a:ext cx="7196212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AutoShape 3"/>
          <p:cNvSpPr>
            <a:spLocks/>
          </p:cNvSpPr>
          <p:nvPr/>
        </p:nvSpPr>
        <p:spPr bwMode="auto">
          <a:xfrm rot="-1020000">
            <a:off x="2547194" y="3904506"/>
            <a:ext cx="717724" cy="22659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7193"/>
                </a:moveTo>
                <a:lnTo>
                  <a:pt x="0" y="14407"/>
                </a:lnTo>
                <a:lnTo>
                  <a:pt x="12960" y="14407"/>
                </a:lnTo>
                <a:lnTo>
                  <a:pt x="12960" y="21600"/>
                </a:lnTo>
                <a:lnTo>
                  <a:pt x="21600" y="10800"/>
                </a:lnTo>
                <a:lnTo>
                  <a:pt x="12960" y="0"/>
                </a:lnTo>
                <a:lnTo>
                  <a:pt x="12960" y="7193"/>
                </a:lnTo>
                <a:close/>
                <a:moveTo>
                  <a:pt x="0" y="7193"/>
                </a:moveTo>
              </a:path>
            </a:pathLst>
          </a:custGeom>
          <a:blipFill dpi="0" rotWithShape="0">
            <a:blip r:embed="rId3"/>
            <a:srcRect/>
            <a:tile tx="0" ty="0" sx="100000" sy="100000" flip="none" algn="tl"/>
          </a:blip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6" name="Rectangle 4"/>
          <p:cNvSpPr>
            <a:spLocks/>
          </p:cNvSpPr>
          <p:nvPr/>
        </p:nvSpPr>
        <p:spPr bwMode="auto">
          <a:xfrm>
            <a:off x="203151" y="4054078"/>
            <a:ext cx="28275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>
              <a:tabLst>
                <a:tab pos="750067" algn="l"/>
              </a:tabLst>
            </a:pPr>
            <a:r>
              <a:rPr lang="en-US" sz="1700">
                <a:solidFill>
                  <a:srgbClr val="FF0000"/>
                </a:solidFill>
                <a:latin typeface="Times" charset="0"/>
                <a:ea typeface="ＭＳ Ｐゴシック" charset="0"/>
                <a:cs typeface="Times" charset="0"/>
                <a:sym typeface="Times" charset="0"/>
              </a:rPr>
              <a:t>incl. bandpasses, atomic physics</a:t>
            </a:r>
          </a:p>
        </p:txBody>
      </p:sp>
    </p:spTree>
    <p:extLst>
      <p:ext uri="{BB962C8B-B14F-4D97-AF65-F5344CB8AC3E}">
        <p14:creationId xmlns:p14="http://schemas.microsoft.com/office/powerpoint/2010/main" val="144910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>
            <p:ph type="title"/>
          </p:nvPr>
        </p:nvSpPr>
        <p:spPr>
          <a:xfrm>
            <a:off x="0" y="669072"/>
            <a:ext cx="8850665" cy="4382705"/>
          </a:xfrm>
          <a:ln/>
        </p:spPr>
        <p:txBody>
          <a:bodyPr>
            <a:noAutofit/>
          </a:bodyPr>
          <a:lstStyle/>
          <a:p>
            <a:pPr>
              <a:tabLst>
                <a:tab pos="857220" algn="l"/>
              </a:tabLst>
            </a:pPr>
            <a:r>
              <a:rPr lang="en-US" sz="9600" dirty="0">
                <a:solidFill>
                  <a:srgbClr val="800080"/>
                </a:solidFill>
              </a:rPr>
              <a:t>EUV Rotational Tomography (DEMT)</a:t>
            </a:r>
          </a:p>
        </p:txBody>
      </p:sp>
    </p:spTree>
    <p:extLst>
      <p:ext uri="{BB962C8B-B14F-4D97-AF65-F5344CB8AC3E}">
        <p14:creationId xmlns:p14="http://schemas.microsoft.com/office/powerpoint/2010/main" val="1450623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Introduction to DEMT:</a:t>
            </a:r>
            <a:br>
              <a:rPr lang="en-US" dirty="0" smtClean="0"/>
            </a:br>
            <a:r>
              <a:rPr lang="en-US" dirty="0" smtClean="0"/>
              <a:t>What is DEMT?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Differential Emission Measure Tomography</a:t>
            </a:r>
          </a:p>
          <a:p>
            <a:r>
              <a:rPr lang="en-US" dirty="0" smtClean="0"/>
              <a:t>Allows global determination of density, temperature and more in the corona (1.01 – 1.3 </a:t>
            </a:r>
            <a:r>
              <a:rPr lang="en-US" dirty="0" err="1" smtClean="0"/>
              <a:t>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Limitations: </a:t>
            </a:r>
          </a:p>
          <a:p>
            <a:pPr lvl="1"/>
            <a:r>
              <a:rPr lang="en-US" dirty="0" smtClean="0"/>
              <a:t>Only a few spectral bands</a:t>
            </a:r>
          </a:p>
          <a:p>
            <a:pPr lvl="1"/>
            <a:r>
              <a:rPr lang="en-US" dirty="0" smtClean="0"/>
              <a:t>time resolution of several weeks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98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892969" y="678656"/>
            <a:ext cx="7358063" cy="6036469"/>
          </a:xfrm>
          <a:ln/>
        </p:spPr>
        <p:txBody>
          <a:bodyPr/>
          <a:lstStyle/>
          <a:p>
            <a:pPr marL="223234" indent="0">
              <a:spcBef>
                <a:spcPct val="0"/>
              </a:spcBef>
              <a:tabLst>
                <a:tab pos="741138" algn="l"/>
                <a:tab pos="1062595" algn="l"/>
                <a:tab pos="1062595" algn="l"/>
                <a:tab pos="1062595" algn="l"/>
              </a:tabLst>
            </a:pPr>
            <a:r>
              <a:rPr lang="en-US" sz="4500">
                <a:solidFill>
                  <a:srgbClr val="FF0000"/>
                </a:solidFill>
                <a:latin typeface="Times" charset="0"/>
                <a:cs typeface="Times" charset="0"/>
                <a:sym typeface="Times" charset="0"/>
              </a:rPr>
              <a:t>Input:</a:t>
            </a:r>
            <a:endParaRPr lang="en-US" sz="4500">
              <a:solidFill>
                <a:srgbClr val="FF0000"/>
              </a:solidFill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544692" lvl="1" indent="0">
              <a:tabLst>
                <a:tab pos="741138" algn="l"/>
                <a:tab pos="1062595" algn="l"/>
                <a:tab pos="1062595" algn="l"/>
                <a:tab pos="1062595" algn="l"/>
              </a:tabLst>
            </a:pPr>
            <a:r>
              <a:rPr lang="en-US" sz="3400">
                <a:solidFill>
                  <a:srgbClr val="0000FF"/>
                </a:solidFill>
                <a:latin typeface="Times" charset="0"/>
                <a:cs typeface="Times" charset="0"/>
                <a:sym typeface="Times" charset="0"/>
              </a:rPr>
              <a:t>2-4 week time series of full-disk EUV images (EIT, EUVI, AIA, XRT) in multiple bands</a:t>
            </a:r>
            <a:endParaRPr lang="en-US" sz="3400">
              <a:solidFill>
                <a:srgbClr val="0000FF"/>
              </a:solidFill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544692" lvl="1" indent="0">
              <a:tabLst>
                <a:tab pos="741138" algn="l"/>
                <a:tab pos="1062595" algn="l"/>
                <a:tab pos="1062595" algn="l"/>
                <a:tab pos="1062595" algn="l"/>
              </a:tabLst>
            </a:pPr>
            <a:r>
              <a:rPr lang="en-US" sz="4500">
                <a:solidFill>
                  <a:srgbClr val="FF0000"/>
                </a:solidFill>
                <a:latin typeface="Times" charset="0"/>
                <a:cs typeface="Times" charset="0"/>
                <a:sym typeface="Times" charset="0"/>
              </a:rPr>
              <a:t>Output:</a:t>
            </a:r>
            <a:endParaRPr lang="en-US" sz="4500">
              <a:solidFill>
                <a:srgbClr val="FF0000"/>
              </a:solidFill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544692" lvl="1" indent="0">
              <a:tabLst>
                <a:tab pos="741138" algn="l"/>
                <a:tab pos="1062595" algn="l"/>
                <a:tab pos="1062595" algn="l"/>
                <a:tab pos="1062595" algn="l"/>
              </a:tabLst>
            </a:pPr>
            <a:r>
              <a:rPr lang="en-US" sz="3400">
                <a:solidFill>
                  <a:srgbClr val="0000FF"/>
                </a:solidFill>
                <a:latin typeface="Times" charset="0"/>
                <a:cs typeface="Times" charset="0"/>
                <a:sym typeface="Times" charset="0"/>
              </a:rPr>
              <a:t>3D emissivity, local DEM N^2(r,T), irregularity factor &lt;N^2(r)&gt;/&lt;N(r)&gt;^2</a:t>
            </a:r>
            <a:endParaRPr lang="en-US" sz="3400">
              <a:solidFill>
                <a:srgbClr val="0000FF"/>
              </a:solidFill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0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892969" y="8929"/>
            <a:ext cx="7358063" cy="955477"/>
          </a:xfrm>
          <a:ln/>
        </p:spPr>
        <p:txBody>
          <a:bodyPr/>
          <a:lstStyle/>
          <a:p>
            <a:pPr>
              <a:tabLst>
                <a:tab pos="857220" algn="l"/>
              </a:tabLst>
            </a:pPr>
            <a:r>
              <a:rPr lang="en-US">
                <a:solidFill>
                  <a:srgbClr val="000080"/>
                </a:solidFill>
              </a:rPr>
              <a:t>DEMT, Stage </a:t>
            </a:r>
            <a:r>
              <a:rPr lang="en-US">
                <a:solidFill>
                  <a:srgbClr val="000080"/>
                </a:solidFill>
                <a:latin typeface="Times" charset="0"/>
                <a:cs typeface="Times" charset="0"/>
                <a:sym typeface="Times" charset="0"/>
              </a:rPr>
              <a:t>1</a:t>
            </a:r>
            <a:r>
              <a:rPr lang="en-US">
                <a:solidFill>
                  <a:srgbClr val="000080"/>
                </a:solidFill>
              </a:rPr>
              <a:t>: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92969" y="1080492"/>
            <a:ext cx="7358063" cy="3866555"/>
          </a:xfrm>
          <a:ln/>
        </p:spPr>
        <p:txBody>
          <a:bodyPr>
            <a:normAutofit lnSpcReduction="10000"/>
          </a:bodyPr>
          <a:lstStyle/>
          <a:p>
            <a:pPr marL="665238" indent="-442004">
              <a:spcBef>
                <a:spcPct val="0"/>
              </a:spcBef>
              <a:buSzPct val="99000"/>
              <a:buFontTx/>
              <a:buAutoNum type="alphaUcPeriod"/>
              <a:tabLst>
                <a:tab pos="1120636" algn="l"/>
                <a:tab pos="1120636" algn="l"/>
              </a:tabLst>
            </a:pPr>
            <a:r>
              <a:rPr lang="en-US">
                <a:latin typeface="Times" charset="0"/>
                <a:cs typeface="Times" charset="0"/>
                <a:sym typeface="Times" charset="0"/>
              </a:rPr>
              <a:t>Take a time series of EUV images in each of the 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M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 filters (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M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=3 for EUVI Fe bands).  Full disk coverage will require 21 days of data when the spacecraft are separated by 90 deg.</a:t>
            </a:r>
            <a:endParaRPr lang="en-US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  <a:p>
            <a:pPr marL="665238" indent="-442004">
              <a:buSzPct val="99000"/>
              <a:buFontTx/>
              <a:buAutoNum type="alphaUcPeriod"/>
              <a:tabLst>
                <a:tab pos="1120636" algn="l"/>
                <a:tab pos="1120636" algn="l"/>
              </a:tabLst>
            </a:pPr>
            <a:r>
              <a:rPr lang="en-US">
                <a:latin typeface="Times" charset="0"/>
                <a:cs typeface="Times" charset="0"/>
                <a:sym typeface="Times" charset="0"/>
              </a:rPr>
              <a:t>Use tomographic processing to find the (wavelength integrated) 3D  emissivity </a:t>
            </a:r>
            <a:r>
              <a:rPr lang="en-US">
                <a:latin typeface="Symbol" charset="0"/>
                <a:cs typeface="Symbol" charset="0"/>
                <a:sym typeface="Symbol" charset="0"/>
              </a:rPr>
              <a:t>ε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(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r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), which is related to </a:t>
            </a:r>
            <a:r>
              <a:rPr lang="en-US" i="1">
                <a:latin typeface="Times" charset="0"/>
                <a:cs typeface="Times" charset="0"/>
                <a:sym typeface="Times" charset="0"/>
              </a:rPr>
              <a:t>N </a:t>
            </a:r>
            <a:r>
              <a:rPr lang="en-US">
                <a:latin typeface="Times" charset="0"/>
                <a:cs typeface="Times" charset="0"/>
                <a:sym typeface="Times" charset="0"/>
              </a:rPr>
              <a:t>via:</a:t>
            </a:r>
            <a:endParaRPr lang="en-US">
              <a:latin typeface="Times" charset="0"/>
              <a:ea typeface="ヒラギノ明朝 ProN W3" charset="0"/>
              <a:cs typeface="ヒラギノ明朝 ProN W3" charset="0"/>
              <a:sym typeface="Times" charset="0"/>
            </a:endParaRP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570" y="5179219"/>
            <a:ext cx="6165949" cy="155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FFFFFF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9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944</Words>
  <Application>Microsoft Macintosh PowerPoint</Application>
  <PresentationFormat>On-screen Show (4:3)</PresentationFormat>
  <Paragraphs>109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Standard DEM:</vt:lpstr>
      <vt:lpstr>PowerPoint Presentation</vt:lpstr>
      <vt:lpstr>PowerPoint Presentation</vt:lpstr>
      <vt:lpstr>Standard DEM (con’t):</vt:lpstr>
      <vt:lpstr>Standard DEM (con’t):</vt:lpstr>
      <vt:lpstr>EUV Rotational Tomography (DEMT)</vt:lpstr>
      <vt:lpstr>Introduction to DEMT: What is DEMT?</vt:lpstr>
      <vt:lpstr>PowerPoint Presentation</vt:lpstr>
      <vt:lpstr>DEMT, Stage 1:</vt:lpstr>
      <vt:lpstr>DEMT, Stage 2:</vt:lpstr>
      <vt:lpstr>Results</vt:lpstr>
      <vt:lpstr>PowerPoint Presentation</vt:lpstr>
      <vt:lpstr>304  map 1.45 Rs</vt:lpstr>
      <vt:lpstr>PowerPoint Presentation</vt:lpstr>
      <vt:lpstr>PowerPoint Presentation</vt:lpstr>
      <vt:lpstr>PowerPoint Presentation</vt:lpstr>
      <vt:lpstr>PowerPoint Presentation</vt:lpstr>
      <vt:lpstr>Newly Discovered Global Temperature Structures in the Solar Minimum Quiet Sun</vt:lpstr>
      <vt:lpstr>First Analysis of QS loops</vt:lpstr>
      <vt:lpstr>The MLDT (Michigan Loop Diagnostic Technique)</vt:lpstr>
      <vt:lpstr>Up and Down Loops</vt:lpstr>
      <vt:lpstr>Typical Low Quality Fit</vt:lpstr>
      <vt:lpstr>PowerPoint Presentation</vt:lpstr>
      <vt:lpstr>PowerPoint Presentation</vt:lpstr>
      <vt:lpstr>Loop Length Histogram</vt:lpstr>
      <vt:lpstr>Complimentary DEM Analysis</vt:lpstr>
      <vt:lpstr>Scale Height Analysis</vt:lpstr>
      <vt:lpstr>PowerPoint Presentation</vt:lpstr>
      <vt:lpstr>PowerPoint Presentation</vt:lpstr>
      <vt:lpstr>PowerPoint Presentation</vt:lpstr>
      <vt:lpstr>Comparison of Up/Down Scale Height Differences</vt:lpstr>
      <vt:lpstr>PowerPoint Presentation</vt:lpstr>
    </vt:vector>
  </TitlesOfParts>
  <Company>Univ. of Michigan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Newly Discovered Global Temperature Structures in the Solar Minimum Quiet Sun</dc:title>
  <dc:creator>Richard Frazin</dc:creator>
  <cp:lastModifiedBy>Richard Frazin</cp:lastModifiedBy>
  <cp:revision>30</cp:revision>
  <dcterms:created xsi:type="dcterms:W3CDTF">2012-02-13T23:44:01Z</dcterms:created>
  <dcterms:modified xsi:type="dcterms:W3CDTF">2012-02-17T15:31:27Z</dcterms:modified>
</cp:coreProperties>
</file>