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1.mpg" ContentType="video/unknown"/>
  <Override PartName="/ppt/media/media2.mpg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0" tIns="0" rIns="0" bIns="0"/>
          <a:lstStyle>
            <a:lvl1pPr algn="l" defTabSz="584200">
              <a:def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lIns="0" tIns="0" rIns="0" bIns="0" anchor="ctr"/>
          <a:lstStyle>
            <a:lvl1pPr marL="4064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One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Two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Three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Four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50800" dist="38100" dir="5400000">
                  <a:srgbClr val="000000"/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1267968" y="260096"/>
            <a:ext cx="10468865" cy="2438401"/>
          </a:xfrm>
          <a:prstGeom prst="rect">
            <a:avLst/>
          </a:prstGeom>
        </p:spPr>
        <p:txBody>
          <a:bodyPr lIns="48767" tIns="48767" rIns="48767" bIns="48767"/>
          <a:lstStyle>
            <a:lvl1pPr defTabSz="457200">
              <a:defRPr sz="8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1267968" y="2763520"/>
            <a:ext cx="10468865" cy="5722113"/>
          </a:xfrm>
          <a:prstGeom prst="rect">
            <a:avLst/>
          </a:prstGeom>
        </p:spPr>
        <p:txBody>
          <a:bodyPr lIns="48767" tIns="48767" rIns="48767" bIns="48767" anchor="ctr"/>
          <a:lstStyle>
            <a:lvl1pPr marL="809625" indent="-555625" defTabSz="457200">
              <a:spcBef>
                <a:spcPts val="18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1pPr>
            <a:lvl2pPr marL="1152525" indent="-555625" defTabSz="457200">
              <a:spcBef>
                <a:spcPts val="1800"/>
              </a:spcBef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2pPr>
            <a:lvl3pPr marL="1495425" indent="-555625" defTabSz="457200">
              <a:spcBef>
                <a:spcPts val="1800"/>
              </a:spcBef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3pPr>
            <a:lvl4pPr marL="1851025" indent="-555625" defTabSz="457200">
              <a:spcBef>
                <a:spcPts val="18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4pPr>
            <a:lvl5pPr marL="2193925" indent="-555625" defTabSz="457200">
              <a:spcBef>
                <a:spcPts val="1800"/>
              </a:spcBef>
              <a:buSzPct val="171000"/>
              <a:buChar char="•"/>
              <a:defRPr sz="4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4000"/>
              <a:t>Body Level One</a:t>
            </a:r>
            <a:endParaRPr sz="4000"/>
          </a:p>
          <a:p>
            <a:pPr lvl="1">
              <a:defRPr sz="1800"/>
            </a:pPr>
            <a:r>
              <a:rPr sz="4000"/>
              <a:t>Body Level Two</a:t>
            </a:r>
            <a:endParaRPr sz="4000"/>
          </a:p>
          <a:p>
            <a:pPr lvl="2">
              <a:defRPr sz="1800"/>
            </a:pPr>
            <a:r>
              <a:rPr sz="4000"/>
              <a:t>Body Level Three</a:t>
            </a:r>
            <a:endParaRPr sz="4000"/>
          </a:p>
          <a:p>
            <a:pPr lvl="3">
              <a:defRPr sz="1800"/>
            </a:pPr>
            <a:r>
              <a:rPr sz="4000"/>
              <a:t>Body Level Four</a:t>
            </a:r>
            <a:endParaRPr sz="4000"/>
          </a:p>
          <a:p>
            <a:pPr lvl="4">
              <a:defRPr sz="1800"/>
            </a:pPr>
            <a:r>
              <a:rPr sz="40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48" name="Shape 48"/>
          <p:cNvSpPr/>
          <p:nvPr>
            <p:ph type="title"/>
          </p:nvPr>
        </p:nvSpPr>
        <p:spPr>
          <a:xfrm>
            <a:off x="975359" y="1192106"/>
            <a:ext cx="10945708" cy="151722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800000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51" name="Shape 51"/>
          <p:cNvSpPr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800000"/>
                </a:solidFill>
              </a:rPr>
              <a:t>Title Text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857250" algn="ctr">
              <a:buSzTx/>
              <a:buNone/>
            </a:lvl3pPr>
            <a:lvl4pPr marL="0" indent="1200150" algn="ctr">
              <a:buSzTx/>
              <a:buNone/>
            </a:lvl4pPr>
            <a:lvl5pPr marL="0" indent="1543050" algn="ctr">
              <a:buSzTx/>
              <a:buNone/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55" name="Shape 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800000"/>
                </a:solidFill>
              </a:rPr>
              <a:t>Title Text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112" y="119062"/>
            <a:ext cx="1409701" cy="784226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974725" y="9428163"/>
            <a:ext cx="11055350" cy="1"/>
          </a:xfrm>
          <a:prstGeom prst="line">
            <a:avLst/>
          </a:prstGeom>
          <a:ln w="12700">
            <a:solidFill>
              <a:srgbClr val="336699"/>
            </a:solidFill>
            <a:round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63" name="AstroStat_LogoFinal_BW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408113" cy="107315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>
            <p:ph type="sldNum" sz="quarter" idx="2"/>
          </p:nvPr>
        </p:nvSpPr>
        <p:spPr>
          <a:xfrm>
            <a:off x="12030075" y="9428163"/>
            <a:ext cx="974725" cy="327430"/>
          </a:xfrm>
          <a:prstGeom prst="rect">
            <a:avLst/>
          </a:prstGeom>
        </p:spPr>
        <p:txBody>
          <a:bodyPr lIns="65022" tIns="65022" rIns="65022" bIns="65022"/>
          <a:lstStyle>
            <a:lvl1pPr defTabSz="584200"/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79" name="Shape 79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82" name="Shape 82"/>
          <p:cNvSpPr/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3429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8853" y="119662"/>
            <a:ext cx="1408854" cy="7834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975359" y="9428480"/>
            <a:ext cx="11054082" cy="1"/>
          </a:xfrm>
          <a:prstGeom prst="line">
            <a:avLst/>
          </a:prstGeom>
          <a:ln w="12700">
            <a:solidFill>
              <a:srgbClr val="336699"/>
            </a:solidFill>
            <a:round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4" name="AstroStat_LogoFinal_BW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408855" cy="107244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>
            <p:ph type="sldNum" sz="quarter" idx="2"/>
          </p:nvPr>
        </p:nvSpPr>
        <p:spPr>
          <a:xfrm>
            <a:off x="12029440" y="9428480"/>
            <a:ext cx="975361" cy="327432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9144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6" name="Shape 6"/>
          <p:cNvSpPr/>
          <p:nvPr>
            <p:ph type="title"/>
          </p:nvPr>
        </p:nvSpPr>
        <p:spPr>
          <a:xfrm>
            <a:off x="975359" y="1083733"/>
            <a:ext cx="10945708" cy="1733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800000"/>
                </a:solidFill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975359" y="2817706"/>
            <a:ext cx="11054082" cy="6935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</p:sldLayoutIdLst>
  <p:transition spd="med" advClick="1"/>
  <p:txStyles>
    <p:titleStyle>
      <a:lvl1pPr algn="ctr">
        <a:defRPr sz="5600">
          <a:solidFill>
            <a:srgbClr val="800000"/>
          </a:solidFill>
          <a:latin typeface="Arial"/>
          <a:ea typeface="Arial"/>
          <a:cs typeface="Arial"/>
          <a:sym typeface="Arial"/>
        </a:defRPr>
      </a:lvl1pPr>
      <a:lvl2pPr algn="ctr">
        <a:defRPr sz="5600">
          <a:solidFill>
            <a:srgbClr val="800000"/>
          </a:solidFill>
          <a:latin typeface="Arial"/>
          <a:ea typeface="Arial"/>
          <a:cs typeface="Arial"/>
          <a:sym typeface="Arial"/>
        </a:defRPr>
      </a:lvl2pPr>
      <a:lvl3pPr algn="ctr">
        <a:defRPr sz="5600">
          <a:solidFill>
            <a:srgbClr val="800000"/>
          </a:solidFill>
          <a:latin typeface="Arial"/>
          <a:ea typeface="Arial"/>
          <a:cs typeface="Arial"/>
          <a:sym typeface="Arial"/>
        </a:defRPr>
      </a:lvl3pPr>
      <a:lvl4pPr algn="ctr">
        <a:defRPr sz="5600">
          <a:solidFill>
            <a:srgbClr val="800000"/>
          </a:solidFill>
          <a:latin typeface="Arial"/>
          <a:ea typeface="Arial"/>
          <a:cs typeface="Arial"/>
          <a:sym typeface="Arial"/>
        </a:defRPr>
      </a:lvl4pPr>
      <a:lvl5pPr algn="ctr">
        <a:defRPr sz="5600">
          <a:solidFill>
            <a:srgbClr val="800000"/>
          </a:solidFill>
          <a:latin typeface="Arial"/>
          <a:ea typeface="Arial"/>
          <a:cs typeface="Arial"/>
          <a:sym typeface="Arial"/>
        </a:defRPr>
      </a:lvl5pPr>
      <a:lvl6pPr indent="457200" algn="ctr">
        <a:defRPr sz="5600">
          <a:solidFill>
            <a:srgbClr val="800000"/>
          </a:solidFill>
          <a:latin typeface="Arial"/>
          <a:ea typeface="Arial"/>
          <a:cs typeface="Arial"/>
          <a:sym typeface="Arial"/>
        </a:defRPr>
      </a:lvl6pPr>
      <a:lvl7pPr indent="914400" algn="ctr">
        <a:defRPr sz="5600">
          <a:solidFill>
            <a:srgbClr val="800000"/>
          </a:solidFill>
          <a:latin typeface="Arial"/>
          <a:ea typeface="Arial"/>
          <a:cs typeface="Arial"/>
          <a:sym typeface="Arial"/>
        </a:defRPr>
      </a:lvl7pPr>
      <a:lvl8pPr indent="1371600" algn="ctr">
        <a:defRPr sz="5600">
          <a:solidFill>
            <a:srgbClr val="800000"/>
          </a:solidFill>
          <a:latin typeface="Arial"/>
          <a:ea typeface="Arial"/>
          <a:cs typeface="Arial"/>
          <a:sym typeface="Arial"/>
        </a:defRPr>
      </a:lvl8pPr>
      <a:lvl9pPr indent="1828800" algn="ctr">
        <a:defRPr sz="5600">
          <a:solidFill>
            <a:srgbClr val="800000"/>
          </a:solidFill>
          <a:latin typeface="Arial"/>
          <a:ea typeface="Arial"/>
          <a:cs typeface="Arial"/>
          <a:sym typeface="Arial"/>
        </a:defRPr>
      </a:lvl9pPr>
    </p:titleStyle>
    <p:bodyStyle>
      <a:lvl1pPr marL="485775" indent="-485775">
        <a:spcBef>
          <a:spcPts val="500"/>
        </a:spcBef>
        <a:buSzPct val="100000"/>
        <a:buChar char="»"/>
        <a:defRPr sz="3400">
          <a:latin typeface="Arial"/>
          <a:ea typeface="Arial"/>
          <a:cs typeface="Arial"/>
          <a:sym typeface="Arial"/>
        </a:defRPr>
      </a:lvl1pPr>
      <a:lvl2pPr marL="942975" indent="-485775">
        <a:spcBef>
          <a:spcPts val="500"/>
        </a:spcBef>
        <a:buSzPct val="100000"/>
        <a:buChar char="•"/>
        <a:defRPr sz="3400">
          <a:latin typeface="Arial"/>
          <a:ea typeface="Arial"/>
          <a:cs typeface="Arial"/>
          <a:sym typeface="Arial"/>
        </a:defRPr>
      </a:lvl2pPr>
      <a:lvl3pPr marL="1343025" indent="-485775">
        <a:spcBef>
          <a:spcPts val="500"/>
        </a:spcBef>
        <a:buSzPct val="100000"/>
        <a:buChar char="•"/>
        <a:defRPr sz="3400">
          <a:latin typeface="Arial"/>
          <a:ea typeface="Arial"/>
          <a:cs typeface="Arial"/>
          <a:sym typeface="Arial"/>
        </a:defRPr>
      </a:lvl3pPr>
      <a:lvl4pPr marL="1631950" indent="-431800">
        <a:spcBef>
          <a:spcPts val="500"/>
        </a:spcBef>
        <a:buSzPct val="100000"/>
        <a:buChar char="–"/>
        <a:defRPr sz="3400">
          <a:latin typeface="Arial"/>
          <a:ea typeface="Arial"/>
          <a:cs typeface="Arial"/>
          <a:sym typeface="Arial"/>
        </a:defRPr>
      </a:lvl4pPr>
      <a:lvl5pPr marL="1974850" indent="-431800">
        <a:spcBef>
          <a:spcPts val="500"/>
        </a:spcBef>
        <a:buSzPct val="100000"/>
        <a:buChar char="»"/>
        <a:defRPr sz="3400">
          <a:latin typeface="Arial"/>
          <a:ea typeface="Arial"/>
          <a:cs typeface="Arial"/>
          <a:sym typeface="Arial"/>
        </a:defRPr>
      </a:lvl5pPr>
      <a:lvl6pPr marL="2432050" indent="-431800">
        <a:spcBef>
          <a:spcPts val="500"/>
        </a:spcBef>
        <a:buSzPct val="100000"/>
        <a:buChar char="•"/>
        <a:defRPr sz="3400">
          <a:latin typeface="Arial"/>
          <a:ea typeface="Arial"/>
          <a:cs typeface="Arial"/>
          <a:sym typeface="Arial"/>
        </a:defRPr>
      </a:lvl6pPr>
      <a:lvl7pPr marL="2889250" indent="-431800">
        <a:spcBef>
          <a:spcPts val="500"/>
        </a:spcBef>
        <a:buSzPct val="100000"/>
        <a:buChar char="•"/>
        <a:defRPr sz="3400">
          <a:latin typeface="Arial"/>
          <a:ea typeface="Arial"/>
          <a:cs typeface="Arial"/>
          <a:sym typeface="Arial"/>
        </a:defRPr>
      </a:lvl7pPr>
      <a:lvl8pPr marL="3346450" indent="-431800">
        <a:spcBef>
          <a:spcPts val="500"/>
        </a:spcBef>
        <a:buSzPct val="100000"/>
        <a:buChar char="•"/>
        <a:defRPr sz="3400">
          <a:latin typeface="Arial"/>
          <a:ea typeface="Arial"/>
          <a:cs typeface="Arial"/>
          <a:sym typeface="Arial"/>
        </a:defRPr>
      </a:lvl8pPr>
      <a:lvl9pPr marL="3803650" indent="-431800">
        <a:spcBef>
          <a:spcPts val="500"/>
        </a:spcBef>
        <a:buSzPct val="100000"/>
        <a:buChar char="•"/>
        <a:defRPr sz="3400">
          <a:latin typeface="Arial"/>
          <a:ea typeface="Arial"/>
          <a:cs typeface="Arial"/>
          <a:sym typeface="Arial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Relationship Id="rId3" Type="http://schemas.openxmlformats.org/officeDocument/2006/relationships/image" Target="../media/image9.png"/><Relationship Id="rId4" Type="http://schemas.openxmlformats.org/officeDocument/2006/relationships/image" Target="../media/image1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26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hyperlink" Target="https://www.google.com/search?q=Astronomy&amp;espv=2&amp;source=lnms&amp;tbm=isch&amp;sa=X&amp;ei=DtQEVMj-G4HwgwTQ1IDgBA&amp;ved=0CAcQ_AUoAg&amp;biw=1398&amp;bih=983" TargetMode="Externa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Relationship Id="rId3" Type="http://schemas.openxmlformats.org/officeDocument/2006/relationships/hyperlink" Target="http://sciencevault.net/ibphysics/astrophysics/pics/hrdiagram1.gif" TargetMode="Externa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9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jpeg"/><Relationship Id="rId3" Type="http://schemas.openxmlformats.org/officeDocument/2006/relationships/image" Target="../media/image3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hyperlink" Target="http://arxiv.org/abs/1301.3027" TargetMode="Externa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0.png"/><Relationship Id="rId3" Type="http://schemas.openxmlformats.org/officeDocument/2006/relationships/image" Target="../media/image2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video" Target="../media/media1.mpg"/><Relationship Id="rId3" Type="http://schemas.microsoft.com/office/2007/relationships/media" Target="../media/media1.mpg"/><Relationship Id="rId4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video" Target="../media/media2.mpg"/><Relationship Id="rId3" Type="http://schemas.microsoft.com/office/2007/relationships/media" Target="../media/media2.mpg"/><Relationship Id="rId4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png"/><Relationship Id="rId3" Type="http://schemas.openxmlformats.org/officeDocument/2006/relationships/image" Target="../media/image9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/>
          </p:nvPr>
        </p:nvSpPr>
        <p:spPr>
          <a:xfrm>
            <a:off x="952500" y="977900"/>
            <a:ext cx="11099800" cy="2159000"/>
          </a:xfrm>
          <a:prstGeom prst="rect">
            <a:avLst/>
          </a:prstGeom>
        </p:spPr>
        <p:txBody>
          <a:bodyPr anchor="t"/>
          <a:lstStyle/>
          <a:p>
            <a:pPr lvl="0" defTabSz="549148">
              <a:defRPr sz="1800"/>
            </a:pPr>
            <a:r>
              <a:rPr sz="7519"/>
              <a:t>Astro-Statistics:</a:t>
            </a:r>
            <a:endParaRPr sz="7519"/>
          </a:p>
          <a:p>
            <a:pPr lvl="0" defTabSz="549148">
              <a:defRPr sz="1800"/>
            </a:pPr>
            <a:r>
              <a:rPr sz="6016"/>
              <a:t>What is it good for?</a:t>
            </a:r>
          </a:p>
        </p:txBody>
      </p:sp>
      <p:sp>
        <p:nvSpPr>
          <p:cNvPr id="87" name="Shape 87"/>
          <p:cNvSpPr/>
          <p:nvPr/>
        </p:nvSpPr>
        <p:spPr>
          <a:xfrm>
            <a:off x="1407543" y="4273674"/>
            <a:ext cx="10189713" cy="120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3000">
                <a:latin typeface="Times New Roman"/>
                <a:ea typeface="Times New Roman"/>
                <a:cs typeface="Times New Roman"/>
                <a:sym typeface="Times New Roman"/>
              </a:rPr>
              <a:t>Aneta Siemiginowska and Vinay Kashyap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Harvard-Smithsonian Center for Astrophysics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ICHASC</a:t>
            </a:r>
          </a:p>
        </p:txBody>
      </p:sp>
      <p:sp>
        <p:nvSpPr>
          <p:cNvPr id="88" name="Shape 88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89" name="Shape 89"/>
          <p:cNvSpPr/>
          <p:nvPr/>
        </p:nvSpPr>
        <p:spPr>
          <a:xfrm>
            <a:off x="11609139" y="-52834"/>
            <a:ext cx="1175445" cy="321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1" sz="1600">
                <a:solidFill>
                  <a:srgbClr val="0B5D1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0B5D18"/>
                </a:solidFill>
              </a:rPr>
              <a:t>2014-Sep-02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78" name="ARF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1679" y="4876800"/>
            <a:ext cx="8453122" cy="42197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758613" y="433493"/>
            <a:ext cx="9103361" cy="1381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defTabSz="914400">
              <a:defRPr sz="1800"/>
            </a:pPr>
            <a:r>
              <a:rPr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Instrumental Effects: </a:t>
            </a:r>
            <a:endParaRPr sz="440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914400">
              <a:defRPr sz="1800"/>
            </a:pPr>
            <a:r>
              <a:rPr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Recording inefficiency</a:t>
            </a:r>
          </a:p>
        </p:txBody>
      </p:sp>
      <p:sp>
        <p:nvSpPr>
          <p:cNvPr id="180" name="Shape 180"/>
          <p:cNvSpPr/>
          <p:nvPr/>
        </p:nvSpPr>
        <p:spPr>
          <a:xfrm>
            <a:off x="325119" y="1517226"/>
            <a:ext cx="5960535" cy="4179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</a:t>
            </a:r>
            <a:r>
              <a:rPr sz="3400"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endParaRPr sz="3400"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3400">
                <a:latin typeface="Arial"/>
                <a:ea typeface="Arial"/>
                <a:cs typeface="Arial"/>
                <a:sym typeface="Arial"/>
              </a:rPr>
              <a:t> Image: 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1" marL="457200" indent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800">
                <a:latin typeface="Arial"/>
                <a:ea typeface="Arial"/>
                <a:cs typeface="Arial"/>
                <a:sym typeface="Arial"/>
              </a:rPr>
              <a:t>exposure map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1" indent="457200" algn="l" defTabSz="91440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“sensitivity to photons per area”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1" indent="457200" algn="l" defTabSz="914400">
              <a:defRPr sz="1800"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3400">
                <a:latin typeface="Arial"/>
                <a:ea typeface="Arial"/>
                <a:cs typeface="Arial"/>
                <a:sym typeface="Arial"/>
              </a:rPr>
              <a:t> Spectrum: 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1" marL="457200" indent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800">
                <a:latin typeface="Arial"/>
                <a:ea typeface="Arial"/>
                <a:cs typeface="Arial"/>
                <a:sym typeface="Arial"/>
              </a:rPr>
              <a:t>effective area (ARF)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1" indent="457200" algn="l" defTabSz="91440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“sensitivity to photons per energy”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340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81" name="exposure_map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6373" y="758613"/>
            <a:ext cx="4226561" cy="3623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84" name="Shape 184"/>
          <p:cNvSpPr/>
          <p:nvPr/>
        </p:nvSpPr>
        <p:spPr>
          <a:xfrm>
            <a:off x="1842346" y="325119"/>
            <a:ext cx="7477761" cy="1381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defTabSz="914400">
              <a:defRPr sz="1800"/>
            </a:pPr>
            <a:r>
              <a:rPr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Instrumental Effects: </a:t>
            </a:r>
            <a:endParaRPr sz="440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914400">
              <a:defRPr sz="1800"/>
            </a:pPr>
            <a:r>
              <a:rPr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Blurring</a:t>
            </a:r>
          </a:p>
        </p:txBody>
      </p:sp>
      <p:sp>
        <p:nvSpPr>
          <p:cNvPr id="185" name="Shape 185"/>
          <p:cNvSpPr/>
          <p:nvPr/>
        </p:nvSpPr>
        <p:spPr>
          <a:xfrm>
            <a:off x="325119" y="1571413"/>
            <a:ext cx="6394028" cy="6377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3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4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  <a:endParaRPr sz="34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marL="114300" indent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800">
                <a:latin typeface="Arial"/>
                <a:ea typeface="Arial"/>
                <a:cs typeface="Arial"/>
                <a:sym typeface="Arial"/>
              </a:rPr>
              <a:t>point source observed size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1" indent="114300" algn="l" defTabSz="914400"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depends on the source location on the detector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1" marL="114300" indent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 “blurring” is described by a point spread function (PSF)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1" indent="114300" algn="l" defTabSz="914400">
              <a:defRPr sz="1800"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3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4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Spectrum</a:t>
            </a:r>
            <a:endParaRPr sz="34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marL="114300" indent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800">
                <a:latin typeface="Arial"/>
                <a:ea typeface="Arial"/>
                <a:cs typeface="Arial"/>
                <a:sym typeface="Arial"/>
              </a:rPr>
              <a:t>photon energy is “blurred”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1" marL="114300" indent="0" algn="l" defTabSz="914400">
              <a:buClr>
                <a:srgbClr val="000000"/>
              </a:buClr>
              <a:buSzPct val="100000"/>
              <a:buFont typeface="Arial Narrow"/>
              <a:buChar char="•"/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 probability of detecting photon at given energy in given detector channel is described by a redistribution matrix (RMF)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lvl="1" indent="114300" algn="l" defTabSz="914400">
              <a:defRPr sz="1800"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340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86" name="rmf_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0" y="5527040"/>
            <a:ext cx="3576321" cy="346569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10078720" y="7802880"/>
            <a:ext cx="1201139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3400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009999"/>
                </a:solidFill>
              </a:rPr>
              <a:t>RMF</a:t>
            </a:r>
          </a:p>
        </p:txBody>
      </p:sp>
      <p:sp>
        <p:nvSpPr>
          <p:cNvPr id="188" name="Shape 188"/>
          <p:cNvSpPr/>
          <p:nvPr/>
        </p:nvSpPr>
        <p:spPr>
          <a:xfrm>
            <a:off x="8236373" y="8886613"/>
            <a:ext cx="3623082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400"/>
              <a:t>Detector channels</a:t>
            </a:r>
          </a:p>
        </p:txBody>
      </p:sp>
      <p:sp>
        <p:nvSpPr>
          <p:cNvPr id="189" name="Shape 189"/>
          <p:cNvSpPr/>
          <p:nvPr/>
        </p:nvSpPr>
        <p:spPr>
          <a:xfrm rot="16200000">
            <a:off x="6594433" y="6859230"/>
            <a:ext cx="1510889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400"/>
              <a:t>Energy</a:t>
            </a:r>
          </a:p>
        </p:txBody>
      </p:sp>
      <p:grpSp>
        <p:nvGrpSpPr>
          <p:cNvPr id="192" name="Group 192"/>
          <p:cNvGrpSpPr/>
          <p:nvPr/>
        </p:nvGrpSpPr>
        <p:grpSpPr>
          <a:xfrm>
            <a:off x="7802880" y="645724"/>
            <a:ext cx="4618541" cy="4752623"/>
            <a:chOff x="0" y="0"/>
            <a:chExt cx="4618540" cy="4752622"/>
          </a:xfrm>
        </p:grpSpPr>
        <p:pic>
          <p:nvPicPr>
            <p:cNvPr id="190" name="hrma_psf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 rot="10800000">
              <a:off x="0" y="546382"/>
              <a:ext cx="4226561" cy="4206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Shape 191"/>
            <p:cNvSpPr/>
            <p:nvPr/>
          </p:nvSpPr>
          <p:spPr>
            <a:xfrm>
              <a:off x="2273582" y="0"/>
              <a:ext cx="2344959" cy="831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lvl="0" algn="l" defTabSz="914400">
                <a:defRPr sz="1800"/>
              </a:pPr>
              <a:r>
                <a:rPr sz="2400">
                  <a:solidFill>
                    <a:srgbClr val="009999"/>
                  </a:solidFill>
                  <a:latin typeface="Arial"/>
                  <a:ea typeface="Arial"/>
                  <a:cs typeface="Arial"/>
                  <a:sym typeface="Arial"/>
                </a:rPr>
                <a:t>PSF Simulated </a:t>
              </a:r>
              <a:endParaRPr sz="2400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lvl="0" algn="l" defTabSz="914400">
                <a:defRPr sz="1800"/>
              </a:pPr>
              <a:r>
                <a:rPr sz="2400">
                  <a:solidFill>
                    <a:srgbClr val="009999"/>
                  </a:solidFill>
                  <a:latin typeface="Arial"/>
                  <a:ea typeface="Arial"/>
                  <a:cs typeface="Arial"/>
                  <a:sym typeface="Arial"/>
                </a:rPr>
                <a:t>	Images</a:t>
              </a:r>
            </a:p>
          </p:txBody>
        </p:sp>
      </p:grpSp>
      <p:pic>
        <p:nvPicPr>
          <p:cNvPr id="193" name="cdfnorth_xray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52640" y="1408853"/>
            <a:ext cx="5527041" cy="3919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96" name="Shape 196"/>
          <p:cNvSpPr/>
          <p:nvPr>
            <p:ph type="title"/>
          </p:nvPr>
        </p:nvSpPr>
        <p:spPr>
          <a:xfrm>
            <a:off x="975359" y="433493"/>
            <a:ext cx="11054082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800000"/>
                </a:solidFill>
              </a:rPr>
              <a:t>Challenges</a:t>
            </a:r>
          </a:p>
        </p:txBody>
      </p:sp>
      <p:sp>
        <p:nvSpPr>
          <p:cNvPr id="197" name="Shape 197"/>
          <p:cNvSpPr/>
          <p:nvPr>
            <p:ph type="body" idx="1"/>
          </p:nvPr>
        </p:nvSpPr>
        <p:spPr>
          <a:xfrm>
            <a:off x="758613" y="2275839"/>
            <a:ext cx="7586135" cy="639402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400050" indent="-400050">
              <a:spcBef>
                <a:spcPts val="400"/>
              </a:spcBef>
              <a:buChar char="•"/>
              <a:defRPr sz="1800"/>
            </a:pPr>
            <a:r>
              <a:rPr sz="2800"/>
              <a:t>Sparse, locally saturating, Poisson data </a:t>
            </a:r>
            <a:endParaRPr sz="2800"/>
          </a:p>
          <a:p>
            <a:pPr lvl="0" marL="400050" indent="-400050">
              <a:spcBef>
                <a:spcPts val="400"/>
              </a:spcBef>
              <a:buChar char="•"/>
              <a:defRPr sz="1800"/>
            </a:pPr>
            <a:r>
              <a:rPr sz="2800"/>
              <a:t>Instrumental effects </a:t>
            </a:r>
            <a:endParaRPr sz="2800"/>
          </a:p>
          <a:p>
            <a:pPr lvl="0" marL="400050" indent="-400050">
              <a:spcBef>
                <a:spcPts val="400"/>
              </a:spcBef>
              <a:buChar char="•"/>
              <a:defRPr sz="1800"/>
            </a:pPr>
            <a:r>
              <a:rPr sz="2800"/>
              <a:t>Source Detection in Deep Images</a:t>
            </a:r>
            <a:endParaRPr sz="2800"/>
          </a:p>
          <a:p>
            <a:pPr lvl="0" marL="400050" indent="-400050">
              <a:spcBef>
                <a:spcPts val="400"/>
              </a:spcBef>
              <a:buChar char="•"/>
              <a:defRPr sz="1800"/>
            </a:pPr>
            <a:r>
              <a:rPr sz="2800"/>
              <a:t>Irregular extended structures </a:t>
            </a:r>
            <a:endParaRPr sz="2800"/>
          </a:p>
          <a:p>
            <a:pPr lvl="0" marL="400050" indent="-400050">
              <a:spcBef>
                <a:spcPts val="400"/>
              </a:spcBef>
              <a:buChar char="•"/>
              <a:defRPr sz="1800"/>
            </a:pPr>
            <a:r>
              <a:rPr sz="2800"/>
              <a:t>Source boundaries</a:t>
            </a:r>
            <a:endParaRPr sz="2800"/>
          </a:p>
          <a:p>
            <a:pPr lvl="0" marL="400050" indent="-400050">
              <a:spcBef>
                <a:spcPts val="400"/>
              </a:spcBef>
              <a:buChar char="•"/>
              <a:defRPr sz="1800"/>
            </a:pPr>
            <a:r>
              <a:rPr sz="2800"/>
              <a:t>Complex physical models</a:t>
            </a:r>
            <a:endParaRPr sz="2800"/>
          </a:p>
          <a:p>
            <a:pPr lvl="0" marL="400050" indent="-400050">
              <a:spcBef>
                <a:spcPts val="400"/>
              </a:spcBef>
              <a:buChar char="•"/>
              <a:defRPr sz="1800"/>
            </a:pPr>
            <a:r>
              <a:rPr sz="2800"/>
              <a:t>Non-periodic, stochastic variability</a:t>
            </a:r>
          </a:p>
        </p:txBody>
      </p:sp>
      <p:pic>
        <p:nvPicPr>
          <p:cNvPr id="198" name="acis_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35893" y="2738684"/>
            <a:ext cx="5707664" cy="4892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1510-089_60480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2106" y="6285653"/>
            <a:ext cx="4036908" cy="302768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8778240" y="7802880"/>
            <a:ext cx="2937852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Chandra X-ray Observatory</a:t>
            </a:r>
          </a:p>
        </p:txBody>
      </p:sp>
      <p:sp>
        <p:nvSpPr>
          <p:cNvPr id="201" name="Shape 201"/>
          <p:cNvSpPr/>
          <p:nvPr/>
        </p:nvSpPr>
        <p:spPr>
          <a:xfrm>
            <a:off x="216746" y="6610773"/>
            <a:ext cx="1425970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200"/>
              <a:t>Fermi LAT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204" name="chas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7946" y="541866"/>
            <a:ext cx="9103361" cy="228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eopl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625599"/>
            <a:ext cx="6502401" cy="4646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eopl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8426" y="2817706"/>
            <a:ext cx="5418668" cy="291930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7586133" y="3467946"/>
            <a:ext cx="4192213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400"/>
              <a:t>CHASC was founded in 1997 </a:t>
            </a:r>
          </a:p>
        </p:txBody>
      </p:sp>
      <p:pic>
        <p:nvPicPr>
          <p:cNvPr id="208" name="forme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69386" y="4985173"/>
            <a:ext cx="6068908" cy="404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faculty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1866" y="6710115"/>
            <a:ext cx="5093548" cy="2330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12" name="Shape 212"/>
          <p:cNvSpPr/>
          <p:nvPr>
            <p:ph type="title"/>
          </p:nvPr>
        </p:nvSpPr>
        <p:spPr>
          <a:xfrm>
            <a:off x="866986" y="325119"/>
            <a:ext cx="12137814" cy="108373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00000"/>
                </a:solidFill>
              </a:rPr>
              <a:t>Statistical Paradigm</a:t>
            </a:r>
          </a:p>
        </p:txBody>
      </p:sp>
      <p:sp>
        <p:nvSpPr>
          <p:cNvPr id="213" name="Shape 213"/>
          <p:cNvSpPr/>
          <p:nvPr>
            <p:ph type="body" idx="1"/>
          </p:nvPr>
        </p:nvSpPr>
        <p:spPr>
          <a:xfrm>
            <a:off x="650239" y="1733973"/>
            <a:ext cx="11704322" cy="704426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400050" indent="-400050">
              <a:lnSpc>
                <a:spcPct val="110000"/>
              </a:lnSpc>
              <a:spcBef>
                <a:spcPts val="400"/>
              </a:spcBef>
              <a:buClr>
                <a:srgbClr val="004080"/>
              </a:buClr>
              <a:buChar char="•"/>
              <a:defRPr sz="1800"/>
            </a:pPr>
            <a:r>
              <a:rPr sz="2800">
                <a:solidFill>
                  <a:srgbClr val="004080"/>
                </a:solidFill>
              </a:rPr>
              <a:t>Model Building:</a:t>
            </a:r>
            <a:endParaRPr sz="2800"/>
          </a:p>
          <a:p>
            <a:pPr lvl="1" marL="800100" indent="-342900">
              <a:lnSpc>
                <a:spcPct val="110000"/>
              </a:lnSpc>
              <a:spcBef>
                <a:spcPts val="400"/>
              </a:spcBef>
              <a:buFont typeface="Times Roman"/>
              <a:defRPr sz="1800"/>
            </a:pPr>
            <a:r>
              <a:rPr sz="2400"/>
              <a:t>Model source spectra, image, and/or time series</a:t>
            </a:r>
            <a:endParaRPr sz="2400"/>
          </a:p>
          <a:p>
            <a:pPr lvl="1" marL="800100" indent="-342900">
              <a:lnSpc>
                <a:spcPct val="110000"/>
              </a:lnSpc>
              <a:spcBef>
                <a:spcPts val="400"/>
              </a:spcBef>
              <a:buFont typeface="Times Roman"/>
              <a:defRPr sz="1800"/>
            </a:pPr>
            <a:r>
              <a:rPr sz="2400"/>
              <a:t>Model the data collection process</a:t>
            </a:r>
            <a:endParaRPr sz="2400"/>
          </a:p>
          <a:p>
            <a:pPr lvl="2" marL="1114425" indent="-257175">
              <a:lnSpc>
                <a:spcPct val="110000"/>
              </a:lnSpc>
              <a:spcBef>
                <a:spcPts val="300"/>
              </a:spcBef>
              <a:defRPr sz="1800"/>
            </a:pPr>
            <a:r>
              <a:t>Background contamination</a:t>
            </a:r>
          </a:p>
          <a:p>
            <a:pPr lvl="2" marL="1114425" indent="-257175">
              <a:lnSpc>
                <a:spcPct val="110000"/>
              </a:lnSpc>
              <a:spcBef>
                <a:spcPts val="300"/>
              </a:spcBef>
              <a:defRPr sz="1800"/>
            </a:pPr>
            <a:r>
              <a:t>Instrumental effects (effective area, response, psf)</a:t>
            </a:r>
          </a:p>
          <a:p>
            <a:pPr lvl="1" marL="800100" indent="-342900">
              <a:lnSpc>
                <a:spcPct val="110000"/>
              </a:lnSpc>
              <a:spcBef>
                <a:spcPts val="400"/>
              </a:spcBef>
              <a:buFont typeface="Times Roman"/>
              <a:defRPr sz="1800"/>
            </a:pPr>
            <a:r>
              <a:rPr sz="2400"/>
              <a:t>Results in a highly structured hierarchical model</a:t>
            </a:r>
            <a:endParaRPr sz="2400"/>
          </a:p>
          <a:p>
            <a:pPr lvl="0" marL="400050" indent="-400050">
              <a:lnSpc>
                <a:spcPct val="110000"/>
              </a:lnSpc>
              <a:spcBef>
                <a:spcPts val="400"/>
              </a:spcBef>
              <a:buClr>
                <a:srgbClr val="004080"/>
              </a:buClr>
              <a:buChar char="•"/>
              <a:defRPr sz="1800"/>
            </a:pPr>
            <a:r>
              <a:rPr sz="2800">
                <a:solidFill>
                  <a:srgbClr val="004080"/>
                </a:solidFill>
              </a:rPr>
              <a:t>Model-Based Statistical Inference</a:t>
            </a:r>
            <a:endParaRPr sz="2800"/>
          </a:p>
          <a:p>
            <a:pPr lvl="1" marL="800100" indent="-342900">
              <a:lnSpc>
                <a:spcPct val="110000"/>
              </a:lnSpc>
              <a:spcBef>
                <a:spcPts val="400"/>
              </a:spcBef>
              <a:buFont typeface="Times Roman"/>
              <a:defRPr sz="1800"/>
            </a:pPr>
            <a:r>
              <a:rPr sz="2400"/>
              <a:t>Bayesian posterior probability distribution</a:t>
            </a:r>
            <a:endParaRPr sz="2400"/>
          </a:p>
          <a:p>
            <a:pPr lvl="1" marL="800100" indent="-342900">
              <a:lnSpc>
                <a:spcPct val="110000"/>
              </a:lnSpc>
              <a:spcBef>
                <a:spcPts val="400"/>
              </a:spcBef>
              <a:buFont typeface="Times Roman"/>
              <a:defRPr sz="1800"/>
            </a:pPr>
            <a:r>
              <a:rPr sz="2400"/>
              <a:t>Maximum likelihood estimation</a:t>
            </a:r>
            <a:endParaRPr sz="2400"/>
          </a:p>
          <a:p>
            <a:pPr lvl="0" marL="400050" indent="-400050">
              <a:lnSpc>
                <a:spcPct val="110000"/>
              </a:lnSpc>
              <a:spcBef>
                <a:spcPts val="400"/>
              </a:spcBef>
              <a:buClr>
                <a:srgbClr val="004080"/>
              </a:buClr>
              <a:buChar char="•"/>
              <a:defRPr sz="1800"/>
            </a:pPr>
            <a:r>
              <a:rPr sz="2800">
                <a:solidFill>
                  <a:srgbClr val="004080"/>
                </a:solidFill>
              </a:rPr>
              <a:t>Sophisticated Statistical Computation Methods are Required</a:t>
            </a:r>
            <a:endParaRPr sz="2800"/>
          </a:p>
          <a:p>
            <a:pPr lvl="1" marL="800100" indent="-342900">
              <a:lnSpc>
                <a:spcPct val="110000"/>
              </a:lnSpc>
              <a:spcBef>
                <a:spcPts val="400"/>
              </a:spcBef>
              <a:buFont typeface="Times Roman"/>
              <a:defRPr sz="1800"/>
            </a:pPr>
            <a:r>
              <a:rPr sz="2400"/>
              <a:t>Goals: computational stability and astronomer- friendly implementation</a:t>
            </a:r>
            <a:endParaRPr sz="2400"/>
          </a:p>
          <a:p>
            <a:pPr lvl="1" marL="800100" indent="-342900">
              <a:lnSpc>
                <a:spcPct val="110000"/>
              </a:lnSpc>
              <a:spcBef>
                <a:spcPts val="400"/>
              </a:spcBef>
              <a:buFont typeface="Times Roman"/>
              <a:defRPr sz="1800"/>
            </a:pPr>
            <a:r>
              <a:rPr sz="2400"/>
              <a:t>Emphasize natural link with models: The Method of Data Augmentation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394774" y="787400"/>
            <a:ext cx="12215254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BLoCXS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900"/>
              <a:t>CJ Shen / Chris Hans / Rostislav Protassov / Yaming Yu / Taeyoung Park / Hyunsook Lee / Jin Xu / Shandong Min</a:t>
            </a:r>
          </a:p>
        </p:txBody>
      </p:sp>
      <p:sp>
        <p:nvSpPr>
          <p:cNvPr id="216" name="Shape 216"/>
          <p:cNvSpPr/>
          <p:nvPr/>
        </p:nvSpPr>
        <p:spPr>
          <a:xfrm>
            <a:off x="0" y="271463"/>
            <a:ext cx="13004800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7" name="fig2_20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187" y="2779713"/>
            <a:ext cx="6962776" cy="485298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2057400" y="8258175"/>
            <a:ext cx="8343898" cy="1442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marL="685800" indent="-685800" algn="l">
              <a:lnSpc>
                <a:spcPct val="90000"/>
              </a:lnSpc>
              <a:spcBef>
                <a:spcPts val="400"/>
              </a:spcBef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van Dyk, D. A., Connors, A., Kashyap, V. L., Siemiginowska, A. (2001)  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 marL="685800" indent="-685800" algn="l">
              <a:lnSpc>
                <a:spcPct val="90000"/>
              </a:lnSpc>
              <a:spcBef>
                <a:spcPts val="400"/>
              </a:spcBef>
              <a:defRPr sz="1800"/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Analysis of Energy Spectra with Low Photon Counts via Bayesian Posterior Simulation</a:t>
            </a:r>
            <a:r>
              <a:rPr i="1">
                <a:solidFill>
                  <a:srgbClr val="00882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 marL="685800" indent="-685800" algn="l">
              <a:lnSpc>
                <a:spcPct val="90000"/>
              </a:lnSpc>
              <a:spcBef>
                <a:spcPts val="400"/>
              </a:spcBef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The Astrophysical Journal , 548, 224-243.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>
            <a:lvl1pPr defTabSz="914400"/>
          </a:lstStyle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21" name="Shape 221"/>
          <p:cNvSpPr/>
          <p:nvPr/>
        </p:nvSpPr>
        <p:spPr>
          <a:xfrm>
            <a:off x="1625599" y="483415"/>
            <a:ext cx="11053765" cy="66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ctr">
            <a:spAutoFit/>
          </a:bodyPr>
          <a:lstStyle>
            <a:lvl1pPr defTabSz="914400">
              <a:defRPr sz="38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800000"/>
                </a:solidFill>
              </a:rPr>
              <a:t>Highly Structured Statistical Models</a:t>
            </a:r>
          </a:p>
        </p:txBody>
      </p:sp>
      <p:sp>
        <p:nvSpPr>
          <p:cNvPr id="222" name="Shape 222"/>
          <p:cNvSpPr/>
          <p:nvPr/>
        </p:nvSpPr>
        <p:spPr>
          <a:xfrm>
            <a:off x="9320213" y="9102725"/>
            <a:ext cx="2099688" cy="389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2" tIns="65022" rIns="65022" bIns="65022">
            <a:spAutoFit/>
          </a:bodyPr>
          <a:lstStyle>
            <a:lvl1pPr algn="l" defTabSz="914400">
              <a:defRPr sz="1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04080"/>
                </a:solidFill>
              </a:rPr>
              <a:t>van Dyk et al. 2001</a:t>
            </a:r>
          </a:p>
        </p:txBody>
      </p:sp>
      <p:sp>
        <p:nvSpPr>
          <p:cNvPr id="223" name="Shape 223"/>
          <p:cNvSpPr/>
          <p:nvPr/>
        </p:nvSpPr>
        <p:spPr>
          <a:xfrm>
            <a:off x="4010025" y="1408112"/>
            <a:ext cx="8555039" cy="1124207"/>
          </a:xfrm>
          <a:prstGeom prst="rect">
            <a:avLst/>
          </a:prstGeom>
          <a:ln w="12700">
            <a:solidFill>
              <a:srgbClr val="009999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>
            <a:lvl1pPr algn="l" defTabSz="914400">
              <a:defRPr sz="22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004080"/>
                </a:solidFill>
              </a:rPr>
              <a:t>Model directly the source and data collection, and include statistical  procedure to fit the resulting highly structured models and address the substantial scientific questions</a:t>
            </a:r>
          </a:p>
        </p:txBody>
      </p:sp>
      <p:grpSp>
        <p:nvGrpSpPr>
          <p:cNvPr id="230" name="Group 230"/>
          <p:cNvGrpSpPr/>
          <p:nvPr/>
        </p:nvGrpSpPr>
        <p:grpSpPr>
          <a:xfrm>
            <a:off x="107949" y="1843088"/>
            <a:ext cx="9753602" cy="7196164"/>
            <a:chOff x="0" y="0"/>
            <a:chExt cx="9753600" cy="7196163"/>
          </a:xfrm>
        </p:grpSpPr>
        <p:pic>
          <p:nvPicPr>
            <p:cNvPr id="224" name="fig2_200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83732" y="866881"/>
              <a:ext cx="8669869" cy="6043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Shape 225"/>
            <p:cNvSpPr/>
            <p:nvPr/>
          </p:nvSpPr>
          <p:spPr>
            <a:xfrm>
              <a:off x="5418137" y="6176960"/>
              <a:ext cx="3803609" cy="62392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 numCol="1" anchor="t">
              <a:spAutoFit/>
            </a:bodyPr>
            <a:lstStyle>
              <a:lvl1pPr algn="l" defTabSz="914400">
                <a:defRPr sz="3400">
                  <a:solidFill>
                    <a:srgbClr val="40008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400">
                  <a:solidFill>
                    <a:srgbClr val="400080"/>
                  </a:solidFill>
                </a:rPr>
                <a:t>Loss of information</a:t>
              </a:r>
            </a:p>
          </p:txBody>
        </p:sp>
        <p:sp>
          <p:nvSpPr>
            <p:cNvPr id="226" name="Shape 226"/>
            <p:cNvSpPr/>
            <p:nvPr/>
          </p:nvSpPr>
          <p:spPr>
            <a:xfrm>
              <a:off x="217487" y="0"/>
              <a:ext cx="2533609" cy="451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2" tIns="65022" rIns="65022" bIns="65022" numCol="1" anchor="t">
              <a:spAutoFit/>
            </a:bodyPr>
            <a:lstStyle>
              <a:lvl1pPr algn="l" defTabSz="914400">
                <a:defRPr sz="2200">
                  <a:solidFill>
                    <a:srgbClr val="00808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200">
                  <a:solidFill>
                    <a:srgbClr val="008080"/>
                  </a:solidFill>
                </a:rPr>
                <a:t>Emitted Spectrum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217487" y="4443411"/>
              <a:ext cx="3575051" cy="389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2" tIns="65022" rIns="65022" bIns="65022" numCol="1" anchor="t">
              <a:spAutoFit/>
            </a:bodyPr>
            <a:lstStyle>
              <a:lvl1pPr algn="l" defTabSz="914400">
                <a:defRPr sz="1800">
                  <a:solidFill>
                    <a:srgbClr val="008080"/>
                  </a:solidFill>
                  <a:latin typeface="Arial Bold"/>
                  <a:ea typeface="Arial Bold"/>
                  <a:cs typeface="Arial Bold"/>
                  <a:sym typeface="Arial Bold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008080"/>
                  </a:solidFill>
                </a:rPr>
                <a:t>Observed</a:t>
              </a:r>
            </a:p>
          </p:txBody>
        </p:sp>
        <p:sp>
          <p:nvSpPr>
            <p:cNvPr id="228" name="Shape 228"/>
            <p:cNvSpPr/>
            <p:nvPr/>
          </p:nvSpPr>
          <p:spPr>
            <a:xfrm>
              <a:off x="-1" y="4880642"/>
              <a:ext cx="4470274" cy="2315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427" fill="norm" stroke="1" extrusionOk="0">
                  <a:moveTo>
                    <a:pt x="8315" y="774"/>
                  </a:moveTo>
                  <a:cubicBezTo>
                    <a:pt x="4288" y="1066"/>
                    <a:pt x="4991" y="1087"/>
                    <a:pt x="2544" y="1672"/>
                  </a:cubicBezTo>
                  <a:cubicBezTo>
                    <a:pt x="1992" y="2194"/>
                    <a:pt x="1137" y="2696"/>
                    <a:pt x="693" y="3573"/>
                  </a:cubicBezTo>
                  <a:cubicBezTo>
                    <a:pt x="238" y="4429"/>
                    <a:pt x="119" y="5516"/>
                    <a:pt x="0" y="6685"/>
                  </a:cubicBezTo>
                  <a:cubicBezTo>
                    <a:pt x="22" y="7375"/>
                    <a:pt x="11" y="8085"/>
                    <a:pt x="54" y="8795"/>
                  </a:cubicBezTo>
                  <a:cubicBezTo>
                    <a:pt x="97" y="9422"/>
                    <a:pt x="563" y="11177"/>
                    <a:pt x="812" y="11699"/>
                  </a:cubicBezTo>
                  <a:cubicBezTo>
                    <a:pt x="1083" y="12263"/>
                    <a:pt x="1472" y="12806"/>
                    <a:pt x="1786" y="13370"/>
                  </a:cubicBezTo>
                  <a:cubicBezTo>
                    <a:pt x="2220" y="14164"/>
                    <a:pt x="2663" y="15062"/>
                    <a:pt x="3237" y="15480"/>
                  </a:cubicBezTo>
                  <a:cubicBezTo>
                    <a:pt x="3735" y="16211"/>
                    <a:pt x="3118" y="15417"/>
                    <a:pt x="3865" y="15940"/>
                  </a:cubicBezTo>
                  <a:cubicBezTo>
                    <a:pt x="4255" y="16211"/>
                    <a:pt x="4688" y="16692"/>
                    <a:pt x="5078" y="17047"/>
                  </a:cubicBezTo>
                  <a:cubicBezTo>
                    <a:pt x="5403" y="17318"/>
                    <a:pt x="5728" y="17423"/>
                    <a:pt x="6063" y="17715"/>
                  </a:cubicBezTo>
                  <a:cubicBezTo>
                    <a:pt x="7276" y="18760"/>
                    <a:pt x="8543" y="19240"/>
                    <a:pt x="9820" y="20055"/>
                  </a:cubicBezTo>
                  <a:cubicBezTo>
                    <a:pt x="10394" y="20410"/>
                    <a:pt x="10935" y="20828"/>
                    <a:pt x="11552" y="20953"/>
                  </a:cubicBezTo>
                  <a:cubicBezTo>
                    <a:pt x="12126" y="21058"/>
                    <a:pt x="13177" y="21120"/>
                    <a:pt x="13685" y="21162"/>
                  </a:cubicBezTo>
                  <a:cubicBezTo>
                    <a:pt x="15710" y="21559"/>
                    <a:pt x="15136" y="21496"/>
                    <a:pt x="18937" y="21058"/>
                  </a:cubicBezTo>
                  <a:cubicBezTo>
                    <a:pt x="19034" y="21037"/>
                    <a:pt x="19077" y="20807"/>
                    <a:pt x="19175" y="20723"/>
                  </a:cubicBezTo>
                  <a:cubicBezTo>
                    <a:pt x="19283" y="20598"/>
                    <a:pt x="19402" y="20598"/>
                    <a:pt x="19521" y="20494"/>
                  </a:cubicBezTo>
                  <a:cubicBezTo>
                    <a:pt x="19759" y="20243"/>
                    <a:pt x="19976" y="19971"/>
                    <a:pt x="20214" y="19721"/>
                  </a:cubicBezTo>
                  <a:cubicBezTo>
                    <a:pt x="20301" y="19595"/>
                    <a:pt x="20496" y="19386"/>
                    <a:pt x="20496" y="19386"/>
                  </a:cubicBezTo>
                  <a:cubicBezTo>
                    <a:pt x="20842" y="18384"/>
                    <a:pt x="21059" y="17674"/>
                    <a:pt x="21308" y="16608"/>
                  </a:cubicBezTo>
                  <a:cubicBezTo>
                    <a:pt x="21503" y="13684"/>
                    <a:pt x="21600" y="9422"/>
                    <a:pt x="20669" y="6790"/>
                  </a:cubicBezTo>
                  <a:cubicBezTo>
                    <a:pt x="20496" y="5766"/>
                    <a:pt x="19759" y="4805"/>
                    <a:pt x="19229" y="4576"/>
                  </a:cubicBezTo>
                  <a:cubicBezTo>
                    <a:pt x="18752" y="4095"/>
                    <a:pt x="18254" y="3991"/>
                    <a:pt x="17724" y="3907"/>
                  </a:cubicBezTo>
                  <a:cubicBezTo>
                    <a:pt x="17626" y="3865"/>
                    <a:pt x="17529" y="3824"/>
                    <a:pt x="17442" y="3782"/>
                  </a:cubicBezTo>
                  <a:cubicBezTo>
                    <a:pt x="17302" y="3677"/>
                    <a:pt x="17172" y="3510"/>
                    <a:pt x="17031" y="3448"/>
                  </a:cubicBezTo>
                  <a:cubicBezTo>
                    <a:pt x="16338" y="3092"/>
                    <a:pt x="15050" y="3072"/>
                    <a:pt x="14552" y="3009"/>
                  </a:cubicBezTo>
                  <a:cubicBezTo>
                    <a:pt x="14043" y="2821"/>
                    <a:pt x="13545" y="2737"/>
                    <a:pt x="13047" y="2675"/>
                  </a:cubicBezTo>
                  <a:cubicBezTo>
                    <a:pt x="12581" y="2445"/>
                    <a:pt x="12310" y="2403"/>
                    <a:pt x="11780" y="2340"/>
                  </a:cubicBezTo>
                  <a:cubicBezTo>
                    <a:pt x="11282" y="2027"/>
                    <a:pt x="10773" y="1839"/>
                    <a:pt x="10275" y="1568"/>
                  </a:cubicBezTo>
                  <a:cubicBezTo>
                    <a:pt x="10026" y="1421"/>
                    <a:pt x="9820" y="1150"/>
                    <a:pt x="9582" y="1003"/>
                  </a:cubicBezTo>
                  <a:cubicBezTo>
                    <a:pt x="9030" y="648"/>
                    <a:pt x="8532" y="419"/>
                    <a:pt x="7969" y="335"/>
                  </a:cubicBezTo>
                  <a:cubicBezTo>
                    <a:pt x="7774" y="-41"/>
                    <a:pt x="7871" y="1"/>
                    <a:pt x="7741" y="1"/>
                  </a:cubicBezTo>
                </a:path>
              </a:pathLst>
            </a:custGeom>
            <a:noFill/>
            <a:ln w="25400" cap="flat">
              <a:solidFill>
                <a:srgbClr val="00808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914400">
                <a:defRPr sz="3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9" name="Shape 229"/>
            <p:cNvSpPr/>
            <p:nvPr/>
          </p:nvSpPr>
          <p:spPr>
            <a:xfrm>
              <a:off x="49922" y="432928"/>
              <a:ext cx="4357261" cy="223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518" fill="norm" stroke="1" extrusionOk="0">
                  <a:moveTo>
                    <a:pt x="4577" y="460"/>
                  </a:moveTo>
                  <a:cubicBezTo>
                    <a:pt x="3981" y="850"/>
                    <a:pt x="3496" y="1609"/>
                    <a:pt x="2933" y="2086"/>
                  </a:cubicBezTo>
                  <a:cubicBezTo>
                    <a:pt x="2305" y="3301"/>
                    <a:pt x="1786" y="4494"/>
                    <a:pt x="1345" y="6012"/>
                  </a:cubicBezTo>
                  <a:cubicBezTo>
                    <a:pt x="1025" y="7074"/>
                    <a:pt x="815" y="8332"/>
                    <a:pt x="462" y="9373"/>
                  </a:cubicBezTo>
                  <a:cubicBezTo>
                    <a:pt x="319" y="10262"/>
                    <a:pt x="142" y="11086"/>
                    <a:pt x="54" y="12041"/>
                  </a:cubicBezTo>
                  <a:cubicBezTo>
                    <a:pt x="120" y="14274"/>
                    <a:pt x="-310" y="15207"/>
                    <a:pt x="517" y="15727"/>
                  </a:cubicBezTo>
                  <a:cubicBezTo>
                    <a:pt x="694" y="16226"/>
                    <a:pt x="915" y="16573"/>
                    <a:pt x="1223" y="16768"/>
                  </a:cubicBezTo>
                  <a:cubicBezTo>
                    <a:pt x="2018" y="18330"/>
                    <a:pt x="4036" y="18460"/>
                    <a:pt x="5107" y="18633"/>
                  </a:cubicBezTo>
                  <a:cubicBezTo>
                    <a:pt x="5945" y="18937"/>
                    <a:pt x="6783" y="19306"/>
                    <a:pt x="7644" y="19544"/>
                  </a:cubicBezTo>
                  <a:cubicBezTo>
                    <a:pt x="8195" y="19848"/>
                    <a:pt x="8780" y="19848"/>
                    <a:pt x="9343" y="20130"/>
                  </a:cubicBezTo>
                  <a:cubicBezTo>
                    <a:pt x="9740" y="20325"/>
                    <a:pt x="10104" y="20672"/>
                    <a:pt x="10523" y="20824"/>
                  </a:cubicBezTo>
                  <a:cubicBezTo>
                    <a:pt x="12586" y="21561"/>
                    <a:pt x="14726" y="21322"/>
                    <a:pt x="16822" y="21518"/>
                  </a:cubicBezTo>
                  <a:cubicBezTo>
                    <a:pt x="17881" y="21474"/>
                    <a:pt x="18940" y="21496"/>
                    <a:pt x="19999" y="21409"/>
                  </a:cubicBezTo>
                  <a:cubicBezTo>
                    <a:pt x="20253" y="21366"/>
                    <a:pt x="20760" y="21062"/>
                    <a:pt x="20760" y="21062"/>
                  </a:cubicBezTo>
                  <a:cubicBezTo>
                    <a:pt x="21125" y="20672"/>
                    <a:pt x="21169" y="20260"/>
                    <a:pt x="21290" y="19544"/>
                  </a:cubicBezTo>
                  <a:cubicBezTo>
                    <a:pt x="21246" y="17636"/>
                    <a:pt x="21125" y="15944"/>
                    <a:pt x="20992" y="14122"/>
                  </a:cubicBezTo>
                  <a:cubicBezTo>
                    <a:pt x="20915" y="13060"/>
                    <a:pt x="20904" y="11672"/>
                    <a:pt x="20584" y="10761"/>
                  </a:cubicBezTo>
                  <a:cubicBezTo>
                    <a:pt x="20418" y="9742"/>
                    <a:pt x="20032" y="9004"/>
                    <a:pt x="19701" y="8224"/>
                  </a:cubicBezTo>
                  <a:cubicBezTo>
                    <a:pt x="19326" y="7356"/>
                    <a:pt x="19712" y="8137"/>
                    <a:pt x="19348" y="7053"/>
                  </a:cubicBezTo>
                  <a:cubicBezTo>
                    <a:pt x="18885" y="5708"/>
                    <a:pt x="18234" y="4689"/>
                    <a:pt x="17462" y="4277"/>
                  </a:cubicBezTo>
                  <a:cubicBezTo>
                    <a:pt x="16844" y="3474"/>
                    <a:pt x="16160" y="3453"/>
                    <a:pt x="15465" y="3127"/>
                  </a:cubicBezTo>
                  <a:cubicBezTo>
                    <a:pt x="14825" y="2802"/>
                    <a:pt x="14241" y="2433"/>
                    <a:pt x="13579" y="2325"/>
                  </a:cubicBezTo>
                  <a:cubicBezTo>
                    <a:pt x="12619" y="1956"/>
                    <a:pt x="11604" y="1913"/>
                    <a:pt x="10644" y="1739"/>
                  </a:cubicBezTo>
                  <a:cubicBezTo>
                    <a:pt x="8802" y="1392"/>
                    <a:pt x="7004" y="1024"/>
                    <a:pt x="5173" y="807"/>
                  </a:cubicBezTo>
                  <a:cubicBezTo>
                    <a:pt x="4941" y="698"/>
                    <a:pt x="4886" y="763"/>
                    <a:pt x="4754" y="351"/>
                  </a:cubicBezTo>
                  <a:cubicBezTo>
                    <a:pt x="4709" y="243"/>
                    <a:pt x="4754" y="-39"/>
                    <a:pt x="4698" y="4"/>
                  </a:cubicBezTo>
                  <a:cubicBezTo>
                    <a:pt x="4610" y="48"/>
                    <a:pt x="4610" y="308"/>
                    <a:pt x="4577" y="460"/>
                  </a:cubicBezTo>
                  <a:close/>
                </a:path>
              </a:pathLst>
            </a:custGeom>
            <a:noFill/>
            <a:ln w="12700" cap="flat">
              <a:solidFill>
                <a:srgbClr val="00808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914400">
                <a:defRPr sz="3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1" name="Shape 231"/>
          <p:cNvSpPr/>
          <p:nvPr/>
        </p:nvSpPr>
        <p:spPr>
          <a:xfrm flipH="1" flipV="1">
            <a:off x="5851525" y="7261224"/>
            <a:ext cx="433389" cy="649289"/>
          </a:xfrm>
          <a:prstGeom prst="line">
            <a:avLst/>
          </a:prstGeom>
          <a:ln w="12700">
            <a:solidFill>
              <a:srgbClr val="FF9343"/>
            </a:solidFill>
            <a:round/>
            <a:tailEnd type="triangle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2" name="Shape 232"/>
          <p:cNvSpPr/>
          <p:nvPr/>
        </p:nvSpPr>
        <p:spPr>
          <a:xfrm flipH="1" flipV="1">
            <a:off x="5635625" y="6069012"/>
            <a:ext cx="974725" cy="1841501"/>
          </a:xfrm>
          <a:prstGeom prst="line">
            <a:avLst/>
          </a:prstGeom>
          <a:ln w="12700">
            <a:solidFill>
              <a:srgbClr val="FF9343"/>
            </a:solidFill>
            <a:round/>
            <a:tailEnd type="triangle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3" name="Shape 233"/>
          <p:cNvSpPr/>
          <p:nvPr/>
        </p:nvSpPr>
        <p:spPr>
          <a:xfrm flipH="1" flipV="1">
            <a:off x="5743575" y="4984750"/>
            <a:ext cx="1192214" cy="2925764"/>
          </a:xfrm>
          <a:prstGeom prst="line">
            <a:avLst/>
          </a:prstGeom>
          <a:ln w="12700">
            <a:solidFill>
              <a:srgbClr val="FF9343"/>
            </a:solidFill>
            <a:round/>
            <a:tailEnd type="triangle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4" name="Shape 234"/>
          <p:cNvSpPr/>
          <p:nvPr/>
        </p:nvSpPr>
        <p:spPr>
          <a:xfrm flipH="1" flipV="1">
            <a:off x="5961062" y="4010024"/>
            <a:ext cx="1082676" cy="3792539"/>
          </a:xfrm>
          <a:prstGeom prst="line">
            <a:avLst/>
          </a:prstGeom>
          <a:ln w="12700">
            <a:solidFill>
              <a:srgbClr val="FF9343"/>
            </a:solidFill>
            <a:round/>
            <a:tailEnd type="triangle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237" name="Shape 237"/>
          <p:cNvSpPr/>
          <p:nvPr>
            <p:ph type="title"/>
          </p:nvPr>
        </p:nvSpPr>
        <p:spPr>
          <a:xfrm>
            <a:off x="1083733" y="216746"/>
            <a:ext cx="11054081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00000"/>
                </a:solidFill>
              </a:rPr>
              <a:t>Bayesian Inference</a:t>
            </a:r>
          </a:p>
        </p:txBody>
      </p:sp>
      <p:sp>
        <p:nvSpPr>
          <p:cNvPr id="238" name="Shape 238"/>
          <p:cNvSpPr/>
          <p:nvPr>
            <p:ph type="body" idx="1"/>
          </p:nvPr>
        </p:nvSpPr>
        <p:spPr>
          <a:xfrm>
            <a:off x="866986" y="1950719"/>
            <a:ext cx="11270828" cy="693589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buChar char="•"/>
            </a:lvl1pPr>
          </a:lstStyle>
          <a:p>
            <a:pPr lvl="0">
              <a:defRPr sz="1800"/>
            </a:pPr>
            <a:r>
              <a:rPr sz="3400"/>
              <a:t>Complex data collection needs to be included in the statistical model:</a:t>
            </a:r>
          </a:p>
        </p:txBody>
      </p:sp>
      <p:grpSp>
        <p:nvGrpSpPr>
          <p:cNvPr id="241" name="Group 241"/>
          <p:cNvGrpSpPr/>
          <p:nvPr/>
        </p:nvGrpSpPr>
        <p:grpSpPr>
          <a:xfrm>
            <a:off x="1772919" y="4977522"/>
            <a:ext cx="1548837" cy="1849152"/>
            <a:chOff x="21235" y="0"/>
            <a:chExt cx="1548835" cy="1849150"/>
          </a:xfrm>
        </p:grpSpPr>
        <p:sp>
          <p:nvSpPr>
            <p:cNvPr id="239" name="Shape 239"/>
            <p:cNvSpPr/>
            <p:nvPr/>
          </p:nvSpPr>
          <p:spPr>
            <a:xfrm>
              <a:off x="21235" y="0"/>
              <a:ext cx="1548837" cy="18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23" y="6409"/>
                  </a:moveTo>
                  <a:lnTo>
                    <a:pt x="3023" y="6409"/>
                  </a:lnTo>
                  <a:cubicBezTo>
                    <a:pt x="1353" y="6409"/>
                    <a:pt x="0" y="7543"/>
                    <a:pt x="0" y="8941"/>
                  </a:cubicBezTo>
                  <a:lnTo>
                    <a:pt x="0" y="8941"/>
                  </a:lnTo>
                  <a:lnTo>
                    <a:pt x="0" y="19068"/>
                  </a:lnTo>
                  <a:cubicBezTo>
                    <a:pt x="0" y="20466"/>
                    <a:pt x="1353" y="21600"/>
                    <a:pt x="3023" y="21600"/>
                  </a:cubicBezTo>
                  <a:lnTo>
                    <a:pt x="15114" y="21600"/>
                  </a:lnTo>
                  <a:cubicBezTo>
                    <a:pt x="16783" y="21600"/>
                    <a:pt x="18136" y="20466"/>
                    <a:pt x="18136" y="19068"/>
                  </a:cubicBezTo>
                  <a:lnTo>
                    <a:pt x="18136" y="8941"/>
                  </a:lnTo>
                  <a:cubicBezTo>
                    <a:pt x="18136" y="7543"/>
                    <a:pt x="16783" y="6409"/>
                    <a:pt x="15114" y="6409"/>
                  </a:cubicBezTo>
                  <a:lnTo>
                    <a:pt x="21600" y="0"/>
                  </a:lnTo>
                  <a:lnTo>
                    <a:pt x="10580" y="6409"/>
                  </a:lnTo>
                  <a:close/>
                </a:path>
              </a:pathLst>
            </a:custGeom>
            <a:solidFill>
              <a:srgbClr val="BBE0E3">
                <a:alpha val="39999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3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0" name="Shape 240"/>
            <p:cNvSpPr/>
            <p:nvPr/>
          </p:nvSpPr>
          <p:spPr>
            <a:xfrm>
              <a:off x="60022" y="737575"/>
              <a:ext cx="1222907" cy="92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Expected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photon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count</a:t>
              </a:r>
            </a:p>
          </p:txBody>
        </p:sp>
      </p:grpSp>
      <p:grpSp>
        <p:nvGrpSpPr>
          <p:cNvPr id="244" name="Group 244"/>
          <p:cNvGrpSpPr/>
          <p:nvPr/>
        </p:nvGrpSpPr>
        <p:grpSpPr>
          <a:xfrm>
            <a:off x="3760046" y="5045286"/>
            <a:ext cx="2275682" cy="2107407"/>
            <a:chOff x="0" y="-698500"/>
            <a:chExt cx="2275681" cy="2107406"/>
          </a:xfrm>
        </p:grpSpPr>
        <p:sp>
          <p:nvSpPr>
            <p:cNvPr id="242" name="Shape 242"/>
            <p:cNvSpPr/>
            <p:nvPr/>
          </p:nvSpPr>
          <p:spPr>
            <a:xfrm>
              <a:off x="0" y="-698500"/>
              <a:ext cx="2275682" cy="2107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43" y="0"/>
                  </a:moveTo>
                  <a:lnTo>
                    <a:pt x="11429" y="7159"/>
                  </a:lnTo>
                  <a:lnTo>
                    <a:pt x="4701" y="7159"/>
                  </a:lnTo>
                  <a:cubicBezTo>
                    <a:pt x="2105" y="7159"/>
                    <a:pt x="0" y="9432"/>
                    <a:pt x="0" y="12236"/>
                  </a:cubicBezTo>
                  <a:lnTo>
                    <a:pt x="0" y="16523"/>
                  </a:lnTo>
                  <a:cubicBezTo>
                    <a:pt x="0" y="19327"/>
                    <a:pt x="2105" y="21600"/>
                    <a:pt x="4701" y="21600"/>
                  </a:cubicBezTo>
                  <a:lnTo>
                    <a:pt x="16899" y="21600"/>
                  </a:lnTo>
                  <a:cubicBezTo>
                    <a:pt x="19495" y="21600"/>
                    <a:pt x="21600" y="19327"/>
                    <a:pt x="21600" y="16523"/>
                  </a:cubicBezTo>
                  <a:lnTo>
                    <a:pt x="21600" y="12236"/>
                  </a:lnTo>
                  <a:cubicBezTo>
                    <a:pt x="21600" y="9432"/>
                    <a:pt x="19495" y="7159"/>
                    <a:pt x="16899" y="7159"/>
                  </a:cubicBezTo>
                  <a:lnTo>
                    <a:pt x="13365" y="7159"/>
                  </a:lnTo>
                  <a:lnTo>
                    <a:pt x="14043" y="0"/>
                  </a:lnTo>
                  <a:close/>
                </a:path>
              </a:pathLst>
            </a:custGeom>
            <a:solidFill>
              <a:srgbClr val="BBE0E3">
                <a:alpha val="36999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3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3" name="Shape 243"/>
            <p:cNvSpPr/>
            <p:nvPr/>
          </p:nvSpPr>
          <p:spPr>
            <a:xfrm>
              <a:off x="208961" y="243091"/>
              <a:ext cx="1857918" cy="922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Instrumental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“blurring”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* from calibration</a:t>
              </a: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6183206" y="4874537"/>
            <a:ext cx="2384215" cy="2278104"/>
            <a:chOff x="0" y="0"/>
            <a:chExt cx="2384213" cy="2278102"/>
          </a:xfrm>
        </p:grpSpPr>
        <p:sp>
          <p:nvSpPr>
            <p:cNvPr id="245" name="Shape 245"/>
            <p:cNvSpPr/>
            <p:nvPr/>
          </p:nvSpPr>
          <p:spPr>
            <a:xfrm>
              <a:off x="0" y="0"/>
              <a:ext cx="2384214" cy="2278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0" y="8242"/>
                  </a:moveTo>
                  <a:lnTo>
                    <a:pt x="3600" y="8242"/>
                  </a:lnTo>
                  <a:cubicBezTo>
                    <a:pt x="1612" y="8242"/>
                    <a:pt x="0" y="9239"/>
                    <a:pt x="0" y="10468"/>
                  </a:cubicBezTo>
                  <a:lnTo>
                    <a:pt x="0" y="10468"/>
                  </a:lnTo>
                  <a:lnTo>
                    <a:pt x="0" y="19374"/>
                  </a:lnTo>
                  <a:cubicBezTo>
                    <a:pt x="0" y="20603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603"/>
                    <a:pt x="21600" y="19374"/>
                  </a:cubicBezTo>
                  <a:lnTo>
                    <a:pt x="21600" y="10468"/>
                  </a:lnTo>
                  <a:cubicBezTo>
                    <a:pt x="21600" y="9239"/>
                    <a:pt x="19988" y="8242"/>
                    <a:pt x="18000" y="8242"/>
                  </a:cubicBezTo>
                  <a:lnTo>
                    <a:pt x="9000" y="8242"/>
                  </a:lnTo>
                  <a:lnTo>
                    <a:pt x="3886" y="0"/>
                  </a:lnTo>
                  <a:lnTo>
                    <a:pt x="3600" y="8242"/>
                  </a:lnTo>
                  <a:close/>
                </a:path>
              </a:pathLst>
            </a:custGeom>
            <a:solidFill>
              <a:srgbClr val="BBE0E3">
                <a:alpha val="39999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6" name="Shape 246"/>
            <p:cNvSpPr/>
            <p:nvPr/>
          </p:nvSpPr>
          <p:spPr>
            <a:xfrm>
              <a:off x="148568" y="978991"/>
              <a:ext cx="2087077" cy="1189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Non-homogenous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stochastic </a:t>
              </a:r>
              <a:br>
                <a:rPr>
                  <a:latin typeface="Arial"/>
                  <a:ea typeface="Arial"/>
                  <a:cs typeface="Arial"/>
                  <a:sym typeface="Arial"/>
                </a:rPr>
              </a:br>
              <a:r>
                <a:rPr>
                  <a:latin typeface="Arial"/>
                  <a:ea typeface="Arial"/>
                  <a:cs typeface="Arial"/>
                  <a:sym typeface="Arial"/>
                </a:rPr>
                <a:t>censoring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* from calibration</a:t>
              </a:r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7254240" y="2995506"/>
            <a:ext cx="2275682" cy="1052514"/>
            <a:chOff x="0" y="0"/>
            <a:chExt cx="2275681" cy="1052512"/>
          </a:xfrm>
        </p:grpSpPr>
        <p:sp>
          <p:nvSpPr>
            <p:cNvPr id="248" name="Shape 248"/>
            <p:cNvSpPr/>
            <p:nvPr/>
          </p:nvSpPr>
          <p:spPr>
            <a:xfrm>
              <a:off x="0" y="0"/>
              <a:ext cx="2275682" cy="105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55" y="0"/>
                  </a:moveTo>
                  <a:cubicBezTo>
                    <a:pt x="1457" y="0"/>
                    <a:pt x="0" y="3151"/>
                    <a:pt x="0" y="7037"/>
                  </a:cubicBezTo>
                  <a:lnTo>
                    <a:pt x="0" y="12983"/>
                  </a:lnTo>
                  <a:cubicBezTo>
                    <a:pt x="0" y="15412"/>
                    <a:pt x="569" y="17550"/>
                    <a:pt x="1435" y="18814"/>
                  </a:cubicBezTo>
                  <a:lnTo>
                    <a:pt x="60" y="21600"/>
                  </a:lnTo>
                  <a:lnTo>
                    <a:pt x="4227" y="20020"/>
                  </a:lnTo>
                  <a:lnTo>
                    <a:pt x="18345" y="20020"/>
                  </a:lnTo>
                  <a:cubicBezTo>
                    <a:pt x="20143" y="20020"/>
                    <a:pt x="21600" y="16869"/>
                    <a:pt x="21600" y="12983"/>
                  </a:cubicBezTo>
                  <a:lnTo>
                    <a:pt x="21600" y="7037"/>
                  </a:lnTo>
                  <a:cubicBezTo>
                    <a:pt x="21600" y="3151"/>
                    <a:pt x="20143" y="0"/>
                    <a:pt x="18345" y="0"/>
                  </a:cubicBezTo>
                  <a:lnTo>
                    <a:pt x="3255" y="0"/>
                  </a:lnTo>
                  <a:close/>
                </a:path>
              </a:pathLst>
            </a:custGeom>
            <a:solidFill>
              <a:srgbClr val="BBE0E3">
                <a:alpha val="57000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3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9" name="Shape 249"/>
            <p:cNvSpPr/>
            <p:nvPr/>
          </p:nvSpPr>
          <p:spPr>
            <a:xfrm>
              <a:off x="215267" y="159695"/>
              <a:ext cx="1845306" cy="6559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Physical Source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Model</a:t>
              </a:r>
            </a:p>
          </p:txBody>
        </p:sp>
      </p:grpSp>
      <p:grpSp>
        <p:nvGrpSpPr>
          <p:cNvPr id="253" name="Group 253"/>
          <p:cNvGrpSpPr/>
          <p:nvPr/>
        </p:nvGrpSpPr>
        <p:grpSpPr>
          <a:xfrm>
            <a:off x="8994986" y="5017029"/>
            <a:ext cx="3142854" cy="2135585"/>
            <a:chOff x="0" y="-401637"/>
            <a:chExt cx="3142853" cy="2135584"/>
          </a:xfrm>
        </p:grpSpPr>
        <p:sp>
          <p:nvSpPr>
            <p:cNvPr id="251" name="Shape 251"/>
            <p:cNvSpPr/>
            <p:nvPr/>
          </p:nvSpPr>
          <p:spPr>
            <a:xfrm>
              <a:off x="0" y="-401638"/>
              <a:ext cx="3142854" cy="2135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lnTo>
                    <a:pt x="3576" y="4155"/>
                  </a:lnTo>
                  <a:cubicBezTo>
                    <a:pt x="1555" y="4594"/>
                    <a:pt x="0" y="7132"/>
                    <a:pt x="0" y="10228"/>
                  </a:cubicBezTo>
                  <a:lnTo>
                    <a:pt x="0" y="15434"/>
                  </a:lnTo>
                  <a:cubicBezTo>
                    <a:pt x="0" y="18840"/>
                    <a:pt x="1876" y="21600"/>
                    <a:pt x="4190" y="21600"/>
                  </a:cubicBezTo>
                  <a:lnTo>
                    <a:pt x="17410" y="21600"/>
                  </a:lnTo>
                  <a:cubicBezTo>
                    <a:pt x="19724" y="21600"/>
                    <a:pt x="21600" y="18840"/>
                    <a:pt x="21600" y="15434"/>
                  </a:cubicBezTo>
                  <a:lnTo>
                    <a:pt x="21600" y="10228"/>
                  </a:lnTo>
                  <a:cubicBezTo>
                    <a:pt x="21600" y="6823"/>
                    <a:pt x="19724" y="4062"/>
                    <a:pt x="17410" y="4062"/>
                  </a:cubicBezTo>
                  <a:lnTo>
                    <a:pt x="6091" y="4062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rgbClr val="BBE0E3">
                <a:alpha val="52000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2" name="Shape 252"/>
            <p:cNvSpPr/>
            <p:nvPr/>
          </p:nvSpPr>
          <p:spPr>
            <a:xfrm>
              <a:off x="251966" y="424286"/>
              <a:ext cx="2638895" cy="88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Background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defRPr sz="1800"/>
              </a:pPr>
              <a:r>
                <a:rPr>
                  <a:latin typeface="Arial"/>
                  <a:ea typeface="Arial"/>
                  <a:cs typeface="Arial"/>
                  <a:sym typeface="Arial"/>
                </a:rPr>
                <a:t>Contamination</a:t>
              </a:r>
              <a:endParaRPr sz="1600"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defRPr sz="1800"/>
              </a:pPr>
              <a:r>
                <a:rPr sz="1600">
                  <a:latin typeface="Arial"/>
                  <a:ea typeface="Arial"/>
                  <a:cs typeface="Arial"/>
                  <a:sym typeface="Arial"/>
                </a:rPr>
                <a:t>* from separate observation</a:t>
              </a:r>
            </a:p>
          </p:txBody>
        </p:sp>
      </p:grpSp>
      <p:sp>
        <p:nvSpPr>
          <p:cNvPr id="254" name="Shape 254"/>
          <p:cNvSpPr/>
          <p:nvPr/>
        </p:nvSpPr>
        <p:spPr>
          <a:xfrm>
            <a:off x="1842346" y="7911253"/>
            <a:ext cx="7911254" cy="1017052"/>
          </a:xfrm>
          <a:prstGeom prst="rect">
            <a:avLst/>
          </a:prstGeom>
          <a:ln w="12700">
            <a:solidFill>
              <a:srgbClr val="009999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Observed counts are modeled as independent Poisson variables with  </a:t>
            </a:r>
            <a:r>
              <a:rPr sz="3400">
                <a:latin typeface="Symbol"/>
                <a:ea typeface="Symbol"/>
                <a:cs typeface="Symbol"/>
                <a:sym typeface="Symbol"/>
              </a:rPr>
              <a:t>λ</a:t>
            </a:r>
            <a:r>
              <a:rPr sz="3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00">
                <a:latin typeface="Arial"/>
                <a:ea typeface="Arial"/>
                <a:cs typeface="Arial"/>
                <a:sym typeface="Arial"/>
              </a:rPr>
              <a:t>mean</a:t>
            </a:r>
          </a:p>
        </p:txBody>
      </p:sp>
      <p:pic>
        <p:nvPicPr>
          <p:cNvPr id="255" name="bay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6320" y="4118186"/>
            <a:ext cx="5879254" cy="930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3834625" y="787400"/>
            <a:ext cx="533555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BLoCXS / ppp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900"/>
              <a:t>Rostislav Protassov / Yaming Yu / Taeyoung Park</a:t>
            </a:r>
          </a:p>
        </p:txBody>
      </p:sp>
      <p:sp>
        <p:nvSpPr>
          <p:cNvPr id="258" name="Shape 258"/>
          <p:cNvSpPr/>
          <p:nvPr/>
        </p:nvSpPr>
        <p:spPr>
          <a:xfrm>
            <a:off x="1838452" y="2367756"/>
            <a:ext cx="4135184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Protassov LRT 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600"/>
              <a:t>- </a:t>
            </a:r>
            <a:r>
              <a:rPr sz="2700"/>
              <a:t>plot of LRT distributions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700"/>
              <a:t>line detection</a:t>
            </a:r>
          </a:p>
        </p:txBody>
      </p:sp>
      <p:sp>
        <p:nvSpPr>
          <p:cNvPr id="259" name="Shape 259"/>
          <p:cNvSpPr/>
          <p:nvPr/>
        </p:nvSpPr>
        <p:spPr>
          <a:xfrm>
            <a:off x="924153" y="4657725"/>
            <a:ext cx="9219743" cy="356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900"/>
              <a:t>F-test was being commonly misused in astro analyses 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900"/>
              <a:t>because of a lack of appreciation 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900"/>
              <a:t>of the asymptotic conditions under which it was valid.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900"/>
              <a:t>posterior predictive p-values for LRTs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400"/>
              <a:t>Protassov+ 2002, became our most famous paper 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2400"/>
              <a:t>has been cited 301 times</a:t>
            </a:r>
          </a:p>
        </p:txBody>
      </p:sp>
      <p:sp>
        <p:nvSpPr>
          <p:cNvPr id="260" name="Shape 260"/>
          <p:cNvSpPr/>
          <p:nvPr/>
        </p:nvSpPr>
        <p:spPr>
          <a:xfrm>
            <a:off x="0" y="271463"/>
            <a:ext cx="13004800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61" name="fg1_h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7600" y="1905000"/>
            <a:ext cx="4724400" cy="259715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838200" y="8301038"/>
            <a:ext cx="8839200" cy="106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685800" indent="-685800" algn="l">
              <a:lnSpc>
                <a:spcPct val="90000"/>
              </a:lnSpc>
              <a:spcBef>
                <a:spcPts val="300"/>
              </a:spcBef>
              <a:defRPr sz="1800"/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Protassov, R., van Dyk, D. A., Connors, A., Kashyap, V. L. and Siemiginowska, A. (2002).   </a:t>
            </a:r>
            <a:r>
              <a:rPr i="1" sz="1400">
                <a:latin typeface="Times New Roman"/>
                <a:ea typeface="Times New Roman"/>
                <a:cs typeface="Times New Roman"/>
                <a:sym typeface="Times New Roman"/>
              </a:rPr>
              <a:t>Statistics: Handle with Care, Detecting Multiple Model Components with the Likelihood Ratio Test.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  ApJ, 571, 545-559.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 marL="685800" indent="-685800" algn="l">
              <a:lnSpc>
                <a:spcPct val="90000"/>
              </a:lnSpc>
              <a:spcBef>
                <a:spcPts val="300"/>
              </a:spcBef>
              <a:defRPr sz="1800"/>
            </a:pP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Park, T. van Dyk,  Siemiginowska, A. (2008) </a:t>
            </a:r>
            <a:r>
              <a:rPr i="1" sz="1400">
                <a:latin typeface="Times New Roman"/>
                <a:ea typeface="Times New Roman"/>
                <a:cs typeface="Times New Roman"/>
                <a:sym typeface="Times New Roman"/>
              </a:rPr>
              <a:t>-Searching for Narrow Emission Lines in X-ray Spectra: Computation and Methods, </a:t>
            </a:r>
            <a:r>
              <a:rPr sz="1400">
                <a:latin typeface="Times New Roman"/>
                <a:ea typeface="Times New Roman"/>
                <a:cs typeface="Times New Roman"/>
                <a:sym typeface="Times New Roman"/>
              </a:rPr>
              <a:t>ApJ. 688, 807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xfrm>
            <a:off x="838199" y="533400"/>
            <a:ext cx="10945815" cy="1733550"/>
          </a:xfrm>
          <a:prstGeom prst="rect">
            <a:avLst/>
          </a:prstGeom>
        </p:spPr>
        <p:txBody>
          <a:bodyPr lIns="65022" tIns="65022" rIns="65022" bIns="65022" anchor="ctr"/>
          <a:lstStyle>
            <a:lvl1pPr defTabSz="914400">
              <a:defRPr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00000"/>
                </a:solidFill>
              </a:rPr>
              <a:t>LRT</a:t>
            </a:r>
          </a:p>
        </p:txBody>
      </p:sp>
      <p:sp>
        <p:nvSpPr>
          <p:cNvPr id="265" name="Shape 265"/>
          <p:cNvSpPr/>
          <p:nvPr>
            <p:ph type="body" idx="1"/>
          </p:nvPr>
        </p:nvSpPr>
        <p:spPr>
          <a:xfrm>
            <a:off x="990600" y="2133600"/>
            <a:ext cx="11055350" cy="6935788"/>
          </a:xfrm>
          <a:prstGeom prst="rect">
            <a:avLst/>
          </a:prstGeom>
        </p:spPr>
        <p:txBody>
          <a:bodyPr lIns="65022" tIns="65022" rIns="65022" bIns="65022"/>
          <a:lstStyle/>
          <a:p>
            <a:pPr lvl="0" marL="457200" indent="-457200" algn="l" defTabSz="914400">
              <a:lnSpc>
                <a:spcPct val="90000"/>
              </a:lnSpc>
              <a:spcBef>
                <a:spcPts val="500"/>
              </a:spcBef>
              <a:buSzPct val="100000"/>
              <a:buChar char="»"/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Assumptions of the Likelihood Ratio Test statistics: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1" marL="914400" indent="-457200" algn="l" defTabSz="914400">
              <a:lnSpc>
                <a:spcPct val="90000"/>
              </a:lnSpc>
              <a:spcBef>
                <a:spcPts val="500"/>
              </a:spcBef>
              <a:buSzPct val="100000"/>
              <a:buChar char="•"/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The null hypothesis must be a special case of the alternative 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1" marL="914400" indent="-457200" algn="l" defTabSz="914400">
              <a:lnSpc>
                <a:spcPct val="90000"/>
              </a:lnSpc>
              <a:spcBef>
                <a:spcPts val="500"/>
              </a:spcBef>
              <a:buSzPct val="100000"/>
              <a:buChar char="•"/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The parameter space of the null must be interior of the alternative parameter space.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0" marL="457200" indent="-457200" algn="l" defTabSz="914400">
              <a:lnSpc>
                <a:spcPct val="90000"/>
              </a:lnSpc>
              <a:spcBef>
                <a:spcPts val="500"/>
              </a:spcBef>
              <a:buSzPct val="100000"/>
              <a:buChar char="»"/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z="3200">
                <a:solidFill>
                  <a:srgbClr val="FC0128"/>
                </a:solidFill>
                <a:latin typeface="Arial"/>
                <a:ea typeface="Arial"/>
                <a:cs typeface="Arial"/>
                <a:sym typeface="Arial"/>
              </a:rPr>
              <a:t>second assumption fails</a:t>
            </a:r>
            <a:r>
              <a:rPr sz="3200">
                <a:latin typeface="Arial"/>
                <a:ea typeface="Arial"/>
                <a:cs typeface="Arial"/>
                <a:sym typeface="Arial"/>
              </a:rPr>
              <a:t> when testing for a spectral emission line: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1" marL="914400" indent="-457200" algn="l" defTabSz="914400">
              <a:lnSpc>
                <a:spcPct val="90000"/>
              </a:lnSpc>
              <a:spcBef>
                <a:spcPts val="500"/>
              </a:spcBef>
              <a:buSzPct val="100000"/>
              <a:buChar char="•"/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When there is no line, the line intensity is zero, it may not be negative.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1" marL="914400" indent="-457200" algn="l" defTabSz="914400">
              <a:lnSpc>
                <a:spcPct val="90000"/>
              </a:lnSpc>
              <a:spcBef>
                <a:spcPts val="500"/>
              </a:spcBef>
              <a:buSzPct val="100000"/>
              <a:buChar char="•"/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The line locations and width of the line do not exist when there is no line. They have no values.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Astro-Statistics</a:t>
            </a:r>
          </a:p>
        </p:txBody>
      </p:sp>
      <p:sp>
        <p:nvSpPr>
          <p:cNvPr id="92" name="Shape 92"/>
          <p:cNvSpPr/>
          <p:nvPr/>
        </p:nvSpPr>
        <p:spPr>
          <a:xfrm>
            <a:off x="1407543" y="3106892"/>
            <a:ext cx="10189713" cy="386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DvD: “Statistics applied to Astronomy”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Astro perspective: develop algorithms to infer astronomical truth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Keep astronomers from fooling themselves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Astronomical data are generally cleaner – there is less uncorrectable bias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 i="1" sz="2400">
                <a:latin typeface="Times New Roman"/>
                <a:ea typeface="Times New Roman"/>
                <a:cs typeface="Times New Roman"/>
                <a:sym typeface="Times New Roman"/>
              </a:rPr>
              <a:t>Loads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of BIG data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Some unique circumstances like well-defined calibration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One-shot experiments that require Bayesian analyses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High-energy datasets doubly simpler, being recordings of a Poisson point process</a:t>
            </a:r>
          </a:p>
        </p:txBody>
      </p:sp>
      <p:sp>
        <p:nvSpPr>
          <p:cNvPr id="93" name="Shape 93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 278"/>
          <p:cNvGrpSpPr/>
          <p:nvPr/>
        </p:nvGrpSpPr>
        <p:grpSpPr>
          <a:xfrm>
            <a:off x="381000" y="2811463"/>
            <a:ext cx="12545711" cy="4991101"/>
            <a:chOff x="0" y="0"/>
            <a:chExt cx="12545710" cy="4991100"/>
          </a:xfrm>
        </p:grpSpPr>
        <p:pic>
          <p:nvPicPr>
            <p:cNvPr id="267" name="fg1_h.png" descr="fg1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81012" y="1089025"/>
              <a:ext cx="8766176" cy="3902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Shape 268"/>
            <p:cNvSpPr/>
            <p:nvPr/>
          </p:nvSpPr>
          <p:spPr>
            <a:xfrm>
              <a:off x="8940800" y="2903537"/>
              <a:ext cx="3604911" cy="93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31987" tIns="331987" rIns="331987" bIns="331987" numCol="1" anchor="t">
              <a:spAutoFit/>
            </a:bodyPr>
            <a:lstStyle>
              <a:lvl1pPr algn="l" defTabSz="774700">
                <a:defRPr sz="19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900">
                  <a:solidFill>
                    <a:srgbClr val="0000FF"/>
                  </a:solidFill>
                </a:rPr>
                <a:t>LRT distribution histograms</a:t>
              </a:r>
            </a:p>
          </p:txBody>
        </p:sp>
        <p:sp>
          <p:nvSpPr>
            <p:cNvPr id="269" name="Shape 269"/>
            <p:cNvSpPr/>
            <p:nvPr/>
          </p:nvSpPr>
          <p:spPr>
            <a:xfrm flipH="1">
              <a:off x="8266112" y="3473449"/>
              <a:ext cx="674688" cy="107952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70" name="Shape 270"/>
            <p:cNvSpPr/>
            <p:nvPr/>
          </p:nvSpPr>
          <p:spPr>
            <a:xfrm>
              <a:off x="9326562" y="3354387"/>
              <a:ext cx="3164883" cy="1076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31987" tIns="331987" rIns="331987" bIns="331987" numCol="1" anchor="t">
              <a:spAutoFit/>
            </a:bodyPr>
            <a:lstStyle/>
            <a:p>
              <a:pPr lvl="0" algn="l" defTabSz="774700">
                <a:defRPr sz="1800"/>
              </a:pPr>
              <a:r>
                <a:rPr sz="2700">
                  <a:solidFill>
                    <a:srgbClr val="0000FF"/>
                  </a:solidFill>
                  <a:latin typeface="Symbol"/>
                  <a:ea typeface="Symbol"/>
                  <a:cs typeface="Symbol"/>
                  <a:sym typeface="Symbol"/>
                </a:rPr>
                <a:t>χ</a:t>
              </a:r>
              <a:r>
                <a:rPr baseline="30000" sz="27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sz="19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distribution solid line</a:t>
              </a:r>
            </a:p>
          </p:txBody>
        </p:sp>
        <p:sp>
          <p:nvSpPr>
            <p:cNvPr id="271" name="Shape 271"/>
            <p:cNvSpPr/>
            <p:nvPr/>
          </p:nvSpPr>
          <p:spPr>
            <a:xfrm>
              <a:off x="9421812" y="2173287"/>
              <a:ext cx="2755413" cy="1214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31987" tIns="331987" rIns="331987" bIns="331987" numCol="1" anchor="t">
              <a:spAutoFit/>
            </a:bodyPr>
            <a:lstStyle/>
            <a:p>
              <a:pPr lvl="0" algn="l" defTabSz="774700">
                <a:defRPr sz="1800"/>
              </a:pPr>
              <a:r>
                <a:rPr sz="19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Simulated</a:t>
              </a:r>
              <a:endParaRPr sz="3600">
                <a:latin typeface="Arial"/>
                <a:ea typeface="Arial"/>
                <a:cs typeface="Arial"/>
                <a:sym typeface="Arial"/>
              </a:endParaRPr>
            </a:p>
            <a:p>
              <a:pPr lvl="0" algn="l" defTabSz="774700">
                <a:defRPr sz="1800"/>
              </a:pPr>
              <a:r>
                <a:rPr sz="19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False positive rates</a:t>
              </a:r>
            </a:p>
          </p:txBody>
        </p:sp>
        <p:sp>
          <p:nvSpPr>
            <p:cNvPr id="272" name="Shape 272"/>
            <p:cNvSpPr/>
            <p:nvPr/>
          </p:nvSpPr>
          <p:spPr>
            <a:xfrm flipH="1">
              <a:off x="9037637" y="2497137"/>
              <a:ext cx="481013" cy="217488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73" name="Shape 273"/>
            <p:cNvSpPr/>
            <p:nvPr/>
          </p:nvSpPr>
          <p:spPr>
            <a:xfrm flipH="1">
              <a:off x="8169275" y="4014787"/>
              <a:ext cx="1252538" cy="217488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74" name="Shape 274"/>
            <p:cNvSpPr/>
            <p:nvPr/>
          </p:nvSpPr>
          <p:spPr>
            <a:xfrm>
              <a:off x="7880350" y="979487"/>
              <a:ext cx="3587120" cy="1214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31987" tIns="331987" rIns="331987" bIns="331987" numCol="1" anchor="t">
              <a:spAutoFit/>
            </a:bodyPr>
            <a:lstStyle/>
            <a:p>
              <a:pPr lvl="0" algn="l" defTabSz="774700">
                <a:defRPr sz="1800"/>
              </a:pPr>
              <a:r>
                <a:rPr sz="19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5% false positive rates</a:t>
              </a:r>
              <a:endParaRPr sz="3600">
                <a:latin typeface="Arial"/>
                <a:ea typeface="Arial"/>
                <a:cs typeface="Arial"/>
                <a:sym typeface="Arial"/>
              </a:endParaRPr>
            </a:p>
            <a:p>
              <a:pPr lvl="0" algn="l" defTabSz="774700">
                <a:defRPr sz="1800"/>
              </a:pPr>
              <a:r>
                <a:rPr sz="19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For the nominal distribution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0" y="220662"/>
              <a:ext cx="2353403" cy="1214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31987" tIns="331987" rIns="331987" bIns="331987" numCol="1" anchor="t">
              <a:spAutoFit/>
            </a:bodyPr>
            <a:lstStyle/>
            <a:p>
              <a:pPr lvl="0" algn="l" defTabSz="774700">
                <a:defRPr sz="1800"/>
              </a:pPr>
              <a:r>
                <a:rPr sz="1900">
                  <a:latin typeface="Arial"/>
                  <a:ea typeface="Arial"/>
                  <a:cs typeface="Arial"/>
                  <a:sym typeface="Arial"/>
                </a:rPr>
                <a:t>Narrow line </a:t>
              </a:r>
              <a:endParaRPr sz="3600">
                <a:latin typeface="Arial"/>
                <a:ea typeface="Arial"/>
                <a:cs typeface="Arial"/>
                <a:sym typeface="Arial"/>
              </a:endParaRPr>
            </a:p>
            <a:p>
              <a:pPr lvl="0" algn="l" defTabSz="774700">
                <a:defRPr sz="1800"/>
              </a:pPr>
              <a:r>
                <a:rPr sz="1900">
                  <a:latin typeface="Arial"/>
                  <a:ea typeface="Arial"/>
                  <a:cs typeface="Arial"/>
                  <a:sym typeface="Arial"/>
                </a:rPr>
                <a:t>at fixed</a:t>
              </a:r>
              <a:r>
                <a:rPr sz="1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location</a:t>
              </a:r>
            </a:p>
          </p:txBody>
        </p:sp>
        <p:sp>
          <p:nvSpPr>
            <p:cNvPr id="276" name="Shape 276"/>
            <p:cNvSpPr/>
            <p:nvPr/>
          </p:nvSpPr>
          <p:spPr>
            <a:xfrm>
              <a:off x="3178175" y="22225"/>
              <a:ext cx="3345287" cy="11145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31987" tIns="331987" rIns="331987" bIns="331987" numCol="1" anchor="t">
              <a:spAutoFit/>
            </a:bodyPr>
            <a:lstStyle/>
            <a:p>
              <a:pPr lvl="0" algn="l" defTabSz="774700">
                <a:defRPr sz="1800"/>
              </a:pPr>
              <a:r>
                <a:rPr sz="1600">
                  <a:latin typeface="Arial"/>
                  <a:ea typeface="Arial"/>
                  <a:cs typeface="Arial"/>
                  <a:sym typeface="Arial"/>
                </a:rPr>
                <a:t>Unknown location of the line</a:t>
              </a:r>
              <a:endParaRPr sz="3600">
                <a:latin typeface="Arial"/>
                <a:ea typeface="Arial"/>
                <a:cs typeface="Arial"/>
                <a:sym typeface="Arial"/>
              </a:endParaRPr>
            </a:p>
            <a:p>
              <a:pPr lvl="0" algn="l" defTabSz="774700">
                <a:defRPr sz="1800"/>
              </a:pPr>
              <a:r>
                <a:rPr sz="1600">
                  <a:latin typeface="Arial"/>
                  <a:ea typeface="Arial"/>
                  <a:cs typeface="Arial"/>
                  <a:sym typeface="Arial"/>
                </a:rPr>
                <a:t>Fixed width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6918325" y="0"/>
              <a:ext cx="2020890" cy="885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31987" tIns="331987" rIns="331987" bIns="331987" numCol="1" anchor="t">
              <a:spAutoFit/>
            </a:bodyPr>
            <a:lstStyle>
              <a:lvl1pPr algn="l" defTabSz="774700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/>
              </a:pPr>
              <a:r>
                <a:rPr sz="1600"/>
                <a:t>Absorption line</a:t>
              </a:r>
            </a:p>
          </p:txBody>
        </p:sp>
      </p:grpSp>
      <p:sp>
        <p:nvSpPr>
          <p:cNvPr id="279" name="Shape 279"/>
          <p:cNvSpPr/>
          <p:nvPr>
            <p:ph type="title"/>
          </p:nvPr>
        </p:nvSpPr>
        <p:spPr>
          <a:xfrm>
            <a:off x="914400" y="304800"/>
            <a:ext cx="11077575" cy="1517650"/>
          </a:xfrm>
          <a:prstGeom prst="rect">
            <a:avLst/>
          </a:prstGeom>
        </p:spPr>
        <p:txBody>
          <a:bodyPr lIns="65022" tIns="65022" rIns="65022" bIns="65022" anchor="ctr"/>
          <a:lstStyle>
            <a:lvl1pPr defTabSz="914400">
              <a:defRPr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00000"/>
                </a:solidFill>
              </a:rPr>
              <a:t>LRT</a:t>
            </a:r>
          </a:p>
        </p:txBody>
      </p:sp>
      <p:sp>
        <p:nvSpPr>
          <p:cNvPr id="280" name="Shape 280"/>
          <p:cNvSpPr/>
          <p:nvPr>
            <p:ph type="body" idx="1"/>
          </p:nvPr>
        </p:nvSpPr>
        <p:spPr>
          <a:xfrm>
            <a:off x="1084262" y="8001000"/>
            <a:ext cx="11077576" cy="758825"/>
          </a:xfrm>
          <a:prstGeom prst="rect">
            <a:avLst/>
          </a:prstGeom>
        </p:spPr>
        <p:txBody>
          <a:bodyPr lIns="65022" tIns="65022" rIns="65022" bIns="65022"/>
          <a:lstStyle/>
          <a:p>
            <a:pPr lvl="0" marL="400050" indent="-400050" algn="l" defTabSz="914400">
              <a:spcBef>
                <a:spcPts val="500"/>
              </a:spcBef>
              <a:buSzPct val="100000"/>
              <a:buChar char="»"/>
              <a:defRPr sz="1800"/>
            </a:pPr>
            <a:r>
              <a:rPr sz="2800">
                <a:latin typeface="Arial"/>
                <a:ea typeface="Arial"/>
                <a:cs typeface="Arial"/>
                <a:sym typeface="Arial"/>
              </a:rPr>
              <a:t>Results of three tests compared to the nominal 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χ</a:t>
            </a:r>
            <a:r>
              <a:rPr baseline="30000" sz="2800">
                <a:latin typeface="Arial"/>
                <a:ea typeface="Arial"/>
                <a:cs typeface="Arial"/>
                <a:sym typeface="Arial"/>
              </a:rPr>
              <a:t>2  </a:t>
            </a:r>
            <a:r>
              <a:rPr sz="2800">
                <a:latin typeface="Arial"/>
                <a:ea typeface="Arial"/>
                <a:cs typeface="Arial"/>
                <a:sym typeface="Arial"/>
              </a:rPr>
              <a:t>distribution</a:t>
            </a:r>
          </a:p>
        </p:txBody>
      </p:sp>
      <p:sp>
        <p:nvSpPr>
          <p:cNvPr id="281" name="Shape 281"/>
          <p:cNvSpPr/>
          <p:nvPr/>
        </p:nvSpPr>
        <p:spPr>
          <a:xfrm>
            <a:off x="10134600" y="8610600"/>
            <a:ext cx="2178382" cy="343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688" tIns="60688" rIns="60688" bIns="60688">
            <a:spAutoFit/>
          </a:bodyPr>
          <a:lstStyle>
            <a:lvl1pPr algn="l" defTabSz="77470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Protassov et al. (2002)</a:t>
            </a:r>
          </a:p>
        </p:txBody>
      </p:sp>
      <p:sp>
        <p:nvSpPr>
          <p:cNvPr id="282" name="Shape 282"/>
          <p:cNvSpPr/>
          <p:nvPr/>
        </p:nvSpPr>
        <p:spPr>
          <a:xfrm>
            <a:off x="866775" y="2022475"/>
            <a:ext cx="11722860" cy="5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688" tIns="60688" rIns="60688" bIns="60688">
            <a:spAutoFit/>
          </a:bodyPr>
          <a:lstStyle/>
          <a:p>
            <a:pPr lvl="0" algn="l" defTabSz="774700">
              <a:defRPr sz="1800"/>
            </a:pPr>
            <a:r>
              <a:rPr sz="2700">
                <a:solidFill>
                  <a:srgbClr val="FC0128"/>
                </a:solidFill>
                <a:latin typeface="Arial Bold"/>
                <a:ea typeface="Arial Bold"/>
                <a:cs typeface="Arial Bold"/>
                <a:sym typeface="Arial Bold"/>
              </a:rPr>
              <a:t>IMPORTANT!</a:t>
            </a:r>
            <a:r>
              <a:rPr sz="2700">
                <a:solidFill>
                  <a:srgbClr val="DCDEE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sz="2700">
                <a:latin typeface="Arial Bold"/>
                <a:ea typeface="Arial Bold"/>
                <a:cs typeface="Arial Bold"/>
                <a:sym typeface="Arial Bold"/>
              </a:rPr>
              <a:t>We do not know the true distribution of the test statistics.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3678021" y="787399"/>
            <a:ext cx="564875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pyBLoCXS / Calibration</a:t>
            </a:r>
            <a:endParaRPr sz="3600"/>
          </a:p>
          <a:p>
            <a:pPr lvl="0">
              <a:defRPr sz="1800"/>
            </a:pPr>
            <a:r>
              <a:rPr sz="1900"/>
              <a:t>Yaming Yu / Taeyoung Park / Hyunsook Lee / Jin Xu</a:t>
            </a:r>
          </a:p>
        </p:txBody>
      </p:sp>
      <p:sp>
        <p:nvSpPr>
          <p:cNvPr id="285" name="Shape 285"/>
          <p:cNvSpPr/>
          <p:nvPr/>
        </p:nvSpPr>
        <p:spPr>
          <a:xfrm>
            <a:off x="2400173" y="2298700"/>
            <a:ext cx="820445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Foundations of Astronomical inference:</a:t>
            </a:r>
            <a:endParaRPr sz="3600"/>
          </a:p>
          <a:p>
            <a:pPr lvl="0">
              <a:defRPr sz="1800"/>
            </a:pPr>
            <a:r>
              <a:rPr sz="3600"/>
              <a:t>Measurement</a:t>
            </a:r>
            <a:endParaRPr sz="3600"/>
          </a:p>
          <a:p>
            <a:pPr lvl="0">
              <a:defRPr sz="1800"/>
            </a:pPr>
            <a:r>
              <a:rPr sz="3600"/>
              <a:t>Significance</a:t>
            </a:r>
            <a:endParaRPr sz="3600"/>
          </a:p>
          <a:p>
            <a:pPr lvl="0">
              <a:defRPr sz="1800"/>
            </a:pPr>
            <a:r>
              <a:rPr sz="3600"/>
              <a:t>Calibration</a:t>
            </a:r>
          </a:p>
        </p:txBody>
      </p:sp>
      <p:sp>
        <p:nvSpPr>
          <p:cNvPr id="286" name="Shape 286"/>
          <p:cNvSpPr/>
          <p:nvPr/>
        </p:nvSpPr>
        <p:spPr>
          <a:xfrm>
            <a:off x="533400" y="5384800"/>
            <a:ext cx="1192530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/>
            </a:pPr>
            <a:r>
              <a:rPr sz="3200"/>
              <a:t>Calibration is not perfect, it has known statistical and systematic errors, and unknown errors that are only guessed at.</a:t>
            </a:r>
          </a:p>
        </p:txBody>
      </p:sp>
      <p:sp>
        <p:nvSpPr>
          <p:cNvPr id="287" name="Shape 287"/>
          <p:cNvSpPr/>
          <p:nvPr/>
        </p:nvSpPr>
        <p:spPr>
          <a:xfrm>
            <a:off x="897280" y="7262905"/>
            <a:ext cx="11214101" cy="1958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Drake, J.J., et al. 2006,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"Monte Carlo processes for including Chandra instrument response uncertainties in parameter estimation studies"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SPIE Proc. 6270, 49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Kashyap, V.L., et al. 2008,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"How to handle calibration uncertainties in high-energy astrophysics"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SPIE Proc. 7016, 21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Lee, H., et al. 2011,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"Accounting for Calibration Uncertainties in X-ray Analysis: Effective Areas in Spectral Fitting"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ApJ, 731, 126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Xu, J., et al. 2014,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"A Fully Bayesian Method for Jointly Fitting Instrumental Calibration and X-ray Spectral Models"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ApJ, in press</a:t>
            </a:r>
          </a:p>
        </p:txBody>
      </p:sp>
      <p:sp>
        <p:nvSpPr>
          <p:cNvPr id="288" name="Shape 288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wabspow_contam_P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94" y="227584"/>
            <a:ext cx="12614873" cy="9298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vandy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580" y="2717800"/>
            <a:ext cx="13055601" cy="4321854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3946624" y="1212850"/>
            <a:ext cx="5136952" cy="123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rPr>
              <a:t>fitting to simulated data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38100" dist="64529" dir="2700000">
                  <a:srgbClr val="000000">
                    <a:alpha val="48275"/>
                  </a:srgbClr>
                </a:outerShdw>
              </a:effectLst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>
              <a:defRPr sz="1800"/>
            </a:pP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f(ε;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θ</a:t>
            </a: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) = 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θ₃</a:t>
            </a: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 ε</a:t>
            </a:r>
            <a:r>
              <a:rPr baseline="31999" sz="4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–θ₁</a:t>
            </a:r>
            <a:r>
              <a:rPr sz="4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 e</a:t>
            </a:r>
            <a:r>
              <a:rPr baseline="31999" sz="4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rPr>
              <a:t>–θ₂ σ(ε)</a:t>
            </a:r>
          </a:p>
        </p:txBody>
      </p:sp>
      <p:sp>
        <p:nvSpPr>
          <p:cNvPr id="294" name="Shape 294"/>
          <p:cNvSpPr/>
          <p:nvPr/>
        </p:nvSpPr>
        <p:spPr>
          <a:xfrm>
            <a:off x="1264331" y="7753350"/>
            <a:ext cx="2146474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p(θ|D,A₀)</a:t>
            </a:r>
          </a:p>
        </p:txBody>
      </p:sp>
      <p:sp>
        <p:nvSpPr>
          <p:cNvPr id="295" name="Shape 295"/>
          <p:cNvSpPr/>
          <p:nvPr/>
        </p:nvSpPr>
        <p:spPr>
          <a:xfrm>
            <a:off x="5238564" y="7759700"/>
            <a:ext cx="2998814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p(A) p(θ|D,A)</a:t>
            </a:r>
          </a:p>
        </p:txBody>
      </p:sp>
      <p:sp>
        <p:nvSpPr>
          <p:cNvPr id="296" name="Shape 296"/>
          <p:cNvSpPr/>
          <p:nvPr/>
        </p:nvSpPr>
        <p:spPr>
          <a:xfrm>
            <a:off x="10070248" y="7759700"/>
            <a:ext cx="2146301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</a:rPr>
              <a:t>p(A,θ|D)</a:t>
            </a:r>
          </a:p>
        </p:txBody>
      </p:sp>
      <p:sp>
        <p:nvSpPr>
          <p:cNvPr id="297" name="Shape 297"/>
          <p:cNvSpPr/>
          <p:nvPr/>
        </p:nvSpPr>
        <p:spPr>
          <a:xfrm>
            <a:off x="3138487" y="8534400"/>
            <a:ext cx="20417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rPr>
              <a:t>p(θ|D,A</a:t>
            </a:r>
            <a:r>
              <a:rPr baseline="-5999"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rPr>
              <a:t>i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rPr>
              <a:t>)</a:t>
            </a:r>
          </a:p>
        </p:txBody>
      </p:sp>
      <p:sp>
        <p:nvSpPr>
          <p:cNvPr id="298" name="Shape 298"/>
          <p:cNvSpPr/>
          <p:nvPr/>
        </p:nvSpPr>
        <p:spPr>
          <a:xfrm>
            <a:off x="9804400" y="8515350"/>
            <a:ext cx="2692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rPr>
              <a:t>p(A(θ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Futura"/>
                <a:ea typeface="Futura"/>
                <a:cs typeface="Futura"/>
                <a:sym typeface="Futura"/>
              </a:rPr>
              <a:t>’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rPr>
              <a:t>),θ|D)</a:t>
            </a:r>
          </a:p>
        </p:txBody>
      </p:sp>
      <p:sp>
        <p:nvSpPr>
          <p:cNvPr id="299" name="Shape 299"/>
          <p:cNvSpPr/>
          <p:nvPr/>
        </p:nvSpPr>
        <p:spPr>
          <a:xfrm>
            <a:off x="4343400" y="2527300"/>
            <a:ext cx="4343400" cy="4686300"/>
          </a:xfrm>
          <a:prstGeom prst="roundRect">
            <a:avLst>
              <a:gd name="adj" fmla="val 4386"/>
            </a:avLst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0" name="Shape 300"/>
          <p:cNvSpPr/>
          <p:nvPr/>
        </p:nvSpPr>
        <p:spPr>
          <a:xfrm>
            <a:off x="0" y="2527300"/>
            <a:ext cx="4343400" cy="4686300"/>
          </a:xfrm>
          <a:prstGeom prst="roundRect">
            <a:avLst>
              <a:gd name="adj" fmla="val 4386"/>
            </a:avLst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1" name="Shape 301"/>
          <p:cNvSpPr/>
          <p:nvPr/>
        </p:nvSpPr>
        <p:spPr>
          <a:xfrm>
            <a:off x="8686800" y="2527300"/>
            <a:ext cx="4343400" cy="4686300"/>
          </a:xfrm>
          <a:prstGeom prst="roundRect">
            <a:avLst>
              <a:gd name="adj" fmla="val 4386"/>
            </a:avLst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2" name="Shape 302"/>
          <p:cNvSpPr/>
          <p:nvPr/>
        </p:nvSpPr>
        <p:spPr>
          <a:xfrm rot="21180000">
            <a:off x="1924287" y="3707596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3" name="Shape 303"/>
          <p:cNvSpPr/>
          <p:nvPr/>
        </p:nvSpPr>
        <p:spPr>
          <a:xfrm rot="21180000">
            <a:off x="2497677" y="4013847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4" name="Shape 304"/>
          <p:cNvSpPr/>
          <p:nvPr/>
        </p:nvSpPr>
        <p:spPr>
          <a:xfrm rot="21180000">
            <a:off x="1748377" y="4585347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5" name="Shape 305"/>
          <p:cNvSpPr/>
          <p:nvPr/>
        </p:nvSpPr>
        <p:spPr>
          <a:xfrm rot="21180000">
            <a:off x="2484977" y="4712347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6" name="Shape 306"/>
          <p:cNvSpPr/>
          <p:nvPr/>
        </p:nvSpPr>
        <p:spPr>
          <a:xfrm rot="21180000">
            <a:off x="3043777" y="4305947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7" name="Shape 307"/>
          <p:cNvSpPr/>
          <p:nvPr/>
        </p:nvSpPr>
        <p:spPr>
          <a:xfrm rot="21180000">
            <a:off x="2192877" y="5131447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8" name="Shape 308"/>
          <p:cNvSpPr/>
          <p:nvPr/>
        </p:nvSpPr>
        <p:spPr>
          <a:xfrm rot="21180000">
            <a:off x="2789777" y="3709047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09" name="Shape 309"/>
          <p:cNvSpPr/>
          <p:nvPr/>
        </p:nvSpPr>
        <p:spPr>
          <a:xfrm rot="21180000">
            <a:off x="1354677" y="4153547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10" name="Shape 310"/>
          <p:cNvSpPr/>
          <p:nvPr/>
        </p:nvSpPr>
        <p:spPr>
          <a:xfrm rot="21180000">
            <a:off x="1748377" y="4013847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11" name="Shape 311"/>
          <p:cNvSpPr/>
          <p:nvPr/>
        </p:nvSpPr>
        <p:spPr>
          <a:xfrm rot="21180000">
            <a:off x="2194770" y="4019402"/>
            <a:ext cx="254001" cy="57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2882" y="2882"/>
                </a:move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</a:path>
            </a:pathLst>
          </a:custGeom>
          <a:solidFill>
            <a:srgbClr val="000000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101600" dist="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312" name="Shape 312"/>
          <p:cNvSpPr/>
          <p:nvPr/>
        </p:nvSpPr>
        <p:spPr>
          <a:xfrm>
            <a:off x="2805633" y="266699"/>
            <a:ext cx="741893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pyBLoCXS / Calibration</a:t>
            </a:r>
            <a:endParaRPr sz="36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1900">
                <a:solidFill>
                  <a:srgbClr val="FFFFFF"/>
                </a:solidFill>
              </a:rPr>
              <a:t>Yaming Yu / Taeyoung Park / Hyunsook Lee / Jin Xu / Shandong Min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6" dur="1000" fill="hold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nodeType="afterEffect" presetClass="entr" presetSubtype="16" presetID="23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nodeType="afterEffect" presetClass="entr" presetSubtype="16" presetID="23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nodeType="afterEffect" presetClass="entr" presetSubtype="16" presetID="23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nodeType="afterEffect" presetClass="entr" presetSubtype="16" presetID="23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nodeType="afterEffect" presetClass="entr" presetSubtype="16" presetID="23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nodeType="afterEffect" presetClass="entr" presetSubtype="16" presetID="23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nodeType="afterEffect" presetClass="entr" presetSubtype="16" presetID="23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nodeType="afterEffect" presetClass="entr" presetSubtype="16" presetID="23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nodeType="afterEffect" presetClass="entr" presetSubtype="16" presetID="23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presetClass="exi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70" dur="1000" fill="hold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nodeType="afterEffect" presetClass="entr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5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presetClass="exit" presetSubtype="8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79" dur="1000" fill="hold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nodeType="afterEffect" presetClass="entr" presetSubtype="8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presetClass="entr" presetSubtype="32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" grpId="3"/>
      <p:bldP build="whole" bldLvl="1" animBg="1" rev="0" advAuto="0" spid="298" grpId="18"/>
      <p:bldP build="whole" bldLvl="1" animBg="1" rev="0" advAuto="0" spid="302" grpId="4"/>
      <p:bldP build="whole" bldLvl="1" animBg="1" rev="0" advAuto="0" spid="305" grpId="7"/>
      <p:bldP build="whole" bldLvl="1" animBg="1" rev="0" advAuto="0" spid="300" grpId="1"/>
      <p:bldP build="whole" bldLvl="1" animBg="1" rev="0" advAuto="0" spid="304" grpId="6"/>
      <p:bldP build="whole" bldLvl="1" animBg="1" rev="0" advAuto="0" spid="294" grpId="2"/>
      <p:bldP build="whole" bldLvl="1" animBg="1" rev="0" advAuto="0" spid="301" grpId="16"/>
      <p:bldP build="whole" bldLvl="1" animBg="1" rev="0" advAuto="0" spid="299" grpId="14"/>
      <p:bldP build="whole" bldLvl="1" animBg="1" rev="0" advAuto="0" spid="303" grpId="5"/>
      <p:bldP build="whole" bldLvl="1" animBg="1" rev="0" advAuto="0" spid="307" grpId="9"/>
      <p:bldP build="whole" bldLvl="1" animBg="1" rev="0" advAuto="0" spid="310" grpId="12"/>
      <p:bldP build="whole" bldLvl="1" animBg="1" rev="0" advAuto="0" spid="296" grpId="17"/>
      <p:bldP build="whole" bldLvl="1" animBg="1" rev="0" advAuto="0" spid="308" grpId="10"/>
      <p:bldP build="whole" bldLvl="1" animBg="1" rev="0" advAuto="0" spid="309" grpId="11"/>
      <p:bldP build="whole" bldLvl="1" animBg="1" rev="0" advAuto="0" spid="295" grpId="15"/>
      <p:bldP build="whole" bldLvl="1" animBg="1" rev="0" advAuto="0" spid="311" grpId="13"/>
      <p:bldP build="whole" bldLvl="1" animBg="1" rev="0" advAuto="0" spid="306" grpId="8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/>
        </p:nvSpPr>
        <p:spPr>
          <a:xfrm>
            <a:off x="3624783" y="787399"/>
            <a:ext cx="575523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pyBLoCXS / Bayes Factors</a:t>
            </a:r>
            <a:endParaRPr sz="3600"/>
          </a:p>
          <a:p>
            <a:pPr lvl="0">
              <a:defRPr sz="1800"/>
            </a:pPr>
            <a:r>
              <a:rPr sz="1900"/>
              <a:t>Shandong Min</a:t>
            </a:r>
          </a:p>
        </p:txBody>
      </p:sp>
      <p:sp>
        <p:nvSpPr>
          <p:cNvPr id="315" name="Shape 315"/>
          <p:cNvSpPr/>
          <p:nvPr/>
        </p:nvSpPr>
        <p:spPr>
          <a:xfrm>
            <a:off x="-53315" y="4006849"/>
            <a:ext cx="12920930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Bayes Factors fail miserably when inference is dominated by priors.  So take it one step further, use them to determine what kind of priors make sense.</a:t>
            </a:r>
          </a:p>
        </p:txBody>
      </p:sp>
      <p:sp>
        <p:nvSpPr>
          <p:cNvPr id="316" name="Shape 316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5759488" y="787400"/>
            <a:ext cx="1485824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EMC2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900"/>
              <a:t>David Esch</a:t>
            </a:r>
          </a:p>
        </p:txBody>
      </p:sp>
      <p:sp>
        <p:nvSpPr>
          <p:cNvPr id="319" name="Shape 319"/>
          <p:cNvSpPr/>
          <p:nvPr/>
        </p:nvSpPr>
        <p:spPr>
          <a:xfrm>
            <a:off x="580625" y="2152650"/>
            <a:ext cx="118451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Bayesian Multi-scale reconstruction of low-counts images</a:t>
            </a:r>
          </a:p>
        </p:txBody>
      </p:sp>
      <p:sp>
        <p:nvSpPr>
          <p:cNvPr id="320" name="Shape 320"/>
          <p:cNvSpPr/>
          <p:nvPr/>
        </p:nvSpPr>
        <p:spPr>
          <a:xfrm>
            <a:off x="0" y="271463"/>
            <a:ext cx="13004800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21" name="fg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7200" y="3408362"/>
            <a:ext cx="4098925" cy="498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10309_chandra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89800" y="3406775"/>
            <a:ext cx="4292600" cy="436562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838200" y="8763000"/>
            <a:ext cx="5525279" cy="540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l">
              <a:defRPr sz="1800"/>
            </a:pPr>
            <a:r>
              <a:rPr sz="1600">
                <a:latin typeface="Times New Roman"/>
                <a:ea typeface="Times New Roman"/>
                <a:cs typeface="Times New Roman"/>
                <a:sym typeface="Times New Roman"/>
              </a:rPr>
              <a:t>Esch, D.N., Connors, A., Karovska, M., &amp; van Dyk, D.A., 2004, 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 algn="l">
              <a:defRPr sz="1800"/>
            </a:pPr>
            <a:r>
              <a:rPr i="1" sz="1600">
                <a:latin typeface="Times New Roman"/>
                <a:ea typeface="Times New Roman"/>
                <a:cs typeface="Times New Roman"/>
                <a:sym typeface="Times New Roman"/>
              </a:rPr>
              <a:t>An Image Restoration Technique with Error Estimates</a:t>
            </a:r>
            <a:r>
              <a:rPr sz="1600">
                <a:latin typeface="Times New Roman"/>
                <a:ea typeface="Times New Roman"/>
                <a:cs typeface="Times New Roman"/>
                <a:sym typeface="Times New Roman"/>
              </a:rPr>
              <a:t> ApJ, 610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4789639" y="787400"/>
            <a:ext cx="3427109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LIRA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900"/>
              <a:t>Nathan Stein / Katy McKeough</a:t>
            </a:r>
          </a:p>
        </p:txBody>
      </p:sp>
      <p:sp>
        <p:nvSpPr>
          <p:cNvPr id="326" name="Shape 326"/>
          <p:cNvSpPr/>
          <p:nvPr/>
        </p:nvSpPr>
        <p:spPr>
          <a:xfrm>
            <a:off x="5564206" y="1936750"/>
            <a:ext cx="68817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Significance of irregular structure</a:t>
            </a:r>
          </a:p>
        </p:txBody>
      </p:sp>
      <p:sp>
        <p:nvSpPr>
          <p:cNvPr id="327" name="Shape 327"/>
          <p:cNvSpPr/>
          <p:nvPr/>
        </p:nvSpPr>
        <p:spPr>
          <a:xfrm>
            <a:off x="0" y="271463"/>
            <a:ext cx="13004800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28" name="10309_ob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512" y="1728788"/>
            <a:ext cx="3519489" cy="3754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10309_m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5732462"/>
            <a:ext cx="3436938" cy="3665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10309_de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2000" y="2921000"/>
            <a:ext cx="5613400" cy="561340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4937125" y="8994775"/>
            <a:ext cx="360643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McKeough +2014, Stein+ 2014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ross154_colmaggri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2096" y="4369521"/>
            <a:ext cx="6618940" cy="4727814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Shape 334"/>
          <p:cNvSpPr/>
          <p:nvPr/>
        </p:nvSpPr>
        <p:spPr>
          <a:xfrm>
            <a:off x="4440288" y="787399"/>
            <a:ext cx="412422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Hardness Ratios</a:t>
            </a:r>
            <a:endParaRPr sz="3600"/>
          </a:p>
          <a:p>
            <a:pPr lvl="0">
              <a:defRPr sz="1800"/>
            </a:pPr>
            <a:r>
              <a:rPr sz="1900"/>
              <a:t>Chris Hans / Yue Wu / Taeyoung Park</a:t>
            </a:r>
          </a:p>
        </p:txBody>
      </p:sp>
      <p:sp>
        <p:nvSpPr>
          <p:cNvPr id="335" name="Shape 335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336" name="Shape 336"/>
          <p:cNvSpPr/>
          <p:nvPr/>
        </p:nvSpPr>
        <p:spPr>
          <a:xfrm>
            <a:off x="1493905" y="9193305"/>
            <a:ext cx="10085748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Park, T., et al. 2006,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“Bayesian Estimation of Hardness Ratios: Modeling and Computations”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ApJ, 652, 610</a:t>
            </a:r>
          </a:p>
        </p:txBody>
      </p:sp>
      <p:sp>
        <p:nvSpPr>
          <p:cNvPr id="337" name="Shape 337"/>
          <p:cNvSpPr/>
          <p:nvPr/>
        </p:nvSpPr>
        <p:spPr>
          <a:xfrm>
            <a:off x="533400" y="1727200"/>
            <a:ext cx="11925300" cy="254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Simplest measure of shape of a spectrum.</a:t>
            </a:r>
            <a:endParaRPr sz="3200"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defRPr sz="1800"/>
            </a:pP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Use counts in passbands, 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C</a:t>
            </a:r>
            <a:r>
              <a:rPr baseline="-5999" i="1" sz="3100"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 ~ Pois(a</a:t>
            </a:r>
            <a:r>
              <a:rPr baseline="-5999" i="1" sz="3200"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λ</a:t>
            </a:r>
            <a:r>
              <a:rPr baseline="-5999" i="1" sz="3100"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 + b</a:t>
            </a:r>
            <a:r>
              <a:rPr baseline="-5999" i="1" sz="3100"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),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 to compute</a:t>
            </a:r>
            <a:endParaRPr sz="3200"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defRPr sz="1800"/>
            </a:pP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p(R=λ₁/λ₂ 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| 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C</a:t>
            </a:r>
            <a:r>
              <a:rPr baseline="-5999" i="1" sz="3100"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i="1" sz="3100">
                <a:latin typeface="Times Roman"/>
                <a:ea typeface="Times Roman"/>
                <a:cs typeface="Times Roman"/>
                <a:sym typeface="Times Roman"/>
              </a:rPr>
              <a:t>)</a:t>
            </a:r>
            <a:endParaRPr i="1" sz="3200"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defRPr sz="1800"/>
            </a:pP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p(HR=(λ₁–λ₂)/(λ₁ + λ₂) 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| 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C</a:t>
            </a:r>
            <a:r>
              <a:rPr baseline="-5999" i="1" sz="3100"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i="1" sz="3100">
                <a:latin typeface="Times Roman"/>
                <a:ea typeface="Times Roman"/>
                <a:cs typeface="Times Roman"/>
                <a:sym typeface="Times Roman"/>
              </a:rPr>
              <a:t>)</a:t>
            </a:r>
            <a:endParaRPr i="1" sz="3200"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defRPr sz="1800"/>
            </a:pP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p(C=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log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(R) 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| 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C</a:t>
            </a:r>
            <a:r>
              <a:rPr baseline="-5999" i="1" sz="3100">
                <a:latin typeface="Times Roman"/>
                <a:ea typeface="Times Roman"/>
                <a:cs typeface="Times Roman"/>
                <a:sym typeface="Times Roman"/>
              </a:rPr>
              <a:t>i</a:t>
            </a:r>
            <a:r>
              <a:rPr i="1" sz="3100">
                <a:latin typeface="Times Roman"/>
                <a:ea typeface="Times Roman"/>
                <a:cs typeface="Times Roman"/>
                <a:sym typeface="Times Roman"/>
              </a:rPr>
              <a:t>)</a:t>
            </a:r>
          </a:p>
        </p:txBody>
      </p:sp>
      <p:pic>
        <p:nvPicPr>
          <p:cNvPr id="338" name="Screen_Shot_2014_08_29_at_Aug_29__1_55_37_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46655" y="4666627"/>
            <a:ext cx="6890910" cy="433070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966673" y="7937499"/>
            <a:ext cx="271485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Posson-Brown et al. 2009</a:t>
            </a:r>
          </a:p>
        </p:txBody>
      </p:sp>
      <p:sp>
        <p:nvSpPr>
          <p:cNvPr id="340" name="Shape 340"/>
          <p:cNvSpPr/>
          <p:nvPr/>
        </p:nvSpPr>
        <p:spPr>
          <a:xfrm>
            <a:off x="10927969" y="5511800"/>
            <a:ext cx="118186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t>Wargelin</a:t>
            </a:r>
          </a:p>
          <a:p>
            <a:pPr lvl="0">
              <a:defRPr sz="1800"/>
            </a:pPr>
            <a:r>
              <a:t>et al. 2008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hrcxspec_acispysalc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3372" y="2889725"/>
            <a:ext cx="8874576" cy="6857627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4696231" y="787399"/>
            <a:ext cx="361233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Hardness Ratios</a:t>
            </a:r>
            <a:endParaRPr sz="3600"/>
          </a:p>
          <a:p>
            <a:pPr lvl="0">
              <a:defRPr sz="1800"/>
            </a:pPr>
            <a:r>
              <a:rPr sz="1900"/>
              <a:t>Taeyoung Park</a:t>
            </a:r>
          </a:p>
        </p:txBody>
      </p:sp>
      <p:sp>
        <p:nvSpPr>
          <p:cNvPr id="344" name="Shape 344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345" name="Shape 345"/>
          <p:cNvSpPr/>
          <p:nvPr/>
        </p:nvSpPr>
        <p:spPr>
          <a:xfrm>
            <a:off x="539749" y="2218084"/>
            <a:ext cx="119253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395111" indent="-395111" algn="l">
              <a:buSzPct val="75000"/>
              <a:buChar char="✦"/>
              <a:defRPr sz="1800"/>
            </a:pP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BEHR is used in the 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Chandra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 Source Catalog</a:t>
            </a:r>
            <a:endParaRPr sz="32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395111" indent="-395111" algn="l">
              <a:buSzPct val="75000"/>
              <a:buChar char="✦"/>
              <a:defRPr sz="1800"/>
            </a:pP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Next step: pySALC – infer spectral model parameters directly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/>
        </p:nvSpPr>
        <p:spPr>
          <a:xfrm>
            <a:off x="5073650" y="787399"/>
            <a:ext cx="285750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Upper Limits</a:t>
            </a:r>
            <a:endParaRPr sz="3600"/>
          </a:p>
          <a:p>
            <a:pPr lvl="0">
              <a:defRPr sz="1800"/>
            </a:pPr>
            <a:r>
              <a:rPr sz="1900"/>
              <a:t>Jin Xu</a:t>
            </a:r>
          </a:p>
        </p:txBody>
      </p:sp>
      <p:sp>
        <p:nvSpPr>
          <p:cNvPr id="348" name="Shape 348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349" name="alphabetaimg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5451" y="3484874"/>
            <a:ext cx="7993897" cy="5709926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878210" y="1752600"/>
            <a:ext cx="11248381" cy="213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600">
                <a:latin typeface="Times Roman"/>
                <a:ea typeface="Times Roman"/>
                <a:cs typeface="Times Roman"/>
                <a:sym typeface="Times Roman"/>
              </a:rPr>
              <a:t>Bounds or Limits?</a:t>
            </a:r>
            <a:endParaRPr sz="2600"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defRPr sz="1800"/>
            </a:pPr>
            <a:endParaRPr sz="26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395111" indent="-395111" algn="l">
              <a:buSzPct val="75000"/>
              <a:buChar char="✦"/>
              <a:defRPr sz="1800"/>
            </a:pPr>
            <a:r>
              <a:rPr sz="2600">
                <a:latin typeface="Times Roman"/>
                <a:ea typeface="Times Roman"/>
                <a:cs typeface="Times Roman"/>
                <a:sym typeface="Times Roman"/>
              </a:rPr>
              <a:t>Bounds: Confidence/Credible range estimates on parameters</a:t>
            </a:r>
            <a:endParaRPr sz="26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395111" indent="-395111" algn="l">
              <a:buSzPct val="75000"/>
              <a:buChar char="✦"/>
              <a:defRPr sz="1800"/>
            </a:pPr>
            <a:r>
              <a:rPr sz="2600">
                <a:latin typeface="Times Roman"/>
                <a:ea typeface="Times Roman"/>
                <a:cs typeface="Times Roman"/>
                <a:sym typeface="Times Roman"/>
              </a:rPr>
              <a:t>Limits: You make an observation, find nothing, and ask at what brightness would the source have been detected, and conclude it must be dimmer than that.</a:t>
            </a:r>
          </a:p>
        </p:txBody>
      </p:sp>
      <p:sp>
        <p:nvSpPr>
          <p:cNvPr id="351" name="Shape 351"/>
          <p:cNvSpPr/>
          <p:nvPr/>
        </p:nvSpPr>
        <p:spPr>
          <a:xfrm>
            <a:off x="2113514" y="9193305"/>
            <a:ext cx="8777772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Kashyap, V.L., et al. 2010,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“On Computing Upper Limits to Source Intensities”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ApJ, 719, 900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6.jpg" descr="googl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2514600"/>
            <a:ext cx="10439400" cy="3201989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2819400" y="4495800"/>
            <a:ext cx="2289235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>
              <a:def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Astronomy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3370808" y="787399"/>
            <a:ext cx="626318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Differential Emission Measure</a:t>
            </a:r>
            <a:endParaRPr sz="3600"/>
          </a:p>
          <a:p>
            <a:pPr lvl="0">
              <a:defRPr sz="1800"/>
            </a:pPr>
            <a:r>
              <a:rPr sz="1900"/>
              <a:t>Hosung Kang / Viktoria Liublinska / Nathan Stein</a:t>
            </a:r>
          </a:p>
        </p:txBody>
      </p:sp>
      <p:sp>
        <p:nvSpPr>
          <p:cNvPr id="354" name="Shape 354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355" name="Shape 355"/>
          <p:cNvSpPr/>
          <p:nvPr/>
        </p:nvSpPr>
        <p:spPr>
          <a:xfrm>
            <a:off x="539749" y="4584700"/>
            <a:ext cx="11925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f</a:t>
            </a:r>
            <a:r>
              <a:rPr baseline="-5999" sz="3200">
                <a:latin typeface="Times Roman"/>
                <a:ea typeface="Times Roman"/>
                <a:cs typeface="Times Roman"/>
                <a:sym typeface="Times Roman"/>
              </a:rPr>
              <a:t>ul;λ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 = ∫ d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log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T G</a:t>
            </a:r>
            <a:r>
              <a:rPr baseline="-5999" sz="3200">
                <a:latin typeface="Times Roman"/>
                <a:ea typeface="Times Roman"/>
                <a:cs typeface="Times Roman"/>
                <a:sym typeface="Times Roman"/>
              </a:rPr>
              <a:t>ul;λ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(T,n</a:t>
            </a:r>
            <a:r>
              <a:rPr baseline="-5999" i="1" sz="3200"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) A</a:t>
            </a:r>
            <a:r>
              <a:rPr baseline="-5999" i="1" sz="3200">
                <a:latin typeface="Times Roman"/>
                <a:ea typeface="Times Roman"/>
                <a:cs typeface="Times Roman"/>
                <a:sym typeface="Times Roman"/>
              </a:rPr>
              <a:t>Z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   n</a:t>
            </a:r>
            <a:r>
              <a:rPr baseline="-5999" i="1" sz="3200"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² dV/d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log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T</a:t>
            </a:r>
          </a:p>
        </p:txBody>
      </p:sp>
      <p:sp>
        <p:nvSpPr>
          <p:cNvPr id="356" name="Shape 356"/>
          <p:cNvSpPr/>
          <p:nvPr/>
        </p:nvSpPr>
        <p:spPr>
          <a:xfrm>
            <a:off x="7696200" y="4567122"/>
            <a:ext cx="2408982" cy="619356"/>
          </a:xfrm>
          <a:prstGeom prst="rect">
            <a:avLst/>
          </a:prstGeom>
          <a:ln w="63500">
            <a:solidFill>
              <a:srgbClr val="DCBD23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57" name="Shape 357"/>
          <p:cNvSpPr/>
          <p:nvPr/>
        </p:nvSpPr>
        <p:spPr>
          <a:xfrm>
            <a:off x="10113346" y="4486131"/>
            <a:ext cx="1972908" cy="78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BD23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CBD23"/>
                </a:solidFill>
              </a:rPr>
              <a:t>DEM(T)</a:t>
            </a:r>
          </a:p>
        </p:txBody>
      </p:sp>
      <p:sp>
        <p:nvSpPr>
          <p:cNvPr id="358" name="Shape 358"/>
          <p:cNvSpPr/>
          <p:nvPr/>
        </p:nvSpPr>
        <p:spPr>
          <a:xfrm>
            <a:off x="897280" y="7262905"/>
            <a:ext cx="11214101" cy="1958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Kashyap, V. &amp; Drake, J.J., 1998,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“Markov-Chain Monte Carlo Reconstruction of Emission Measure Distributions: Application to Solar Extreme-Ultraviolet Spectra”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ApJ, 503, 450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Kang, H., et al., 2003,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“A Response Matrix Approach to the Reconstruction of Differential Emission Measure”</a:t>
            </a:r>
            <a:r>
              <a:rPr u="sng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AAS/SPD 34, 02.01, BAAS 35, p807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Kang, H., et al. 2004,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“Reconstructing Stellar DEMs from X-ray Spectra”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AAS/HEAD 8.0501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Kang, H, et al. 2005,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“Incorporating Atomic Data Errors in Stellar DEM Reconstruction"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in X-Ray Diagnostics of Astrophysical PlasmasL Theory, Experiment, and Observation, AIP Conf. Proc., v774, p373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" grpId="2"/>
      <p:bldP build="whole" bldLvl="1" animBg="1" rev="0" advAuto="0" spid="35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fig_emisdemspec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4806751"/>
            <a:ext cx="12692559" cy="5077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fig_emisdemspec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4357" y="948084"/>
            <a:ext cx="6350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fig_emisdemspec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679" y="948084"/>
            <a:ext cx="6350001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364" name="Shape 364"/>
          <p:cNvSpPr/>
          <p:nvPr/>
        </p:nvSpPr>
        <p:spPr>
          <a:xfrm>
            <a:off x="536029" y="330200"/>
            <a:ext cx="11925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f</a:t>
            </a:r>
            <a:r>
              <a:rPr baseline="-5999" sz="3200">
                <a:latin typeface="Times Roman"/>
                <a:ea typeface="Times Roman"/>
                <a:cs typeface="Times Roman"/>
                <a:sym typeface="Times Roman"/>
              </a:rPr>
              <a:t>ul;λ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 = ∫ d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log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T G</a:t>
            </a:r>
            <a:r>
              <a:rPr baseline="-5999" sz="3200">
                <a:latin typeface="Times Roman"/>
                <a:ea typeface="Times Roman"/>
                <a:cs typeface="Times Roman"/>
                <a:sym typeface="Times Roman"/>
              </a:rPr>
              <a:t>ul;λ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(T,n</a:t>
            </a:r>
            <a:r>
              <a:rPr baseline="-5999" i="1" sz="3200"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) A</a:t>
            </a:r>
            <a:r>
              <a:rPr baseline="-5999" i="1" sz="3200">
                <a:latin typeface="Times Roman"/>
                <a:ea typeface="Times Roman"/>
                <a:cs typeface="Times Roman"/>
                <a:sym typeface="Times Roman"/>
              </a:rPr>
              <a:t>Z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   n</a:t>
            </a:r>
            <a:r>
              <a:rPr baseline="-5999" i="1" sz="3200"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² dV/d</a:t>
            </a:r>
            <a:r>
              <a:rPr sz="3200">
                <a:latin typeface="Times Roman"/>
                <a:ea typeface="Times Roman"/>
                <a:cs typeface="Times Roman"/>
                <a:sym typeface="Times Roman"/>
              </a:rPr>
              <a:t>log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T</a:t>
            </a:r>
          </a:p>
        </p:txBody>
      </p:sp>
      <p:sp>
        <p:nvSpPr>
          <p:cNvPr id="365" name="Shape 365"/>
          <p:cNvSpPr/>
          <p:nvPr/>
        </p:nvSpPr>
        <p:spPr>
          <a:xfrm>
            <a:off x="7613650" y="312622"/>
            <a:ext cx="2408982" cy="619356"/>
          </a:xfrm>
          <a:prstGeom prst="rect">
            <a:avLst/>
          </a:prstGeom>
          <a:ln w="63500">
            <a:solidFill>
              <a:srgbClr val="DCBD23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6" name="Shape 366"/>
          <p:cNvSpPr/>
          <p:nvPr/>
        </p:nvSpPr>
        <p:spPr>
          <a:xfrm>
            <a:off x="10030796" y="231631"/>
            <a:ext cx="1972908" cy="78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BD23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DCBD23"/>
                </a:solidFill>
              </a:rPr>
              <a:t>DEM(T)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presetClass="entr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" grpId="2"/>
      <p:bldP build="whole" bldLvl="1" animBg="1" rev="0" advAuto="0" spid="360" grpId="3"/>
      <p:bldP build="whole" bldLvl="1" animBg="1" rev="0" advAuto="0" spid="36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369" name="Shape 369"/>
          <p:cNvSpPr/>
          <p:nvPr/>
        </p:nvSpPr>
        <p:spPr>
          <a:xfrm>
            <a:off x="539749" y="228600"/>
            <a:ext cx="119253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G</a:t>
            </a:r>
            <a:r>
              <a:rPr baseline="-5999" sz="3200">
                <a:latin typeface="Times Roman"/>
                <a:ea typeface="Times Roman"/>
                <a:cs typeface="Times Roman"/>
                <a:sym typeface="Times Roman"/>
              </a:rPr>
              <a:t>ul;λ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(T,n</a:t>
            </a:r>
            <a:r>
              <a:rPr baseline="-5999" i="1" sz="3200"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i="1" sz="3200">
                <a:latin typeface="Times Roman"/>
                <a:ea typeface="Times Roman"/>
                <a:cs typeface="Times Roman"/>
                <a:sym typeface="Times Roman"/>
              </a:rPr>
              <a:t>)</a:t>
            </a:r>
          </a:p>
        </p:txBody>
      </p:sp>
      <p:pic>
        <p:nvPicPr>
          <p:cNvPr id="370" name="wobblyimgnor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064" y="867568"/>
            <a:ext cx="11364672" cy="919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/>
        </p:nvSpPr>
        <p:spPr>
          <a:xfrm>
            <a:off x="5187950" y="787399"/>
            <a:ext cx="26289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Solar DEMs</a:t>
            </a:r>
            <a:endParaRPr sz="3600"/>
          </a:p>
          <a:p>
            <a:pPr lvl="0">
              <a:defRPr sz="1800"/>
            </a:pPr>
            <a:r>
              <a:rPr sz="1900"/>
              <a:t>Nathan Stein</a:t>
            </a:r>
          </a:p>
        </p:txBody>
      </p:sp>
      <p:sp>
        <p:nvSpPr>
          <p:cNvPr id="373" name="Shape 373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374" name="Shape 374"/>
          <p:cNvSpPr/>
          <p:nvPr/>
        </p:nvSpPr>
        <p:spPr>
          <a:xfrm>
            <a:off x="897280" y="7662955"/>
            <a:ext cx="11214101" cy="1158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Stein, N.M., et al. 2012,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“H-means Image Segmentation to Identify Solar Thermal Features”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In IEEE International Conference on Image Processing (ICIP). (student paper award finalist)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Stein, N.M., 2014,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“Detecting Thermal Features in Massive Streams of Solar Images”</a:t>
            </a:r>
            <a:r>
              <a:rPr u="sng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in Big Data in Astro Statistics, Section on Statistical Learning and Data Mining, JSM</a:t>
            </a:r>
          </a:p>
        </p:txBody>
      </p:sp>
      <p:sp>
        <p:nvSpPr>
          <p:cNvPr id="375" name="Shape 375"/>
          <p:cNvSpPr/>
          <p:nvPr/>
        </p:nvSpPr>
        <p:spPr>
          <a:xfrm>
            <a:off x="539749" y="1904999"/>
            <a:ext cx="11925301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/>
            </a:pPr>
            <a:r>
              <a:rPr sz="3200"/>
              <a:t>Unlike stellar gratings data, Solar data have high spatial resolution, low spectral and temporal resolutions.  Also, high data rate.  Large images in multiple filters at ≈12 sec cadence.</a:t>
            </a:r>
          </a:p>
        </p:txBody>
      </p:sp>
      <p:sp>
        <p:nvSpPr>
          <p:cNvPr id="376" name="Shape 376"/>
          <p:cNvSpPr/>
          <p:nvPr/>
        </p:nvSpPr>
        <p:spPr>
          <a:xfrm>
            <a:off x="539749" y="4343400"/>
            <a:ext cx="1192530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/>
            </a:pPr>
            <a:r>
              <a:rPr sz="3200"/>
              <a:t>Bypass DEM generation and compute thermal segmentation directly from the data.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512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768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024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280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8" presetID="2" grpId="2" fill="hold">
                                  <p:stCondLst>
                                    <p:cond delay="199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99"/>
                            </p:stCondLst>
                            <p:childTnLst>
                              <p:par>
                                <p:cTn id="15" nodeType="afterEffect" presetClass="entr" presetSubtype="8" presetID="2" grpId="3" fill="hold">
                                  <p:stCondLst>
                                    <p:cond delay="199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98"/>
                            </p:stCondLst>
                            <p:childTnLst>
                              <p:par>
                                <p:cTn id="20" nodeType="afterEffect" presetClass="entr" presetSubtype="8" presetID="2" grpId="4" fill="hold">
                                  <p:stCondLst>
                                    <p:cond delay="199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97"/>
                            </p:stCondLst>
                            <p:childTnLst>
                              <p:par>
                                <p:cTn id="25" nodeType="afterEffect" presetClass="entr" presetSubtype="8" presetID="2" grpId="5" fill="hold">
                                  <p:stCondLst>
                                    <p:cond delay="199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1" grpId="3"/>
      <p:bldP build="whole" bldLvl="1" animBg="1" rev="0" advAuto="0" spid="379" grpId="1"/>
      <p:bldP build="whole" bldLvl="1" animBg="1" rev="0" advAuto="0" spid="382" grpId="4"/>
      <p:bldP build="whole" bldLvl="1" animBg="1" rev="0" advAuto="0" spid="380" grpId="2"/>
      <p:bldP build="whole" bldLvl="1" animBg="1" rev="0" advAuto="0" spid="383" grpId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68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2" presetID="2" grpId="1" fill="hold">
                                  <p:stCondLst>
                                    <p:cond delay="199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99"/>
                            </p:stCondLst>
                            <p:childTnLst>
                              <p:par>
                                <p:cTn id="10" nodeType="afterEffect" presetClass="entr" presetSubtype="2" presetID="2" grpId="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" grpId="1"/>
      <p:bldP build="whole" bldLvl="1" animBg="1" rev="0" advAuto="0" spid="386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Screen Shot 2014-09-01 at 9.01.26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55657"/>
            <a:ext cx="13004800" cy="6442286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 389"/>
          <p:cNvSpPr/>
          <p:nvPr/>
        </p:nvSpPr>
        <p:spPr>
          <a:xfrm>
            <a:off x="3879862" y="8582211"/>
            <a:ext cx="5245076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SDO/AIA 2010 Oct 2 05:57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creen Shot 2014-09-01 at 9.02.4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75464"/>
            <a:ext cx="13004800" cy="6402672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3879862" y="8582211"/>
            <a:ext cx="5245076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SDO/AIA 2010 Oct 2 18:43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/>
        </p:nvSpPr>
        <p:spPr>
          <a:xfrm>
            <a:off x="4717491" y="787399"/>
            <a:ext cx="356981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Sunspots: Cycle</a:t>
            </a:r>
            <a:endParaRPr sz="3600"/>
          </a:p>
          <a:p>
            <a:pPr lvl="0">
              <a:defRPr sz="1800"/>
            </a:pPr>
            <a:r>
              <a:rPr sz="1900"/>
              <a:t>Yaming Yu / David Stenning</a:t>
            </a:r>
          </a:p>
        </p:txBody>
      </p:sp>
      <p:sp>
        <p:nvSpPr>
          <p:cNvPr id="395" name="Shape 395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396" name="Shape 396"/>
          <p:cNvSpPr/>
          <p:nvPr/>
        </p:nvSpPr>
        <p:spPr>
          <a:xfrm>
            <a:off x="539749" y="6834237"/>
            <a:ext cx="11925301" cy="1393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amplitude</a:t>
            </a:r>
            <a:r>
              <a:rPr baseline="-5999" sz="2800">
                <a:latin typeface="Times New Roman"/>
                <a:ea typeface="Times New Roman"/>
                <a:cs typeface="Times New Roman"/>
                <a:sym typeface="Times New Roman"/>
              </a:rPr>
              <a:t>(next)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∼ 4.1 + 3.9 (amplitude / fall time)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time to maximum</a:t>
            </a:r>
            <a:r>
              <a:rPr baseline="-5999" sz="2800">
                <a:latin typeface="Times New Roman"/>
                <a:ea typeface="Times New Roman"/>
                <a:cs typeface="Times New Roman"/>
                <a:sym typeface="Times New Roman"/>
              </a:rPr>
              <a:t>(next)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∼ 8.5 – 0.43 amplitude</a:t>
            </a:r>
            <a:r>
              <a:rPr baseline="-5999" sz="2800">
                <a:latin typeface="Times New Roman"/>
                <a:ea typeface="Times New Roman"/>
                <a:cs typeface="Times New Roman"/>
                <a:sym typeface="Times New Roman"/>
              </a:rPr>
              <a:t>(next)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fall time</a:t>
            </a:r>
            <a:r>
              <a:rPr baseline="-5999" sz="2800">
                <a:latin typeface="Times New Roman"/>
                <a:ea typeface="Times New Roman"/>
                <a:cs typeface="Times New Roman"/>
                <a:sym typeface="Times New Roman"/>
              </a:rPr>
              <a:t>(next)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∼ 4.3 + 0.43 amplitude</a:t>
            </a:r>
            <a:r>
              <a:rPr baseline="-5999" sz="2800">
                <a:latin typeface="Times New Roman"/>
                <a:ea typeface="Times New Roman"/>
                <a:cs typeface="Times New Roman"/>
                <a:sym typeface="Times New Roman"/>
              </a:rPr>
              <a:t>(next)</a:t>
            </a:r>
          </a:p>
        </p:txBody>
      </p:sp>
      <p:sp>
        <p:nvSpPr>
          <p:cNvPr id="397" name="Shape 397"/>
          <p:cNvSpPr/>
          <p:nvPr/>
        </p:nvSpPr>
        <p:spPr>
          <a:xfrm>
            <a:off x="1377900" y="8463055"/>
            <a:ext cx="10249000" cy="1158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Yu, Y., et al. 2012,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“A Bayesian Analysis of the Correlations Among Sunspot Cycles”,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Solar Physics, 281, 847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Stenning, D., et al. 2014,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“A Bayesian Analysis of the Solar Cycle Using Multiple Proxy Variables”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Current Trends in Bayesian Methodology with Applications, Editors: S. Upadhyay, D.K. Dey, U. Singh and A. Loganathan, Chapman &amp; Hall/CRC Press, in press</a:t>
            </a:r>
          </a:p>
        </p:txBody>
      </p:sp>
      <p:pic>
        <p:nvPicPr>
          <p:cNvPr id="398" name="Screen Shot 2014-09-01 at 9.30.07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504" y="1728936"/>
            <a:ext cx="121920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creen Shot 2014-09-01 at 10.30.06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0467" y="5475801"/>
            <a:ext cx="7023866" cy="3179416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3942537" y="787399"/>
            <a:ext cx="511972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Sunspots: Classification</a:t>
            </a:r>
            <a:endParaRPr sz="3600"/>
          </a:p>
          <a:p>
            <a:pPr lvl="0">
              <a:defRPr sz="1800"/>
            </a:pPr>
            <a:r>
              <a:rPr sz="1900"/>
              <a:t>David Stenning</a:t>
            </a:r>
          </a:p>
        </p:txBody>
      </p:sp>
      <p:sp>
        <p:nvSpPr>
          <p:cNvPr id="402" name="Shape 402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03" name="Shape 403"/>
          <p:cNvSpPr/>
          <p:nvPr/>
        </p:nvSpPr>
        <p:spPr>
          <a:xfrm>
            <a:off x="895350" y="8498960"/>
            <a:ext cx="11214100" cy="1158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Stenning, D., et al. 2012,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“Morphological Image Analysis and its Application to Sunspot Classification”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Statistical Challenges in Modern Astronomy V (Editors: G.J. Babu and E.D. Feigelson), Springer Verlag, New York, 2012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Stenning, D., et al., 2013,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“Morphological feature extraction for statistical learning with applications to solar image data”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in Statistical Analysis and Data Mining, DOI: 10.1002/sam.11200</a:t>
            </a:r>
          </a:p>
        </p:txBody>
      </p:sp>
      <p:pic>
        <p:nvPicPr>
          <p:cNvPr id="404" name="Screen Shot 2014-09-01 at 10.17.45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200" y="1840507"/>
            <a:ext cx="3251200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Screen Shot 2014-09-01 at 10.17.13 A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366" y="1835217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Screen Shot 2014-09-01 at 10.18.00 A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400" y="1845868"/>
            <a:ext cx="3251200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Screen Shot 2014-09-01 at 10.18.22 A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53600" y="1838118"/>
            <a:ext cx="3251200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hape 408"/>
          <p:cNvSpPr/>
          <p:nvPr/>
        </p:nvSpPr>
        <p:spPr>
          <a:xfrm>
            <a:off x="204080" y="1851211"/>
            <a:ext cx="353840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5D328"/>
                </a:solidFill>
              </a:rPr>
              <a:t>α</a:t>
            </a:r>
          </a:p>
        </p:txBody>
      </p:sp>
      <p:sp>
        <p:nvSpPr>
          <p:cNvPr id="409" name="Shape 409"/>
          <p:cNvSpPr/>
          <p:nvPr/>
        </p:nvSpPr>
        <p:spPr>
          <a:xfrm>
            <a:off x="3503190" y="1851211"/>
            <a:ext cx="346920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5D328"/>
                </a:solidFill>
              </a:rPr>
              <a:t>β</a:t>
            </a:r>
          </a:p>
        </p:txBody>
      </p:sp>
      <p:sp>
        <p:nvSpPr>
          <p:cNvPr id="410" name="Shape 410"/>
          <p:cNvSpPr/>
          <p:nvPr/>
        </p:nvSpPr>
        <p:spPr>
          <a:xfrm>
            <a:off x="6795380" y="1851211"/>
            <a:ext cx="701205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5D328"/>
                </a:solidFill>
              </a:rPr>
              <a:t>β-γ</a:t>
            </a:r>
          </a:p>
        </p:txBody>
      </p:sp>
      <p:sp>
        <p:nvSpPr>
          <p:cNvPr id="411" name="Shape 411"/>
          <p:cNvSpPr/>
          <p:nvPr/>
        </p:nvSpPr>
        <p:spPr>
          <a:xfrm>
            <a:off x="10000208" y="1851211"/>
            <a:ext cx="1068884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5D32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5D328"/>
                </a:solidFill>
              </a:rPr>
              <a:t>β-γ-δ</a:t>
            </a:r>
          </a:p>
        </p:txBody>
      </p:sp>
      <p:sp>
        <p:nvSpPr>
          <p:cNvPr id="412" name="Shape 412"/>
          <p:cNvSpPr/>
          <p:nvPr/>
        </p:nvSpPr>
        <p:spPr>
          <a:xfrm>
            <a:off x="539749" y="5215736"/>
            <a:ext cx="119253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/>
            </a:pPr>
            <a:r>
              <a:rPr sz="2000"/>
              <a:t>Extract scatter for both polarities, relative strength, curvature of separator, and penumbral polarity overlaps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2" grpId="1"/>
      <p:bldP build="whole" bldLvl="1" animBg="1" rev="0" advAuto="0" spid="40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99" name="Shape 99"/>
          <p:cNvSpPr/>
          <p:nvPr>
            <p:ph type="title"/>
          </p:nvPr>
        </p:nvSpPr>
        <p:spPr>
          <a:xfrm>
            <a:off x="1408853" y="216746"/>
            <a:ext cx="11054081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800000"/>
                </a:solidFill>
              </a:rPr>
              <a:t>High-Energy Astrophysics</a:t>
            </a:r>
          </a:p>
        </p:txBody>
      </p:sp>
      <p:pic>
        <p:nvPicPr>
          <p:cNvPr id="100" name="greatobs_spectrum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0719" y="3359573"/>
            <a:ext cx="8669868" cy="563541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2059093" y="6610773"/>
            <a:ext cx="1256158" cy="46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200">
                <a:solidFill>
                  <a:srgbClr val="BBE0E3"/>
                </a:solidFill>
                <a:latin typeface="BlairMdITC TT Medium"/>
                <a:ea typeface="BlairMdITC TT Medium"/>
                <a:cs typeface="BlairMdITC TT Medium"/>
                <a:sym typeface="BlairMdITC TT Medium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BBE0E3"/>
                </a:solidFill>
              </a:rPr>
              <a:t>Fermi</a:t>
            </a:r>
          </a:p>
        </p:txBody>
      </p:sp>
      <p:sp>
        <p:nvSpPr>
          <p:cNvPr id="102" name="Shape 102"/>
          <p:cNvSpPr/>
          <p:nvPr/>
        </p:nvSpPr>
        <p:spPr>
          <a:xfrm>
            <a:off x="1300479" y="1950719"/>
            <a:ext cx="10799438" cy="110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3400">
                <a:latin typeface="Arial"/>
                <a:ea typeface="Arial"/>
                <a:cs typeface="Arial"/>
                <a:sym typeface="Arial"/>
              </a:rPr>
              <a:t>X-rays and Gamma-rays  &lt; 10</a:t>
            </a:r>
            <a:r>
              <a:rPr baseline="30588" sz="3400">
                <a:latin typeface="Arial"/>
                <a:ea typeface="Arial"/>
                <a:cs typeface="Arial"/>
                <a:sym typeface="Arial"/>
              </a:rPr>
              <a:t>-6 </a:t>
            </a:r>
            <a:r>
              <a:rPr sz="3400">
                <a:latin typeface="Arial"/>
                <a:ea typeface="Arial"/>
                <a:cs typeface="Arial"/>
                <a:sym typeface="Arial"/>
              </a:rPr>
              <a:t>cm or &gt; 2x10</a:t>
            </a:r>
            <a:r>
              <a:rPr baseline="30588" sz="3400">
                <a:latin typeface="Arial"/>
                <a:ea typeface="Arial"/>
                <a:cs typeface="Arial"/>
                <a:sym typeface="Arial"/>
              </a:rPr>
              <a:t>16</a:t>
            </a:r>
            <a:r>
              <a:rPr sz="3400">
                <a:latin typeface="Arial"/>
                <a:ea typeface="Arial"/>
                <a:cs typeface="Arial"/>
                <a:sym typeface="Arial"/>
              </a:rPr>
              <a:t> Hz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3400">
                <a:latin typeface="Arial"/>
                <a:ea typeface="Arial"/>
                <a:cs typeface="Arial"/>
                <a:sym typeface="Arial"/>
              </a:rPr>
              <a:t>Not visible from the ground - Space-based observations</a:t>
            </a:r>
          </a:p>
        </p:txBody>
      </p:sp>
      <p:sp>
        <p:nvSpPr>
          <p:cNvPr id="103" name="Shape 103"/>
          <p:cNvSpPr/>
          <p:nvPr/>
        </p:nvSpPr>
        <p:spPr>
          <a:xfrm flipH="1" flipV="1">
            <a:off x="3251199" y="3034453"/>
            <a:ext cx="2275841" cy="2059094"/>
          </a:xfrm>
          <a:prstGeom prst="line">
            <a:avLst/>
          </a:prstGeom>
          <a:ln w="12700">
            <a:solidFill>
              <a:srgbClr val="FF9343"/>
            </a:solidFill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4" name="Shape 104"/>
          <p:cNvSpPr/>
          <p:nvPr/>
        </p:nvSpPr>
        <p:spPr>
          <a:xfrm flipH="1" flipV="1">
            <a:off x="1842346" y="3034453"/>
            <a:ext cx="433494" cy="2492587"/>
          </a:xfrm>
          <a:prstGeom prst="line">
            <a:avLst/>
          </a:prstGeom>
          <a:ln w="12700">
            <a:solidFill>
              <a:srgbClr val="FF9343"/>
            </a:solidFill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2445" y="3027312"/>
            <a:ext cx="7474510" cy="6618338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3625468" y="787399"/>
            <a:ext cx="575386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Color-Magnitude Diagrams</a:t>
            </a:r>
            <a:endParaRPr sz="3600"/>
          </a:p>
          <a:p>
            <a:pPr lvl="0">
              <a:defRPr sz="1800"/>
            </a:pPr>
            <a:r>
              <a:rPr sz="1900"/>
              <a:t>Paul Baines / Nathan Stein</a:t>
            </a:r>
          </a:p>
        </p:txBody>
      </p:sp>
      <p:sp>
        <p:nvSpPr>
          <p:cNvPr id="416" name="Shape 416"/>
          <p:cNvSpPr/>
          <p:nvPr/>
        </p:nvSpPr>
        <p:spPr>
          <a:xfrm>
            <a:off x="-12700" y="283815"/>
            <a:ext cx="13004801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17" name="Shape 417"/>
          <p:cNvSpPr/>
          <p:nvPr/>
        </p:nvSpPr>
        <p:spPr>
          <a:xfrm>
            <a:off x="1980685" y="1902748"/>
            <a:ext cx="9043430" cy="949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>
                <a:latin typeface="Times New Roman Bold"/>
                <a:ea typeface="Times New Roman Bold"/>
                <a:cs typeface="Times New Roman Bold"/>
                <a:sym typeface="Times New Roman Bold"/>
              </a:rPr>
              <a:t>Magnitude</a:t>
            </a:r>
            <a:r>
              <a:rPr sz="3000">
                <a:latin typeface="Times New Roman Bold"/>
                <a:ea typeface="Times New Roman Bold"/>
                <a:cs typeface="Times New Roman Bold"/>
                <a:sym typeface="Times New Roman Bold"/>
              </a:rPr>
              <a:t> = –</a:t>
            </a:r>
            <a:r>
              <a:rPr i="1" sz="3000">
                <a:latin typeface="Times New Roman Bold"/>
                <a:ea typeface="Times New Roman Bold"/>
                <a:cs typeface="Times New Roman Bold"/>
                <a:sym typeface="Times New Roman Bold"/>
              </a:rPr>
              <a:t>log</a:t>
            </a:r>
            <a:r>
              <a:rPr sz="3000">
                <a:latin typeface="Times New Roman Bold"/>
                <a:ea typeface="Times New Roman Bold"/>
                <a:cs typeface="Times New Roman Bold"/>
                <a:sym typeface="Times New Roman Bold"/>
              </a:rPr>
              <a:t>(brightness) (relative to a standard)</a:t>
            </a:r>
            <a:endParaRPr sz="3000">
              <a:latin typeface="Times New Roman Bold"/>
              <a:ea typeface="Times New Roman Bold"/>
              <a:cs typeface="Times New Roman Bold"/>
              <a:sym typeface="Times New Roman Bold"/>
            </a:endParaRPr>
          </a:p>
          <a:p>
            <a:pPr lvl="0">
              <a:defRPr sz="1800"/>
            </a:pPr>
            <a:r>
              <a:rPr sz="3000">
                <a:latin typeface="Times New Roman Bold"/>
                <a:ea typeface="Times New Roman Bold"/>
                <a:cs typeface="Times New Roman Bold"/>
                <a:sym typeface="Times New Roman Bold"/>
              </a:rPr>
              <a:t>Color</a:t>
            </a:r>
            <a:r>
              <a:rPr sz="3000">
                <a:latin typeface="Times New Roman Bold"/>
                <a:ea typeface="Times New Roman Bold"/>
                <a:cs typeface="Times New Roman Bold"/>
                <a:sym typeface="Times New Roman Bold"/>
              </a:rPr>
              <a:t> = difference in Magnitudes at different wavelengths</a:t>
            </a:r>
          </a:p>
        </p:txBody>
      </p:sp>
      <p:sp>
        <p:nvSpPr>
          <p:cNvPr id="418" name="Shape 418"/>
          <p:cNvSpPr/>
          <p:nvPr/>
        </p:nvSpPr>
        <p:spPr>
          <a:xfrm>
            <a:off x="8189315" y="9448800"/>
            <a:ext cx="458053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200">
                <a:hlinkClick r:id="rId3" invalidUrl="" action="" tgtFrame="" tooltip="" history="1" highlightClick="0" endSnd="0"/>
              </a:defRPr>
            </a:lvl1pPr>
          </a:lstStyle>
          <a:p>
            <a:pPr lvl="0">
              <a:defRPr sz="1800"/>
            </a:pPr>
            <a:r>
              <a:rPr sz="1200">
                <a:hlinkClick r:id="rId3" invalidUrl="" action="" tgtFrame="" tooltip="" history="1" highlightClick="0" endSnd="0"/>
              </a:rPr>
              <a:t>http://sciencevault.net/ibphysics/astrophysics/pics/hrdiagram1.gif</a:t>
            </a: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/>
        </p:nvSpPr>
        <p:spPr>
          <a:xfrm>
            <a:off x="3625468" y="787399"/>
            <a:ext cx="575386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Color-Magnitude Diagrams</a:t>
            </a:r>
            <a:endParaRPr sz="3600"/>
          </a:p>
          <a:p>
            <a:pPr lvl="0">
              <a:defRPr sz="1800"/>
            </a:pPr>
            <a:r>
              <a:rPr sz="1900"/>
              <a:t>Paul Baines / Nathan Stein</a:t>
            </a:r>
          </a:p>
        </p:txBody>
      </p:sp>
      <p:sp>
        <p:nvSpPr>
          <p:cNvPr id="421" name="Shape 421"/>
          <p:cNvSpPr/>
          <p:nvPr/>
        </p:nvSpPr>
        <p:spPr>
          <a:xfrm>
            <a:off x="-12700" y="283815"/>
            <a:ext cx="13004801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22" name="Shape 422"/>
          <p:cNvSpPr/>
          <p:nvPr/>
        </p:nvSpPr>
        <p:spPr>
          <a:xfrm>
            <a:off x="897280" y="7396255"/>
            <a:ext cx="11214101" cy="169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DeGennaro, S., et al. 2008,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“Inverting Color-Magnitude Diagrams to Access Precise Star Cluster Parameters: A New White Dwarf Age for the Hyades”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ApJ, 696, 12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van Dyk, D.A., et al. 2009,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“Statistical Analysis of Stellar Evolution”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Annals of Applied Statistics, 3, 117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Jeffery, E.J., et al., 2011,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“The White Dwarf Age of NGC 2477”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ApJ, 730, 35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Stein, N.M., et al. 2013,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“Combining Computer Models to Account for Mass Loss in Stellar Evolution”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Statistical Analysis and Data Mining, 6, 34</a:t>
            </a:r>
          </a:p>
        </p:txBody>
      </p:sp>
      <p:pic>
        <p:nvPicPr>
          <p:cNvPr id="423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762171"/>
            <a:ext cx="6153150" cy="55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Screen Shot 2014-09-01 at 11.12.50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3958" y="2461535"/>
            <a:ext cx="6360369" cy="4200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/>
        </p:nvSpPr>
        <p:spPr>
          <a:xfrm>
            <a:off x="2974149" y="787399"/>
            <a:ext cx="705650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log</a:t>
            </a:r>
            <a:r>
              <a:rPr i="1" sz="3600"/>
              <a:t>N</a:t>
            </a:r>
            <a:r>
              <a:rPr sz="3600"/>
              <a:t>-log</a:t>
            </a:r>
            <a:r>
              <a:rPr i="1" sz="3600"/>
              <a:t>S</a:t>
            </a:r>
            <a:endParaRPr sz="3600"/>
          </a:p>
          <a:p>
            <a:pPr lvl="0">
              <a:defRPr sz="1800"/>
            </a:pPr>
            <a:r>
              <a:rPr sz="1900"/>
              <a:t>Nondas Sourlas / Paul Baines / Irina Udaltsova / Raymond Wong</a:t>
            </a:r>
          </a:p>
        </p:txBody>
      </p:sp>
      <p:sp>
        <p:nvSpPr>
          <p:cNvPr id="427" name="Shape 427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428" name="image-56.png" descr="image-5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2750" y="1985962"/>
            <a:ext cx="3467100" cy="123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-59.png" descr="image-59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350" y="3336925"/>
            <a:ext cx="6032500" cy="9207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6" name="Group 436"/>
          <p:cNvGrpSpPr/>
          <p:nvPr/>
        </p:nvGrpSpPr>
        <p:grpSpPr>
          <a:xfrm>
            <a:off x="254000" y="1877576"/>
            <a:ext cx="6340972" cy="7776447"/>
            <a:chOff x="0" y="0"/>
            <a:chExt cx="6340971" cy="7776445"/>
          </a:xfrm>
        </p:grpSpPr>
        <p:pic>
          <p:nvPicPr>
            <p:cNvPr id="430" name="m31_xlf.jpg" descr="m31_xl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105558"/>
              <a:ext cx="5095424" cy="5009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m31_chandra_fields_K2002_fg1.jpg" descr="m31_chandra_fields_K2002_fg1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04327" y="0"/>
              <a:ext cx="3736645" cy="2675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2" name="Shape 432"/>
            <p:cNvSpPr/>
            <p:nvPr/>
          </p:nvSpPr>
          <p:spPr>
            <a:xfrm flipV="1">
              <a:off x="2377864" y="2328728"/>
              <a:ext cx="2717560" cy="3842402"/>
            </a:xfrm>
            <a:prstGeom prst="line">
              <a:avLst/>
            </a:prstGeom>
            <a:noFill/>
            <a:ln w="15875" cap="flat">
              <a:solidFill>
                <a:srgbClr val="468A4B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33" name="Shape 433"/>
            <p:cNvSpPr/>
            <p:nvPr/>
          </p:nvSpPr>
          <p:spPr>
            <a:xfrm flipV="1">
              <a:off x="1698474" y="931491"/>
              <a:ext cx="1811707" cy="3260220"/>
            </a:xfrm>
            <a:prstGeom prst="line">
              <a:avLst/>
            </a:prstGeom>
            <a:noFill/>
            <a:ln w="15875" cap="flat">
              <a:solidFill>
                <a:srgbClr val="003399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34" name="Shape 434"/>
            <p:cNvSpPr/>
            <p:nvPr/>
          </p:nvSpPr>
          <p:spPr>
            <a:xfrm flipV="1">
              <a:off x="2377864" y="1630109"/>
              <a:ext cx="1924938" cy="3609530"/>
            </a:xfrm>
            <a:prstGeom prst="line">
              <a:avLst/>
            </a:prstGeom>
            <a:noFill/>
            <a:ln w="15875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435" name="Shape 435"/>
            <p:cNvSpPr/>
            <p:nvPr/>
          </p:nvSpPr>
          <p:spPr>
            <a:xfrm>
              <a:off x="905852" y="7335493"/>
              <a:ext cx="3170487" cy="440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457200">
                <a:spcBef>
                  <a:spcPts val="900"/>
                </a:spcBef>
                <a:defRPr sz="1500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500">
                  <a:solidFill>
                    <a:srgbClr val="FFFFFF"/>
                  </a:solidFill>
                </a:rPr>
                <a:t>Kong et al, 2003</a:t>
              </a:r>
            </a:p>
          </p:txBody>
        </p:sp>
      </p:grpSp>
      <p:sp>
        <p:nvSpPr>
          <p:cNvPr id="437" name="Shape 437"/>
          <p:cNvSpPr/>
          <p:nvPr/>
        </p:nvSpPr>
        <p:spPr>
          <a:xfrm>
            <a:off x="710058" y="9124949"/>
            <a:ext cx="258038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/>
            </a:pPr>
            <a:r>
              <a:rPr sz="1600"/>
              <a:t>Kong et al. 2003, via A. Zezas</a:t>
            </a:r>
          </a:p>
        </p:txBody>
      </p:sp>
      <p:sp>
        <p:nvSpPr>
          <p:cNvPr id="438" name="Shape 438"/>
          <p:cNvSpPr/>
          <p:nvPr/>
        </p:nvSpPr>
        <p:spPr>
          <a:xfrm>
            <a:off x="6411858" y="7766821"/>
            <a:ext cx="5763023" cy="1692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Wong, R., et al. 2014,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"Automatic Estimation of Flux Distributions of Astrophysical Source Populations”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Annals of Applied Statistics, in press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Udaltsova, I., et al., 2011,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“log(N)-log(S): A Measuring Stick for the Universe”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SCMA V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Udaltsova, I., et al., 2014a,b, in preparation</a:t>
            </a:r>
          </a:p>
        </p:txBody>
      </p:sp>
      <p:sp>
        <p:nvSpPr>
          <p:cNvPr id="439" name="Shape 439"/>
          <p:cNvSpPr/>
          <p:nvPr/>
        </p:nvSpPr>
        <p:spPr>
          <a:xfrm>
            <a:off x="6411858" y="4813300"/>
            <a:ext cx="5763023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Some recent capabilities:</a:t>
            </a:r>
            <a:endParaRPr sz="24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296333" indent="-296333" algn="l">
              <a:buSzPct val="75000"/>
              <a:buChar char="✦"/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ability to determine number of segments</a:t>
            </a:r>
            <a:endParaRPr sz="24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296333" indent="-296333" algn="l">
              <a:buSzPct val="75000"/>
              <a:buChar char="✦"/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hierarchical Bayesian modeling</a:t>
            </a:r>
            <a:endParaRPr sz="24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296333" indent="-296333" algn="l">
              <a:buSzPct val="75000"/>
              <a:buChar char="✦"/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allow for detection efficiency</a:t>
            </a:r>
            <a:endParaRPr sz="24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296333" indent="-296333" algn="l">
              <a:buSzPct val="75000"/>
              <a:buChar char="✦"/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multiple-Pareto models</a:t>
            </a:r>
            <a:endParaRPr sz="24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296333" indent="-296333" algn="l">
              <a:buSzPct val="75000"/>
              <a:buChar char="✦"/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posterior predictive p-value checks</a:t>
            </a:r>
            <a:endParaRPr sz="2400"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296333" indent="-296333" algn="l">
              <a:buSzPct val="75000"/>
              <a:buChar char="✦"/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base sensitivity limit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nodeType="afterEffect" presetClass="entr" presetSubtype="0" presetID="1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nodeType="afterEffect" presetClass="entr" presetSubtype="0" presetID="1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nodeType="afterEffect" presetClass="entr" presetSubtype="0" presetID="1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nodeType="afterEffect" presetClass="entr" presetSubtype="0" presetID="1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nodeType="afterEffect" presetClass="entr" presetSubtype="0" presetID="1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3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/>
        </p:nvSpPr>
        <p:spPr>
          <a:xfrm>
            <a:off x="4235291" y="787400"/>
            <a:ext cx="4535805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Luminosity Functions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900"/>
              <a:t>Alex Blocker</a:t>
            </a:r>
          </a:p>
        </p:txBody>
      </p:sp>
      <p:sp>
        <p:nvSpPr>
          <p:cNvPr id="442" name="Shape 442"/>
          <p:cNvSpPr/>
          <p:nvPr/>
        </p:nvSpPr>
        <p:spPr>
          <a:xfrm>
            <a:off x="0" y="271463"/>
            <a:ext cx="13004800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3" name="Shape 443"/>
          <p:cNvSpPr/>
          <p:nvPr/>
        </p:nvSpPr>
        <p:spPr>
          <a:xfrm>
            <a:off x="1295399" y="8077200"/>
            <a:ext cx="8840166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Blocker et al. 2009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, X-ray Stacking for the Analysis of Faint Sources: A Bayesian Alternative, 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Proceedings of the conference held 22-25 September, 2009 in Boston, Chandra</a:t>
            </a:r>
            <a:r>
              <a:rPr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444" name="image71.png" descr="ta_20080422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400" y="3124200"/>
            <a:ext cx="9982200" cy="386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4234459" y="787399"/>
            <a:ext cx="45358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Luminosity Functions</a:t>
            </a:r>
            <a:endParaRPr sz="3600"/>
          </a:p>
          <a:p>
            <a:pPr lvl="0">
              <a:defRPr sz="1800"/>
            </a:pPr>
            <a:r>
              <a:rPr sz="1900"/>
              <a:t>Lazhi Wang</a:t>
            </a:r>
          </a:p>
        </p:txBody>
      </p:sp>
      <p:sp>
        <p:nvSpPr>
          <p:cNvPr id="447" name="Shape 447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448" name="Screen Shot 2014-09-01 at 12.25.4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526" y="2218084"/>
            <a:ext cx="9163748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/>
          <p:nvPr/>
        </p:nvSpPr>
        <p:spPr>
          <a:xfrm>
            <a:off x="539749" y="7476336"/>
            <a:ext cx="11925301" cy="1221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∃ independently derived catalogs of sources (from optical/IR/radio observations)</a:t>
            </a:r>
            <a:endParaRPr sz="2400">
              <a:latin typeface="Times Roman"/>
              <a:ea typeface="Times Roman"/>
              <a:cs typeface="Times Roman"/>
              <a:sym typeface="Times Roman"/>
            </a:endParaRPr>
          </a:p>
          <a:p>
            <a:pPr lvl="0">
              <a:defRPr sz="1800"/>
            </a:pPr>
            <a:r>
              <a:rPr i="1" sz="2400">
                <a:latin typeface="Times Roman"/>
                <a:ea typeface="Times Roman"/>
                <a:cs typeface="Times Roman"/>
                <a:sym typeface="Times Roman"/>
              </a:rPr>
              <a:t>Question</a:t>
            </a: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: Can we bypass X-ray detection process to infer properties of the underlying luminosity function?  Are detectable X-ray sources representative of the whole sample?</a:t>
            </a:r>
          </a:p>
        </p:txBody>
      </p:sp>
      <p:sp>
        <p:nvSpPr>
          <p:cNvPr id="450" name="Shape 450"/>
          <p:cNvSpPr/>
          <p:nvPr/>
        </p:nvSpPr>
        <p:spPr>
          <a:xfrm>
            <a:off x="2188393" y="8926605"/>
            <a:ext cx="8628014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Wang, L., et al. 2014,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“Catalog-based X-ray Population Modeling”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in preparation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Screen Shot 2014-09-01 at 12.25.4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" y="1282700"/>
            <a:ext cx="12966700" cy="718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Screen Shot 2014-09-01 at 12.25.4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8948" y="-2698064"/>
            <a:ext cx="25933401" cy="1437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Screen Shot 2014-09-01 at 12.28.12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89050"/>
            <a:ext cx="13004801" cy="717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4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/>
        </p:nvSpPr>
        <p:spPr>
          <a:xfrm>
            <a:off x="4234459" y="787399"/>
            <a:ext cx="45358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Luminosity Functions</a:t>
            </a:r>
            <a:endParaRPr sz="3600"/>
          </a:p>
          <a:p>
            <a:pPr lvl="0">
              <a:defRPr sz="1800"/>
            </a:pPr>
            <a:r>
              <a:rPr sz="1900"/>
              <a:t>Lazhi Wang</a:t>
            </a:r>
          </a:p>
        </p:txBody>
      </p:sp>
      <p:sp>
        <p:nvSpPr>
          <p:cNvPr id="458" name="Shape 458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59" name="Shape 459"/>
          <p:cNvSpPr/>
          <p:nvPr/>
        </p:nvSpPr>
        <p:spPr>
          <a:xfrm>
            <a:off x="2188393" y="8926605"/>
            <a:ext cx="8628014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Wang, L., et al. 2014,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“Catalog-based X-ray Population Modeling”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in preparation</a:t>
            </a:r>
          </a:p>
        </p:txBody>
      </p:sp>
      <p:pic>
        <p:nvPicPr>
          <p:cNvPr id="460" name="Screen Shot 2014-09-01 at 1.01.3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2069352"/>
            <a:ext cx="11176000" cy="651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/>
        </p:nvSpPr>
        <p:spPr>
          <a:xfrm>
            <a:off x="3333089" y="787399"/>
            <a:ext cx="633862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Spatio-Spectral Disentangling</a:t>
            </a:r>
            <a:endParaRPr sz="3600"/>
          </a:p>
          <a:p>
            <a:pPr lvl="0">
              <a:defRPr sz="1800"/>
            </a:pPr>
            <a:r>
              <a:rPr sz="1900"/>
              <a:t>David Jones</a:t>
            </a:r>
          </a:p>
        </p:txBody>
      </p:sp>
      <p:sp>
        <p:nvSpPr>
          <p:cNvPr id="463" name="Shape 463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64" name="Shape 464"/>
          <p:cNvSpPr/>
          <p:nvPr/>
        </p:nvSpPr>
        <p:spPr>
          <a:xfrm>
            <a:off x="2188393" y="8793255"/>
            <a:ext cx="8628014" cy="625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Jones, D., et al. 2014,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“Disentangling Overlapping Astronomical Sources Using Spatial and Spectral Information”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in preparation</a:t>
            </a:r>
          </a:p>
        </p:txBody>
      </p:sp>
      <p:pic>
        <p:nvPicPr>
          <p:cNvPr id="465" name="Screen Shot 2014-09-01 at 1.55.2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1809" y="2093211"/>
            <a:ext cx="6521182" cy="5710747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>
            <a:off x="10252837" y="7054849"/>
            <a:ext cx="2570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2000"/>
              <a:t>Orion Nebula Cluster</a:t>
            </a:r>
            <a:endParaRPr sz="2000"/>
          </a:p>
          <a:p>
            <a:pPr lvl="0">
              <a:defRPr sz="1800"/>
            </a:pPr>
            <a:r>
              <a:rPr sz="2000"/>
              <a:t>ObsID 1522</a:t>
            </a: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Screen Shot 2014-09-01 at 1.19.0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8822" y="1597868"/>
            <a:ext cx="8216901" cy="7188201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Shape 469"/>
          <p:cNvSpPr/>
          <p:nvPr/>
        </p:nvSpPr>
        <p:spPr>
          <a:xfrm>
            <a:off x="2549448" y="787399"/>
            <a:ext cx="790590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Spatio-Spectral Source Disentangling</a:t>
            </a:r>
            <a:endParaRPr sz="3600"/>
          </a:p>
          <a:p>
            <a:pPr lvl="0">
              <a:defRPr sz="1800"/>
            </a:pPr>
            <a:r>
              <a:rPr sz="1900"/>
              <a:t>David Jones</a:t>
            </a:r>
          </a:p>
        </p:txBody>
      </p:sp>
      <p:sp>
        <p:nvSpPr>
          <p:cNvPr id="470" name="Shape 470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71" name="Shape 471"/>
          <p:cNvSpPr/>
          <p:nvPr/>
        </p:nvSpPr>
        <p:spPr>
          <a:xfrm>
            <a:off x="2188393" y="8793255"/>
            <a:ext cx="8628014" cy="625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Jones, D., et al. 2014,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“Disentangling Overlapping Astronomical Sources Using Spatial and Spectral Information”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in preparation</a:t>
            </a:r>
          </a:p>
        </p:txBody>
      </p:sp>
      <p:sp>
        <p:nvSpPr>
          <p:cNvPr id="472" name="Shape 472"/>
          <p:cNvSpPr/>
          <p:nvPr/>
        </p:nvSpPr>
        <p:spPr>
          <a:xfrm>
            <a:off x="10252837" y="7054849"/>
            <a:ext cx="2570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2000"/>
              <a:t>Orion Nebula Cluster</a:t>
            </a:r>
            <a:endParaRPr sz="2000"/>
          </a:p>
          <a:p>
            <a:pPr lvl="0">
              <a:defRPr sz="1800"/>
            </a:pPr>
            <a:r>
              <a:rPr sz="2000"/>
              <a:t>ObsID 1522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07" name="casA_Chandra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86613" y="1625599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20020816_1900_eit_17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3546" y="1625599"/>
            <a:ext cx="3323450" cy="3323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1E0066_xray_cluster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8666" y="5201920"/>
            <a:ext cx="3467948" cy="3402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3C273_jet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11733" y="5201920"/>
            <a:ext cx="3467947" cy="333022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433493" y="1733973"/>
            <a:ext cx="8669868" cy="60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buClr>
                <a:srgbClr val="000000"/>
              </a:buClr>
              <a:buSzPct val="100000"/>
              <a:buChar char="•"/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Stellar Coronae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Supernova remnants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Galactic outflows 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Clusters of galaxies 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Compact objects: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 neutron stars, 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 accreting black holes,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 supermassive black holes 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Relativistic jets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GRBs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spcBef>
                <a:spcPts val="5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 etc…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/>
          <p:nvPr/>
        </p:nvSpPr>
        <p:spPr>
          <a:xfrm>
            <a:off x="866986" y="433493"/>
            <a:ext cx="13221547" cy="80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48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00000"/>
                </a:solidFill>
              </a:rPr>
              <a:t> Sources of High-Energy Radiation</a:t>
            </a:r>
          </a:p>
        </p:txBody>
      </p:sp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/>
        </p:nvSpPr>
        <p:spPr>
          <a:xfrm>
            <a:off x="3396640" y="787399"/>
            <a:ext cx="621152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Spectro-temporal Partitioning</a:t>
            </a:r>
            <a:endParaRPr sz="3600"/>
          </a:p>
          <a:p>
            <a:pPr lvl="0">
              <a:defRPr sz="1800"/>
            </a:pPr>
            <a:r>
              <a:rPr sz="1900"/>
              <a:t>Raymond Wong</a:t>
            </a:r>
          </a:p>
        </p:txBody>
      </p:sp>
      <p:sp>
        <p:nvSpPr>
          <p:cNvPr id="475" name="Shape 475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476" name="12299_timesplit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6400" y="3810000"/>
            <a:ext cx="6502400" cy="5024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fkcom_stemp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1847" y="3810000"/>
            <a:ext cx="6502401" cy="5024582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hape 478"/>
          <p:cNvSpPr/>
          <p:nvPr/>
        </p:nvSpPr>
        <p:spPr>
          <a:xfrm>
            <a:off x="768350" y="7543800"/>
            <a:ext cx="1193962" cy="0"/>
          </a:xfrm>
          <a:prstGeom prst="line">
            <a:avLst/>
          </a:prstGeom>
          <a:ln w="50800">
            <a:solidFill>
              <a:srgbClr val="51A7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79" name="Shape 479"/>
          <p:cNvSpPr/>
          <p:nvPr/>
        </p:nvSpPr>
        <p:spPr>
          <a:xfrm>
            <a:off x="1974850" y="7543800"/>
            <a:ext cx="1397162" cy="0"/>
          </a:xfrm>
          <a:prstGeom prst="line">
            <a:avLst/>
          </a:prstGeom>
          <a:ln w="50800">
            <a:solidFill>
              <a:srgbClr val="EC5D5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80" name="Shape 480"/>
          <p:cNvSpPr/>
          <p:nvPr/>
        </p:nvSpPr>
        <p:spPr>
          <a:xfrm>
            <a:off x="3384550" y="7543800"/>
            <a:ext cx="1587662" cy="0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81" name="Shape 481"/>
          <p:cNvSpPr/>
          <p:nvPr/>
        </p:nvSpPr>
        <p:spPr>
          <a:xfrm>
            <a:off x="4946650" y="7543800"/>
            <a:ext cx="478635" cy="0"/>
          </a:xfrm>
          <a:prstGeom prst="line">
            <a:avLst/>
          </a:prstGeom>
          <a:ln w="50800">
            <a:solidFill>
              <a:srgbClr val="86100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482" name="Shape 482"/>
          <p:cNvSpPr/>
          <p:nvPr/>
        </p:nvSpPr>
        <p:spPr>
          <a:xfrm>
            <a:off x="539749" y="1981200"/>
            <a:ext cx="11925301" cy="157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>
              <a:defRPr sz="1800"/>
            </a:pPr>
            <a:r>
              <a:rPr sz="2400"/>
              <a:t>With high resolution available in both spectral and temporal regimes, compute a 2D Bayesian Blocks like partitioning of the data.  Segment data at points where both intensity and spectral shape change significantly.  Fit lines+continuum model to spectra in small time bins, compute likelihood that fitted spectra are different, group time bins with similar spectra.</a:t>
            </a:r>
          </a:p>
        </p:txBody>
      </p:sp>
      <p:sp>
        <p:nvSpPr>
          <p:cNvPr id="483" name="Shape 483"/>
          <p:cNvSpPr/>
          <p:nvPr/>
        </p:nvSpPr>
        <p:spPr>
          <a:xfrm>
            <a:off x="2188393" y="8793255"/>
            <a:ext cx="8628014" cy="625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Wong, R., et al. 2014,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“Detecting Abrupt Changes in the Spectra of High-Energy Astrophysical Sources”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in preparation</a:t>
            </a:r>
          </a:p>
        </p:txBody>
      </p:sp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3269081" y="787399"/>
            <a:ext cx="646663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Event Detection in Time Series</a:t>
            </a:r>
            <a:endParaRPr sz="3600"/>
          </a:p>
          <a:p>
            <a:pPr lvl="0">
              <a:defRPr sz="1800"/>
            </a:pPr>
            <a:r>
              <a:rPr sz="1900"/>
              <a:t>Alex Blocker</a:t>
            </a:r>
          </a:p>
        </p:txBody>
      </p:sp>
      <p:sp>
        <p:nvSpPr>
          <p:cNvPr id="486" name="Shape 486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487" name="2.png" descr="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4238" y="1993900"/>
            <a:ext cx="3454401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3.png" descr="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2254" y="2003425"/>
            <a:ext cx="3429001" cy="257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1.png" descr="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8607" y="1974850"/>
            <a:ext cx="3505201" cy="262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4.png" descr="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35321" y="1993900"/>
            <a:ext cx="3454401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wavefit_fig.png" descr="wavefit_fi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115" y="4732455"/>
            <a:ext cx="3903520" cy="39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2188393" y="8793255"/>
            <a:ext cx="8628014" cy="625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Blocker, A., and Protopapas, P., 2013,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“Semi-parametric Robust Event Detection for Massive Time-Domain Databases”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, SCMA V, Springer-Verlag, p177;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  <a:hlinkClick r:id="rId7" invalidUrl="" action="" tgtFrame="" tooltip="" history="1" highlightClick="0" endSnd="0"/>
              </a:rPr>
              <a:t>http://arxiv.org/abs/1301.3027</a:t>
            </a:r>
          </a:p>
        </p:txBody>
      </p:sp>
      <p:sp>
        <p:nvSpPr>
          <p:cNvPr id="493" name="Shape 493"/>
          <p:cNvSpPr/>
          <p:nvPr/>
        </p:nvSpPr>
        <p:spPr>
          <a:xfrm>
            <a:off x="4517204" y="5717427"/>
            <a:ext cx="8191455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Multi-stage analysis, first with simpler tools, then with model checking and uncertainty assessment.</a:t>
            </a:r>
            <a:endParaRPr sz="2400">
              <a:latin typeface="Times Roman"/>
              <a:ea typeface="Times Roman"/>
              <a:cs typeface="Times Roman"/>
              <a:sym typeface="Times Roman"/>
            </a:endParaRPr>
          </a:p>
          <a:p>
            <a:pPr lvl="0" algn="l">
              <a:defRPr sz="1800"/>
            </a:pPr>
            <a:r>
              <a:rPr sz="2400">
                <a:latin typeface="Times Roman"/>
                <a:ea typeface="Times Roman"/>
                <a:cs typeface="Times Roman"/>
                <a:sym typeface="Times Roman"/>
              </a:rPr>
              <a:t>Separate medium-frequency “candidates” from low-frequency trends and high-frequency noise via wavelet-based statistical fitting.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afterEffect" presetClass="entr" presetSubtype="0" presetID="1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93" grpId="2"/>
      <p:bldP build="whole" bldLvl="1" animBg="1" rev="0" advAuto="0" spid="491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/>
        </p:nvSpPr>
        <p:spPr>
          <a:xfrm>
            <a:off x="2748559" y="787399"/>
            <a:ext cx="75076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Real-time Light Curve Classification</a:t>
            </a:r>
            <a:endParaRPr sz="3600"/>
          </a:p>
          <a:p>
            <a:pPr lvl="0">
              <a:defRPr sz="1800"/>
            </a:pPr>
            <a:r>
              <a:rPr sz="1900"/>
              <a:t>Dan Cervone</a:t>
            </a:r>
          </a:p>
        </p:txBody>
      </p:sp>
      <p:sp>
        <p:nvSpPr>
          <p:cNvPr id="496" name="Shape 496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497" name="Screen Shot 2014-09-01 at 7.15.0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658" y="2052141"/>
            <a:ext cx="12192001" cy="346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Screen Shot 2014-09-01 at 7.15.28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658" y="2653183"/>
            <a:ext cx="12192001" cy="359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Screen Shot 2014-09-01 at 7.15.47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100" y="3374578"/>
            <a:ext cx="12166600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Screen Shot 2014-09-01 at 7.16.02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3269" y="4098825"/>
            <a:ext cx="12166601" cy="361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Screen Shot 2014-09-01 at 7.16.20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0569" y="4696767"/>
            <a:ext cx="12192001" cy="364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nodeType="afterEffect" presetClass="entr" presetSubtype="4" presetID="2" grpId="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nodeType="afterEffect" presetClass="entr" presetSubtype="4" presetID="2" grpId="3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nodeType="afterEffect" presetClass="entr" presetSubtype="4" presetID="2" grpId="4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600"/>
                            </p:stCondLst>
                            <p:childTnLst>
                              <p:par>
                                <p:cTn id="25" nodeType="afterEffect" presetClass="entr" presetSubtype="4" presetID="2" grpId="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8" grpId="2"/>
      <p:bldP build="whole" bldLvl="1" animBg="1" rev="0" advAuto="0" spid="497" grpId="1"/>
      <p:bldP build="whole" bldLvl="1" animBg="1" rev="0" advAuto="0" spid="500" grpId="4"/>
      <p:bldP build="whole" bldLvl="1" animBg="1" rev="0" advAuto="0" spid="499" grpId="3"/>
      <p:bldP build="whole" bldLvl="1" animBg="1" rev="0" advAuto="0" spid="501" grpId="5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/>
        </p:nvSpPr>
        <p:spPr>
          <a:xfrm>
            <a:off x="2748559" y="787399"/>
            <a:ext cx="75076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Real-time Light Curve Classification</a:t>
            </a:r>
            <a:endParaRPr sz="3600"/>
          </a:p>
          <a:p>
            <a:pPr lvl="0">
              <a:defRPr sz="1800"/>
            </a:pPr>
            <a:r>
              <a:rPr sz="1900"/>
              <a:t>Dan Cervone</a:t>
            </a:r>
          </a:p>
        </p:txBody>
      </p:sp>
      <p:sp>
        <p:nvSpPr>
          <p:cNvPr id="504" name="Shape 504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505" name="Screen Shot 2014-09-01 at 7.22.4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1898650"/>
            <a:ext cx="12192000" cy="5956300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Shape 506"/>
          <p:cNvSpPr/>
          <p:nvPr/>
        </p:nvSpPr>
        <p:spPr>
          <a:xfrm>
            <a:off x="8578850" y="6083300"/>
            <a:ext cx="26892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 lvl="0">
              <a:defRPr sz="1800"/>
            </a:pPr>
            <a:r>
              <a:rPr sz="2800"/>
              <a:t>Eclipsing Binary</a:t>
            </a:r>
          </a:p>
        </p:txBody>
      </p:sp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creen Shot 2014-09-01 at 7.22.1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050" y="1930400"/>
            <a:ext cx="12204700" cy="5892800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Shape 509"/>
          <p:cNvSpPr/>
          <p:nvPr/>
        </p:nvSpPr>
        <p:spPr>
          <a:xfrm>
            <a:off x="2748559" y="787399"/>
            <a:ext cx="75076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Real-time Light Curve Classification</a:t>
            </a:r>
            <a:endParaRPr sz="3600"/>
          </a:p>
          <a:p>
            <a:pPr lvl="0">
              <a:defRPr sz="1800"/>
            </a:pPr>
            <a:r>
              <a:rPr sz="1900"/>
              <a:t>Dan Cervone</a:t>
            </a:r>
          </a:p>
        </p:txBody>
      </p:sp>
      <p:sp>
        <p:nvSpPr>
          <p:cNvPr id="510" name="Shape 510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511" name="Shape 511"/>
          <p:cNvSpPr/>
          <p:nvPr/>
        </p:nvSpPr>
        <p:spPr>
          <a:xfrm>
            <a:off x="9612579" y="6083300"/>
            <a:ext cx="165547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/>
            </a:lvl1pPr>
          </a:lstStyle>
          <a:p>
            <a:pPr lvl="0">
              <a:defRPr sz="1800"/>
            </a:pPr>
            <a:r>
              <a:rPr sz="2800"/>
              <a:t>Cepheids</a:t>
            </a:r>
          </a:p>
        </p:txBody>
      </p:sp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Screen Shot 2014-09-01 at 7.21.4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050" y="2025650"/>
            <a:ext cx="12204700" cy="5702300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hape 514"/>
          <p:cNvSpPr/>
          <p:nvPr/>
        </p:nvSpPr>
        <p:spPr>
          <a:xfrm>
            <a:off x="2748559" y="787399"/>
            <a:ext cx="750768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Real-time Light Curve Classification</a:t>
            </a:r>
            <a:endParaRPr sz="3600"/>
          </a:p>
          <a:p>
            <a:pPr lvl="0">
              <a:defRPr sz="1800"/>
            </a:pPr>
            <a:r>
              <a:rPr sz="1900"/>
              <a:t>Dan Cervone</a:t>
            </a:r>
          </a:p>
        </p:txBody>
      </p:sp>
      <p:sp>
        <p:nvSpPr>
          <p:cNvPr id="515" name="Shape 515"/>
          <p:cNvSpPr/>
          <p:nvPr/>
        </p:nvSpPr>
        <p:spPr>
          <a:xfrm>
            <a:off x="0" y="271115"/>
            <a:ext cx="13004801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516" name="Shape 516"/>
          <p:cNvSpPr/>
          <p:nvPr/>
        </p:nvSpPr>
        <p:spPr>
          <a:xfrm>
            <a:off x="9790379" y="6083300"/>
            <a:ext cx="147767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800"/>
            </a:lvl1pPr>
          </a:lstStyle>
          <a:p>
            <a:pPr lvl="0">
              <a:defRPr sz="1800"/>
            </a:pPr>
            <a:r>
              <a:rPr sz="2800"/>
              <a:t>All types</a:t>
            </a:r>
          </a:p>
        </p:txBody>
      </p:sp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/>
        </p:nvSpPr>
        <p:spPr>
          <a:xfrm>
            <a:off x="5180660" y="514350"/>
            <a:ext cx="2646655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Challenges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600"/>
              <a:t>Banff Higgs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900"/>
              <a:t>Paul Edlefsen</a:t>
            </a:r>
          </a:p>
        </p:txBody>
      </p:sp>
      <p:sp>
        <p:nvSpPr>
          <p:cNvPr id="519" name="Shape 519"/>
          <p:cNvSpPr/>
          <p:nvPr/>
        </p:nvSpPr>
        <p:spPr>
          <a:xfrm>
            <a:off x="0" y="271463"/>
            <a:ext cx="13004800" cy="1"/>
          </a:xfrm>
          <a:prstGeom prst="line">
            <a:avLst/>
          </a:prstGeom>
          <a:ln w="50800">
            <a:solidFill>
              <a:srgbClr val="70BF41"/>
            </a:solidFill>
            <a:miter lim="400000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0" name="Shape 520"/>
          <p:cNvSpPr/>
          <p:nvPr/>
        </p:nvSpPr>
        <p:spPr>
          <a:xfrm>
            <a:off x="136247" y="7708660"/>
            <a:ext cx="12958327" cy="542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l">
              <a:defRPr sz="1800"/>
            </a:pPr>
            <a:r>
              <a:rPr sz="1600">
                <a:latin typeface="Times New Roman"/>
                <a:ea typeface="Times New Roman"/>
                <a:cs typeface="Times New Roman"/>
                <a:sym typeface="Times New Roman"/>
              </a:rPr>
              <a:t>Edlefsen Liu, Dempster</a:t>
            </a:r>
            <a:r>
              <a:rPr i="1" sz="1600">
                <a:latin typeface="Times New Roman"/>
                <a:ea typeface="Times New Roman"/>
                <a:cs typeface="Times New Roman"/>
                <a:sym typeface="Times New Roman"/>
              </a:rPr>
              <a:t>, “Estimating Limits from Poisson counting data using</a:t>
            </a:r>
            <a:r>
              <a:rPr i="1" sz="1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i="1" sz="1600">
                <a:latin typeface="Times New Roman"/>
                <a:ea typeface="Times New Roman"/>
                <a:cs typeface="Times New Roman"/>
                <a:sym typeface="Times New Roman"/>
              </a:rPr>
              <a:t>Dempster–Shafer analysis”, 2009 The Annals of Applied Statistics, Vol.3, 764, astro-ph 0812.1690</a:t>
            </a:r>
          </a:p>
        </p:txBody>
      </p:sp>
      <p:sp>
        <p:nvSpPr>
          <p:cNvPr id="521" name="Shape 521"/>
          <p:cNvSpPr/>
          <p:nvPr/>
        </p:nvSpPr>
        <p:spPr>
          <a:xfrm>
            <a:off x="1995316" y="2430470"/>
            <a:ext cx="9014169" cy="465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just">
              <a:defRPr sz="1800"/>
            </a:pPr>
            <a:r>
              <a:rPr i="1" sz="2000">
                <a:latin typeface="Times New Roman"/>
                <a:ea typeface="Times New Roman"/>
                <a:cs typeface="Times New Roman"/>
                <a:sym typeface="Times New Roman"/>
              </a:rPr>
              <a:t>Introduction.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 This article addresses the problem of estimating </a:t>
            </a:r>
            <a:r>
              <a:rPr sz="2000">
                <a:latin typeface="Times New Roman Bold"/>
                <a:ea typeface="Times New Roman Bold"/>
                <a:cs typeface="Times New Roman Bold"/>
                <a:sym typeface="Times New Roman Bold"/>
              </a:rPr>
              <a:t>a Poisson</a:t>
            </a:r>
            <a:r>
              <a:rPr b="1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 Bold"/>
                <a:ea typeface="Times New Roman Bold"/>
                <a:cs typeface="Times New Roman Bold"/>
                <a:sym typeface="Times New Roman Bold"/>
              </a:rPr>
              <a:t>rate in the presence of additive and multiplicative noise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, when additional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measurements provide data for estimating the nuisance parameters. The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problem of estimating rates from noisy or censored Poisson counting data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arises in various subdisciplines of physics. In astrophysics, for example, the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counts are photons emitted from a distant source. In particle accelerator experiments,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the counts are indirect measurements of the number of particles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produced by a high-energy collision. In such contexts the observed counts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typically include some additive background noise, such as ambient particles.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In many cases there is also multiplicative noise, caused, for example, by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photon censoring or particle decay, which further complicates the process of</a:t>
            </a:r>
            <a:r>
              <a:rPr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000">
                <a:latin typeface="Times New Roman"/>
                <a:ea typeface="Times New Roman"/>
                <a:cs typeface="Times New Roman"/>
                <a:sym typeface="Times New Roman"/>
              </a:rPr>
              <a:t>estimating the rate of interest.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>
              <a:defRPr sz="1800"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i="1" sz="3000">
                <a:latin typeface="Times New Roman"/>
                <a:ea typeface="Times New Roman"/>
                <a:cs typeface="Times New Roman"/>
                <a:sym typeface="Times New Roman"/>
              </a:rPr>
              <a:t>n ∼ Pois(ε ⋅ s + b)</a:t>
            </a:r>
            <a:endParaRPr i="1"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i="1" sz="3000">
                <a:latin typeface="Times New Roman"/>
                <a:ea typeface="Times New Roman"/>
                <a:cs typeface="Times New Roman"/>
                <a:sym typeface="Times New Roman"/>
              </a:rPr>
              <a:t>y ∼ Pois(t ⋅ b)</a:t>
            </a:r>
            <a:endParaRPr i="1"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defRPr sz="1800"/>
            </a:pPr>
            <a:r>
              <a:rPr i="1" sz="3000">
                <a:latin typeface="Times New Roman"/>
                <a:ea typeface="Times New Roman"/>
                <a:cs typeface="Times New Roman"/>
                <a:sym typeface="Times New Roman"/>
              </a:rPr>
              <a:t>z ∼ Pois(u ⋅ ε)</a:t>
            </a:r>
          </a:p>
        </p:txBody>
      </p:sp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/>
        </p:nvSpPr>
        <p:spPr>
          <a:xfrm>
            <a:off x="2843790" y="514350"/>
            <a:ext cx="7321983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Challenges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3600"/>
              <a:t>Strong Lens Time Delay Challenge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lvl="0">
              <a:defRPr sz="1800"/>
            </a:pPr>
            <a:r>
              <a:rPr sz="1900"/>
              <a:t>Hyungsuk Tak</a:t>
            </a:r>
          </a:p>
        </p:txBody>
      </p:sp>
      <p:sp>
        <p:nvSpPr>
          <p:cNvPr id="524" name="Shape 524"/>
          <p:cNvSpPr/>
          <p:nvPr/>
        </p:nvSpPr>
        <p:spPr>
          <a:xfrm>
            <a:off x="0" y="271463"/>
            <a:ext cx="13004800" cy="1"/>
          </a:xfrm>
          <a:prstGeom prst="line">
            <a:avLst/>
          </a:prstGeom>
          <a:ln w="50800">
            <a:solidFill>
              <a:srgbClr val="C82506"/>
            </a:solidFill>
            <a:miter lim="400000"/>
          </a:ln>
        </p:spPr>
        <p:txBody>
          <a:bodyPr lIns="45718" tIns="45718" rIns="45718" bIns="45718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525" name="image77.png" descr="curves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6400" y="3505200"/>
            <a:ext cx="6400800" cy="3513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78.jpg" descr="tdc_draft1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0" y="2590800"/>
            <a:ext cx="2490789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hape 527"/>
          <p:cNvSpPr/>
          <p:nvPr/>
        </p:nvSpPr>
        <p:spPr>
          <a:xfrm>
            <a:off x="1523999" y="7543800"/>
            <a:ext cx="5630837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l"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Tak et al 2014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Bayesian Approach to Time Delay Estimation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15" name="Shape 115"/>
          <p:cNvSpPr/>
          <p:nvPr>
            <p:ph type="title"/>
          </p:nvPr>
        </p:nvSpPr>
        <p:spPr>
          <a:xfrm>
            <a:off x="1300479" y="541866"/>
            <a:ext cx="11054082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00000"/>
                </a:solidFill>
              </a:rPr>
              <a:t>Data in High-Energy Astrophysics</a:t>
            </a:r>
          </a:p>
        </p:txBody>
      </p:sp>
      <p:sp>
        <p:nvSpPr>
          <p:cNvPr id="116" name="Shape 116"/>
          <p:cNvSpPr/>
          <p:nvPr/>
        </p:nvSpPr>
        <p:spPr>
          <a:xfrm>
            <a:off x="433493" y="2124568"/>
            <a:ext cx="9570316" cy="1368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buClr>
                <a:srgbClr val="004080"/>
              </a:buClr>
              <a:buSzPct val="100000"/>
              <a:buFont typeface="Times Roman"/>
              <a:buChar char="•"/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 X-ray and </a:t>
            </a:r>
            <a:r>
              <a:rPr sz="2800">
                <a:solidFill>
                  <a:srgbClr val="004080"/>
                </a:solidFill>
                <a:latin typeface="Symbol"/>
                <a:ea typeface="Symbol"/>
                <a:cs typeface="Symbol"/>
                <a:sym typeface="Symbol"/>
              </a:rPr>
              <a:t>γ</a:t>
            </a: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-ray data count photons =&gt; Poisson in nature</a:t>
            </a:r>
            <a:endParaRPr sz="28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buClr>
                <a:srgbClr val="004080"/>
              </a:buClr>
              <a:buSzPct val="100000"/>
              <a:buFont typeface="Times Roman"/>
              <a:buChar char="•"/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 Complex physics  and data collection</a:t>
            </a:r>
            <a:endParaRPr sz="28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buClr>
                <a:srgbClr val="004080"/>
              </a:buClr>
              <a:buSzPct val="100000"/>
              <a:buFont typeface="Times Roman"/>
              <a:buChar char="•"/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 Data may exhibit Spectral, Temporal and Spatial variations</a:t>
            </a:r>
          </a:p>
        </p:txBody>
      </p:sp>
      <p:pic>
        <p:nvPicPr>
          <p:cNvPr id="117" name="crab_timelapse_sm_web.mpg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251200" y="4009813"/>
            <a:ext cx="6502400" cy="4334934"/>
          </a:xfrm>
          <a:prstGeom prst="rect">
            <a:avLst/>
          </a:prstGeom>
        </p:spPr>
      </p:pic>
      <p:sp>
        <p:nvSpPr>
          <p:cNvPr id="118" name="Shape 118"/>
          <p:cNvSpPr/>
          <p:nvPr/>
        </p:nvSpPr>
        <p:spPr>
          <a:xfrm>
            <a:off x="650239" y="8561493"/>
            <a:ext cx="10269127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>
                <a:latin typeface="Arial Bold"/>
                <a:ea typeface="Arial Bold"/>
                <a:cs typeface="Arial Bold"/>
                <a:sym typeface="Arial Bold"/>
              </a:rPr>
              <a:t>Crab Nebula</a:t>
            </a:r>
            <a:r>
              <a:rPr>
                <a:latin typeface="Arial"/>
                <a:ea typeface="Arial"/>
                <a:cs typeface="Arial"/>
                <a:sym typeface="Arial"/>
              </a:rPr>
              <a:t> - variations during 6 month of snap-shot observations with Chandra X-ray Observatory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11" fill="hold" display="0">
                  <p:stCondLst>
                    <p:cond delay="indefinite"/>
                  </p:stCondLst>
                </p:cTn>
                <p:tgtEl>
                  <p:spTgt spid="11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21" name="Shape 121"/>
          <p:cNvSpPr/>
          <p:nvPr>
            <p:ph type="title"/>
          </p:nvPr>
        </p:nvSpPr>
        <p:spPr>
          <a:xfrm>
            <a:off x="1300479" y="541866"/>
            <a:ext cx="11054082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800000"/>
                </a:solidFill>
              </a:rPr>
              <a:t>Data in High-Energy Astrophysics</a:t>
            </a:r>
          </a:p>
        </p:txBody>
      </p:sp>
      <p:sp>
        <p:nvSpPr>
          <p:cNvPr id="122" name="Shape 122"/>
          <p:cNvSpPr/>
          <p:nvPr/>
        </p:nvSpPr>
        <p:spPr>
          <a:xfrm>
            <a:off x="433493" y="2124568"/>
            <a:ext cx="9570316" cy="1368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buClr>
                <a:srgbClr val="004080"/>
              </a:buClr>
              <a:buSzPct val="100000"/>
              <a:buFont typeface="Times Roman"/>
              <a:buChar char="•"/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 X-ray and </a:t>
            </a:r>
            <a:r>
              <a:rPr sz="2800">
                <a:solidFill>
                  <a:srgbClr val="004080"/>
                </a:solidFill>
                <a:latin typeface="Symbol"/>
                <a:ea typeface="Symbol"/>
                <a:cs typeface="Symbol"/>
                <a:sym typeface="Symbol"/>
              </a:rPr>
              <a:t>γ</a:t>
            </a: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-ray data count photons =&gt; Poisson in nature</a:t>
            </a:r>
            <a:endParaRPr sz="28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buClr>
                <a:srgbClr val="004080"/>
              </a:buClr>
              <a:buSzPct val="100000"/>
              <a:buFont typeface="Times Roman"/>
              <a:buChar char="•"/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 Complex physics  and data collection</a:t>
            </a:r>
            <a:endParaRPr sz="28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buClr>
                <a:srgbClr val="004080"/>
              </a:buClr>
              <a:buSzPct val="100000"/>
              <a:buFont typeface="Times Roman"/>
              <a:buChar char="•"/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 Data may exhibit Spectral, Temporal and Spatial variations</a:t>
            </a:r>
          </a:p>
        </p:txBody>
      </p:sp>
      <p:sp>
        <p:nvSpPr>
          <p:cNvPr id="123" name="Shape 123"/>
          <p:cNvSpPr/>
          <p:nvPr/>
        </p:nvSpPr>
        <p:spPr>
          <a:xfrm>
            <a:off x="650239" y="8561493"/>
            <a:ext cx="10269127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>
                <a:latin typeface="Arial Bold"/>
                <a:ea typeface="Arial Bold"/>
                <a:cs typeface="Arial Bold"/>
                <a:sym typeface="Arial Bold"/>
              </a:rPr>
              <a:t>Crab Nebula</a:t>
            </a:r>
            <a:r>
              <a:rPr>
                <a:latin typeface="Arial"/>
                <a:ea typeface="Arial"/>
                <a:cs typeface="Arial"/>
                <a:sym typeface="Arial"/>
              </a:rPr>
              <a:t> - variations during 6 month of snap-shot observations with Chandra X-ray Observatory</a:t>
            </a:r>
          </a:p>
        </p:txBody>
      </p:sp>
      <p:pic>
        <p:nvPicPr>
          <p:cNvPr id="124" name="crab_timelapse_lg_web.mpg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802867" y="3560936"/>
            <a:ext cx="7399066" cy="493271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sp>
        <p:nvSpPr>
          <p:cNvPr id="127" name="Shape 127"/>
          <p:cNvSpPr/>
          <p:nvPr/>
        </p:nvSpPr>
        <p:spPr>
          <a:xfrm>
            <a:off x="-1" y="433493"/>
            <a:ext cx="13221548" cy="80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sz="48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800000"/>
                </a:solidFill>
              </a:rPr>
              <a:t>Data Collection in Space</a:t>
            </a:r>
          </a:p>
        </p:txBody>
      </p:sp>
      <p:pic>
        <p:nvPicPr>
          <p:cNvPr id="128" name="cxcmirror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46" y="2600960"/>
            <a:ext cx="5852161" cy="3632765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9970346" y="6394026"/>
            <a:ext cx="2817708" cy="98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000"/>
              <a:t>Astronomical Object</a:t>
            </a:r>
          </a:p>
        </p:txBody>
      </p:sp>
      <p:sp>
        <p:nvSpPr>
          <p:cNvPr id="130" name="Shape 130"/>
          <p:cNvSpPr/>
          <p:nvPr/>
        </p:nvSpPr>
        <p:spPr>
          <a:xfrm>
            <a:off x="541866" y="6177279"/>
            <a:ext cx="5093548" cy="921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buClr>
                <a:srgbClr val="000000"/>
              </a:buClr>
              <a:buSzPct val="100000"/>
              <a:buFont typeface="Comic Sans MS"/>
              <a:buChar char="•"/>
              <a:defRPr sz="1800"/>
            </a:pPr>
            <a:endParaRPr sz="1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l" defTabSz="914400">
              <a:spcBef>
                <a:spcPts val="500"/>
              </a:spcBef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Telescope + Detectors</a:t>
            </a:r>
            <a:r>
              <a:rPr sz="30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</p:txBody>
      </p:sp>
      <p:sp>
        <p:nvSpPr>
          <p:cNvPr id="131" name="Shape 131"/>
          <p:cNvSpPr/>
          <p:nvPr/>
        </p:nvSpPr>
        <p:spPr>
          <a:xfrm>
            <a:off x="5960533" y="6394026"/>
            <a:ext cx="3901441" cy="80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914400">
              <a:buClr>
                <a:srgbClr val="000000"/>
              </a:buClr>
              <a:buSzPct val="100000"/>
              <a:buFont typeface="Comic Sans MS"/>
              <a:buChar char="•"/>
              <a:defRPr sz="1800"/>
            </a:pPr>
            <a:endParaRPr sz="11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algn="l" defTabSz="914400">
              <a:spcBef>
                <a:spcPts val="500"/>
              </a:spcBef>
              <a:defRPr sz="1800"/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Interstellar Medium</a:t>
            </a:r>
          </a:p>
        </p:txBody>
      </p:sp>
      <p:sp>
        <p:nvSpPr>
          <p:cNvPr id="132" name="Shape 132"/>
          <p:cNvSpPr/>
          <p:nvPr/>
        </p:nvSpPr>
        <p:spPr>
          <a:xfrm>
            <a:off x="10187093" y="5635413"/>
            <a:ext cx="216748" cy="1"/>
          </a:xfrm>
          <a:prstGeom prst="line">
            <a:avLst/>
          </a:prstGeom>
          <a:ln w="38100">
            <a:solidFill>
              <a:srgbClr val="FF6600"/>
            </a:solidFill>
            <a:round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148" name="Group 148"/>
          <p:cNvGrpSpPr/>
          <p:nvPr/>
        </p:nvGrpSpPr>
        <p:grpSpPr>
          <a:xfrm>
            <a:off x="8669866" y="3142826"/>
            <a:ext cx="4009815" cy="2935112"/>
            <a:chOff x="0" y="0"/>
            <a:chExt cx="4009813" cy="2935111"/>
          </a:xfrm>
        </p:grpSpPr>
        <p:pic>
          <p:nvPicPr>
            <p:cNvPr id="133" name="m82.jpg"/>
            <p:cNvPicPr/>
            <p:nvPr/>
          </p:nvPicPr>
          <p:blipFill>
            <a:blip r:embed="rId3">
              <a:extLst/>
            </a:blip>
            <a:srcRect l="4663" t="29591" r="14550" b="24407"/>
            <a:stretch>
              <a:fillRect/>
            </a:stretch>
          </p:blipFill>
          <p:spPr>
            <a:xfrm>
              <a:off x="975360" y="0"/>
              <a:ext cx="3034454" cy="2935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7" name="Group 147"/>
            <p:cNvGrpSpPr/>
            <p:nvPr/>
          </p:nvGrpSpPr>
          <p:grpSpPr>
            <a:xfrm>
              <a:off x="-1" y="216746"/>
              <a:ext cx="1083735" cy="2384215"/>
              <a:chOff x="0" y="0"/>
              <a:chExt cx="1083733" cy="2384213"/>
            </a:xfrm>
          </p:grpSpPr>
          <p:sp>
            <p:nvSpPr>
              <p:cNvPr id="134" name="Shape 134"/>
              <p:cNvSpPr/>
              <p:nvPr/>
            </p:nvSpPr>
            <p:spPr>
              <a:xfrm>
                <a:off x="108373" y="2167466"/>
                <a:ext cx="216748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5" name="Shape 135"/>
              <p:cNvSpPr/>
              <p:nvPr/>
            </p:nvSpPr>
            <p:spPr>
              <a:xfrm>
                <a:off x="108373" y="650240"/>
                <a:ext cx="325121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6" name="Shape 136"/>
              <p:cNvSpPr/>
              <p:nvPr/>
            </p:nvSpPr>
            <p:spPr>
              <a:xfrm>
                <a:off x="0" y="1625600"/>
                <a:ext cx="216747" cy="0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866986" y="1842346"/>
                <a:ext cx="216748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8" name="Shape 138"/>
              <p:cNvSpPr/>
              <p:nvPr/>
            </p:nvSpPr>
            <p:spPr>
              <a:xfrm>
                <a:off x="325120" y="1842346"/>
                <a:ext cx="216747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433493" y="0"/>
                <a:ext cx="216748" cy="0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433493" y="1408853"/>
                <a:ext cx="216748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41" name="Shape 141"/>
              <p:cNvSpPr/>
              <p:nvPr/>
            </p:nvSpPr>
            <p:spPr>
              <a:xfrm>
                <a:off x="108373" y="975360"/>
                <a:ext cx="216748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541866" y="758613"/>
                <a:ext cx="216748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866986" y="975360"/>
                <a:ext cx="216748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650240" y="325120"/>
                <a:ext cx="216747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108373" y="216746"/>
                <a:ext cx="216748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46" name="Shape 146"/>
              <p:cNvSpPr/>
              <p:nvPr/>
            </p:nvSpPr>
            <p:spPr>
              <a:xfrm>
                <a:off x="325120" y="2384213"/>
                <a:ext cx="216747" cy="1"/>
              </a:xfrm>
              <a:prstGeom prst="line">
                <a:avLst/>
              </a:prstGeom>
              <a:noFill/>
              <a:ln w="38100" cap="flat">
                <a:solidFill>
                  <a:srgbClr val="FF66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159" name="Group 159"/>
          <p:cNvGrpSpPr/>
          <p:nvPr/>
        </p:nvGrpSpPr>
        <p:grpSpPr>
          <a:xfrm>
            <a:off x="6394026" y="3149600"/>
            <a:ext cx="2415823" cy="2745458"/>
            <a:chOff x="0" y="0"/>
            <a:chExt cx="2415822" cy="2745457"/>
          </a:xfrm>
        </p:grpSpPr>
        <p:sp>
          <p:nvSpPr>
            <p:cNvPr id="149" name="Shape 149"/>
            <p:cNvSpPr/>
            <p:nvPr/>
          </p:nvSpPr>
          <p:spPr>
            <a:xfrm>
              <a:off x="1842346" y="1402080"/>
              <a:ext cx="216748" cy="1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50" name="Shape 150"/>
            <p:cNvSpPr/>
            <p:nvPr/>
          </p:nvSpPr>
          <p:spPr>
            <a:xfrm>
              <a:off x="1733973" y="968586"/>
              <a:ext cx="216748" cy="1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51" name="Shape 151"/>
            <p:cNvSpPr/>
            <p:nvPr/>
          </p:nvSpPr>
          <p:spPr>
            <a:xfrm>
              <a:off x="866986" y="1293706"/>
              <a:ext cx="216748" cy="1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52" name="Shape 152"/>
            <p:cNvSpPr/>
            <p:nvPr/>
          </p:nvSpPr>
          <p:spPr>
            <a:xfrm>
              <a:off x="758613" y="860213"/>
              <a:ext cx="216748" cy="1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53" name="Shape 153"/>
            <p:cNvSpPr/>
            <p:nvPr/>
          </p:nvSpPr>
          <p:spPr>
            <a:xfrm>
              <a:off x="433493" y="1185333"/>
              <a:ext cx="216748" cy="1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54" name="Shape 154"/>
            <p:cNvSpPr/>
            <p:nvPr/>
          </p:nvSpPr>
          <p:spPr>
            <a:xfrm>
              <a:off x="866986" y="426720"/>
              <a:ext cx="216748" cy="1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55" name="Shape 155"/>
            <p:cNvSpPr/>
            <p:nvPr/>
          </p:nvSpPr>
          <p:spPr>
            <a:xfrm>
              <a:off x="1083733" y="2160693"/>
              <a:ext cx="216748" cy="1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56" name="Shape 156"/>
            <p:cNvSpPr/>
            <p:nvPr/>
          </p:nvSpPr>
          <p:spPr>
            <a:xfrm>
              <a:off x="0" y="1727200"/>
              <a:ext cx="216747" cy="0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57" name="Shape 157"/>
            <p:cNvSpPr/>
            <p:nvPr/>
          </p:nvSpPr>
          <p:spPr>
            <a:xfrm>
              <a:off x="1625600" y="1835573"/>
              <a:ext cx="216747" cy="1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58" name="Shape 158"/>
            <p:cNvSpPr/>
            <p:nvPr/>
          </p:nvSpPr>
          <p:spPr>
            <a:xfrm>
              <a:off x="16710" y="0"/>
              <a:ext cx="2399113" cy="2745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476" fill="norm" stroke="1" extrusionOk="0">
                  <a:moveTo>
                    <a:pt x="3868" y="4168"/>
                  </a:moveTo>
                  <a:cubicBezTo>
                    <a:pt x="3586" y="3391"/>
                    <a:pt x="3727" y="3709"/>
                    <a:pt x="3485" y="3161"/>
                  </a:cubicBezTo>
                  <a:cubicBezTo>
                    <a:pt x="3626" y="2314"/>
                    <a:pt x="3687" y="1748"/>
                    <a:pt x="4393" y="1130"/>
                  </a:cubicBezTo>
                  <a:cubicBezTo>
                    <a:pt x="5019" y="1201"/>
                    <a:pt x="5624" y="1395"/>
                    <a:pt x="6210" y="1236"/>
                  </a:cubicBezTo>
                  <a:cubicBezTo>
                    <a:pt x="7138" y="424"/>
                    <a:pt x="7159" y="300"/>
                    <a:pt x="8269" y="0"/>
                  </a:cubicBezTo>
                  <a:cubicBezTo>
                    <a:pt x="10005" y="88"/>
                    <a:pt x="10611" y="-53"/>
                    <a:pt x="11499" y="1130"/>
                  </a:cubicBezTo>
                  <a:cubicBezTo>
                    <a:pt x="11701" y="565"/>
                    <a:pt x="12024" y="565"/>
                    <a:pt x="12670" y="442"/>
                  </a:cubicBezTo>
                  <a:cubicBezTo>
                    <a:pt x="13437" y="477"/>
                    <a:pt x="14224" y="477"/>
                    <a:pt x="14991" y="565"/>
                  </a:cubicBezTo>
                  <a:cubicBezTo>
                    <a:pt x="15799" y="671"/>
                    <a:pt x="15052" y="812"/>
                    <a:pt x="15496" y="1130"/>
                  </a:cubicBezTo>
                  <a:cubicBezTo>
                    <a:pt x="15799" y="1342"/>
                    <a:pt x="16283" y="1272"/>
                    <a:pt x="16667" y="1342"/>
                  </a:cubicBezTo>
                  <a:cubicBezTo>
                    <a:pt x="17595" y="1766"/>
                    <a:pt x="18261" y="2331"/>
                    <a:pt x="19130" y="2826"/>
                  </a:cubicBezTo>
                  <a:cubicBezTo>
                    <a:pt x="19977" y="3797"/>
                    <a:pt x="19210" y="2702"/>
                    <a:pt x="19372" y="3833"/>
                  </a:cubicBezTo>
                  <a:cubicBezTo>
                    <a:pt x="19412" y="4115"/>
                    <a:pt x="20018" y="4398"/>
                    <a:pt x="20159" y="4521"/>
                  </a:cubicBezTo>
                  <a:cubicBezTo>
                    <a:pt x="20401" y="4733"/>
                    <a:pt x="20563" y="4981"/>
                    <a:pt x="20805" y="5192"/>
                  </a:cubicBezTo>
                  <a:cubicBezTo>
                    <a:pt x="20967" y="5634"/>
                    <a:pt x="21108" y="5775"/>
                    <a:pt x="20926" y="6217"/>
                  </a:cubicBezTo>
                  <a:cubicBezTo>
                    <a:pt x="21047" y="6711"/>
                    <a:pt x="21249" y="7100"/>
                    <a:pt x="21451" y="7559"/>
                  </a:cubicBezTo>
                  <a:cubicBezTo>
                    <a:pt x="21350" y="7824"/>
                    <a:pt x="21370" y="8124"/>
                    <a:pt x="21189" y="8354"/>
                  </a:cubicBezTo>
                  <a:cubicBezTo>
                    <a:pt x="20906" y="8672"/>
                    <a:pt x="20482" y="8866"/>
                    <a:pt x="20159" y="9149"/>
                  </a:cubicBezTo>
                  <a:cubicBezTo>
                    <a:pt x="20280" y="9643"/>
                    <a:pt x="20421" y="10049"/>
                    <a:pt x="20664" y="10509"/>
                  </a:cubicBezTo>
                  <a:cubicBezTo>
                    <a:pt x="20845" y="11197"/>
                    <a:pt x="20886" y="11674"/>
                    <a:pt x="20280" y="12204"/>
                  </a:cubicBezTo>
                  <a:cubicBezTo>
                    <a:pt x="20098" y="12734"/>
                    <a:pt x="20078" y="12469"/>
                    <a:pt x="20543" y="13105"/>
                  </a:cubicBezTo>
                  <a:cubicBezTo>
                    <a:pt x="20704" y="13334"/>
                    <a:pt x="21067" y="13776"/>
                    <a:pt x="21067" y="13776"/>
                  </a:cubicBezTo>
                  <a:cubicBezTo>
                    <a:pt x="21370" y="15171"/>
                    <a:pt x="21148" y="15330"/>
                    <a:pt x="19775" y="15701"/>
                  </a:cubicBezTo>
                  <a:cubicBezTo>
                    <a:pt x="19574" y="16196"/>
                    <a:pt x="19876" y="16655"/>
                    <a:pt x="20018" y="17167"/>
                  </a:cubicBezTo>
                  <a:cubicBezTo>
                    <a:pt x="19755" y="18121"/>
                    <a:pt x="18786" y="18103"/>
                    <a:pt x="17838" y="18297"/>
                  </a:cubicBezTo>
                  <a:cubicBezTo>
                    <a:pt x="17474" y="18774"/>
                    <a:pt x="17656" y="18898"/>
                    <a:pt x="17838" y="19428"/>
                  </a:cubicBezTo>
                  <a:cubicBezTo>
                    <a:pt x="17636" y="20258"/>
                    <a:pt x="17353" y="20328"/>
                    <a:pt x="16404" y="20452"/>
                  </a:cubicBezTo>
                  <a:cubicBezTo>
                    <a:pt x="15597" y="20417"/>
                    <a:pt x="14769" y="20258"/>
                    <a:pt x="13962" y="20346"/>
                  </a:cubicBezTo>
                  <a:cubicBezTo>
                    <a:pt x="13820" y="20364"/>
                    <a:pt x="14184" y="20558"/>
                    <a:pt x="14204" y="20682"/>
                  </a:cubicBezTo>
                  <a:cubicBezTo>
                    <a:pt x="14224" y="20876"/>
                    <a:pt x="14204" y="21088"/>
                    <a:pt x="14083" y="21247"/>
                  </a:cubicBezTo>
                  <a:cubicBezTo>
                    <a:pt x="13861" y="21547"/>
                    <a:pt x="13316" y="21406"/>
                    <a:pt x="12912" y="21476"/>
                  </a:cubicBezTo>
                  <a:cubicBezTo>
                    <a:pt x="11620" y="21388"/>
                    <a:pt x="10732" y="21388"/>
                    <a:pt x="9561" y="21017"/>
                  </a:cubicBezTo>
                  <a:cubicBezTo>
                    <a:pt x="9218" y="20911"/>
                    <a:pt x="8854" y="20823"/>
                    <a:pt x="8531" y="20682"/>
                  </a:cubicBezTo>
                  <a:cubicBezTo>
                    <a:pt x="8188" y="20540"/>
                    <a:pt x="7502" y="20222"/>
                    <a:pt x="7502" y="20222"/>
                  </a:cubicBezTo>
                  <a:cubicBezTo>
                    <a:pt x="7845" y="20152"/>
                    <a:pt x="9036" y="19922"/>
                    <a:pt x="7885" y="20452"/>
                  </a:cubicBezTo>
                  <a:cubicBezTo>
                    <a:pt x="7461" y="20328"/>
                    <a:pt x="7038" y="20205"/>
                    <a:pt x="6593" y="20116"/>
                  </a:cubicBezTo>
                  <a:cubicBezTo>
                    <a:pt x="5725" y="19604"/>
                    <a:pt x="6815" y="20205"/>
                    <a:pt x="5423" y="19657"/>
                  </a:cubicBezTo>
                  <a:cubicBezTo>
                    <a:pt x="4797" y="19410"/>
                    <a:pt x="4191" y="19021"/>
                    <a:pt x="3626" y="18651"/>
                  </a:cubicBezTo>
                  <a:cubicBezTo>
                    <a:pt x="3303" y="17856"/>
                    <a:pt x="2818" y="17820"/>
                    <a:pt x="2072" y="17397"/>
                  </a:cubicBezTo>
                  <a:cubicBezTo>
                    <a:pt x="1648" y="17167"/>
                    <a:pt x="901" y="16602"/>
                    <a:pt x="901" y="16602"/>
                  </a:cubicBezTo>
                  <a:cubicBezTo>
                    <a:pt x="820" y="16460"/>
                    <a:pt x="699" y="16319"/>
                    <a:pt x="638" y="16160"/>
                  </a:cubicBezTo>
                  <a:cubicBezTo>
                    <a:pt x="537" y="15931"/>
                    <a:pt x="396" y="15471"/>
                    <a:pt x="396" y="15471"/>
                  </a:cubicBezTo>
                  <a:cubicBezTo>
                    <a:pt x="517" y="15436"/>
                    <a:pt x="759" y="15489"/>
                    <a:pt x="780" y="15365"/>
                  </a:cubicBezTo>
                  <a:cubicBezTo>
                    <a:pt x="800" y="15295"/>
                    <a:pt x="235" y="14482"/>
                    <a:pt x="134" y="14341"/>
                  </a:cubicBezTo>
                  <a:cubicBezTo>
                    <a:pt x="-88" y="13476"/>
                    <a:pt x="-149" y="12822"/>
                    <a:pt x="901" y="12540"/>
                  </a:cubicBezTo>
                  <a:cubicBezTo>
                    <a:pt x="537" y="11515"/>
                    <a:pt x="315" y="10314"/>
                    <a:pt x="1042" y="9378"/>
                  </a:cubicBezTo>
                  <a:cubicBezTo>
                    <a:pt x="901" y="7965"/>
                    <a:pt x="1062" y="6605"/>
                    <a:pt x="901" y="5192"/>
                  </a:cubicBezTo>
                  <a:cubicBezTo>
                    <a:pt x="941" y="4998"/>
                    <a:pt x="921" y="4786"/>
                    <a:pt x="1042" y="4627"/>
                  </a:cubicBezTo>
                  <a:cubicBezTo>
                    <a:pt x="1123" y="4539"/>
                    <a:pt x="2213" y="4362"/>
                    <a:pt x="2455" y="4292"/>
                  </a:cubicBezTo>
                  <a:cubicBezTo>
                    <a:pt x="3061" y="3762"/>
                    <a:pt x="3101" y="3762"/>
                    <a:pt x="3868" y="4168"/>
                  </a:cubicBezTo>
                  <a:close/>
                </a:path>
              </a:pathLst>
            </a:custGeom>
            <a:solidFill>
              <a:srgbClr val="000000">
                <a:alpha val="61000"/>
              </a:srgb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914400">
                <a:defRPr sz="3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0" name="Shape 160"/>
          <p:cNvSpPr/>
          <p:nvPr/>
        </p:nvSpPr>
        <p:spPr>
          <a:xfrm>
            <a:off x="433493" y="1733973"/>
            <a:ext cx="3869554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4080"/>
                </a:solidFill>
              </a:rPr>
              <a:t>Chandra X-ray Observatory</a:t>
            </a:r>
          </a:p>
        </p:txBody>
      </p:sp>
      <p:sp>
        <p:nvSpPr>
          <p:cNvPr id="161" name="Shape 161"/>
          <p:cNvSpPr/>
          <p:nvPr/>
        </p:nvSpPr>
        <p:spPr>
          <a:xfrm>
            <a:off x="10078720" y="7586133"/>
            <a:ext cx="1367902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04080"/>
                </a:solidFill>
              </a:rPr>
              <a:t>Physics</a:t>
            </a:r>
          </a:p>
        </p:txBody>
      </p:sp>
      <p:sp>
        <p:nvSpPr>
          <p:cNvPr id="162" name="Shape 162"/>
          <p:cNvSpPr/>
          <p:nvPr/>
        </p:nvSpPr>
        <p:spPr>
          <a:xfrm>
            <a:off x="6285653" y="7586133"/>
            <a:ext cx="2830585" cy="1337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Loss of signal</a:t>
            </a:r>
            <a:endParaRPr sz="28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but also imprints</a:t>
            </a:r>
            <a:endParaRPr sz="28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</a:p>
        </p:txBody>
      </p:sp>
      <p:sp>
        <p:nvSpPr>
          <p:cNvPr id="163" name="Shape 163"/>
          <p:cNvSpPr/>
          <p:nvPr/>
        </p:nvSpPr>
        <p:spPr>
          <a:xfrm>
            <a:off x="216746" y="7152640"/>
            <a:ext cx="5512691" cy="1744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Measurement Process</a:t>
            </a:r>
            <a:endParaRPr sz="28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Inefficient data collection Process</a:t>
            </a:r>
            <a:endParaRPr sz="28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Instrument characteristics</a:t>
            </a:r>
            <a:endParaRPr sz="2800">
              <a:solidFill>
                <a:srgbClr val="00408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defRPr sz="1800"/>
            </a:pPr>
            <a:r>
              <a:rPr sz="2800">
                <a:solidFill>
                  <a:srgbClr val="004080"/>
                </a:solidFill>
                <a:latin typeface="Arial"/>
                <a:ea typeface="Arial"/>
                <a:cs typeface="Arial"/>
                <a:sym typeface="Arial"/>
              </a:rPr>
              <a:t>Instrument Calibration 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 sz="1800"/>
            </a:pPr>
            <a:fld id="{86CB4B4D-7CA3-9044-876B-883B54F8677D}" type="slidenum">
              <a:rPr sz="1400"/>
            </a:fld>
          </a:p>
        </p:txBody>
      </p:sp>
      <p:pic>
        <p:nvPicPr>
          <p:cNvPr id="166" name="3516l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4993075" y="5952631"/>
            <a:ext cx="3018650" cy="390144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>
            <p:ph type="title"/>
          </p:nvPr>
        </p:nvSpPr>
        <p:spPr>
          <a:xfrm>
            <a:off x="758613" y="216746"/>
            <a:ext cx="11054081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00000"/>
                </a:solidFill>
              </a:rPr>
              <a:t>Data Collection</a:t>
            </a:r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xfrm>
            <a:off x="433493" y="1842346"/>
            <a:ext cx="6827521" cy="65024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400050" indent="-400050">
              <a:spcBef>
                <a:spcPts val="400"/>
              </a:spcBef>
              <a:buChar char="•"/>
              <a:defRPr sz="1800"/>
            </a:pPr>
            <a:r>
              <a:rPr sz="2800"/>
              <a:t>Data are recorded for each arriving photon:</a:t>
            </a:r>
            <a:endParaRPr sz="2800"/>
          </a:p>
          <a:p>
            <a:pPr lvl="1" marL="771525" indent="-314325">
              <a:spcBef>
                <a:spcPts val="300"/>
              </a:spcBef>
              <a:buFont typeface="Times Roman"/>
              <a:defRPr sz="1800"/>
            </a:pPr>
            <a:r>
              <a:rPr sz="2200"/>
              <a:t>the (2-dimensional) location - sky coordinates</a:t>
            </a:r>
            <a:endParaRPr sz="2200"/>
          </a:p>
          <a:p>
            <a:pPr lvl="1" marL="771525" indent="-314325">
              <a:spcBef>
                <a:spcPts val="300"/>
              </a:spcBef>
              <a:buFont typeface="Times Roman"/>
              <a:defRPr sz="1800"/>
            </a:pPr>
            <a:r>
              <a:rPr sz="2200"/>
              <a:t>the photon energy</a:t>
            </a:r>
            <a:endParaRPr sz="2200"/>
          </a:p>
          <a:p>
            <a:pPr lvl="1" marL="771525" indent="-314325">
              <a:spcBef>
                <a:spcPts val="300"/>
              </a:spcBef>
              <a:buFont typeface="Times Roman"/>
              <a:defRPr sz="1800"/>
            </a:pPr>
            <a:r>
              <a:rPr sz="2200"/>
              <a:t>the arrival time</a:t>
            </a:r>
            <a:endParaRPr sz="2200"/>
          </a:p>
          <a:p>
            <a:pPr lvl="0" marL="342900" indent="-342900">
              <a:spcBef>
                <a:spcPts val="400"/>
              </a:spcBef>
              <a:buFont typeface="Times Roman"/>
              <a:buChar char="•"/>
              <a:defRPr sz="1800"/>
            </a:pPr>
            <a:r>
              <a:rPr sz="2400"/>
              <a:t>All variables are discrete</a:t>
            </a:r>
            <a:endParaRPr sz="2400"/>
          </a:p>
          <a:p>
            <a:pPr lvl="1" marL="771525" indent="-314325">
              <a:spcBef>
                <a:spcPts val="300"/>
              </a:spcBef>
              <a:buFont typeface="Times Roman"/>
              <a:defRPr sz="1800"/>
            </a:pPr>
            <a:r>
              <a:rPr sz="2200"/>
              <a:t>High resolution -&gt; finer discretization,</a:t>
            </a:r>
            <a:endParaRPr sz="2200"/>
          </a:p>
          <a:p>
            <a:pPr lvl="1" marL="771525" indent="-314325">
              <a:spcBef>
                <a:spcPts val="300"/>
              </a:spcBef>
              <a:buFont typeface="Times Roman"/>
              <a:defRPr sz="1800"/>
            </a:pPr>
            <a:r>
              <a:rPr sz="2200"/>
              <a:t>e.g., 4096 x 4096 spatial or up to 16384 spectral bins</a:t>
            </a:r>
            <a:endParaRPr sz="2200"/>
          </a:p>
          <a:p>
            <a:pPr lvl="0" marL="342900" indent="-342900">
              <a:spcBef>
                <a:spcPts val="400"/>
              </a:spcBef>
              <a:buFont typeface="Times Roman"/>
              <a:buChar char="•"/>
              <a:defRPr sz="1800"/>
            </a:pPr>
            <a:r>
              <a:rPr sz="2400"/>
              <a:t>Table with photon counts for:</a:t>
            </a:r>
            <a:endParaRPr sz="2400"/>
          </a:p>
          <a:p>
            <a:pPr lvl="1" marL="771525" indent="-314325">
              <a:spcBef>
                <a:spcPts val="300"/>
              </a:spcBef>
              <a:buFont typeface="Times Roman"/>
              <a:defRPr sz="1800"/>
            </a:pPr>
            <a:r>
              <a:rPr sz="2200"/>
              <a:t>Spectral analysis - 1D</a:t>
            </a:r>
            <a:endParaRPr sz="2200"/>
          </a:p>
          <a:p>
            <a:pPr lvl="1" marL="771525" indent="-314325">
              <a:spcBef>
                <a:spcPts val="300"/>
              </a:spcBef>
              <a:buFont typeface="Times Roman"/>
              <a:defRPr sz="1800"/>
            </a:pPr>
            <a:r>
              <a:rPr sz="2200"/>
              <a:t>Spatial analysis - 2D</a:t>
            </a:r>
            <a:endParaRPr sz="2200"/>
          </a:p>
          <a:p>
            <a:pPr lvl="1" marL="771525" indent="-314325">
              <a:spcBef>
                <a:spcPts val="300"/>
              </a:spcBef>
              <a:buFont typeface="Times Roman"/>
              <a:defRPr sz="1800"/>
            </a:pPr>
            <a:r>
              <a:rPr sz="2200"/>
              <a:t>Timing analysis - 1D</a:t>
            </a:r>
          </a:p>
        </p:txBody>
      </p:sp>
      <p:pic>
        <p:nvPicPr>
          <p:cNvPr id="169" name="fit_sherpa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1013" y="1625599"/>
            <a:ext cx="4870028" cy="2598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erseus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78240" y="4334933"/>
            <a:ext cx="3793068" cy="366211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9861973" y="1517226"/>
            <a:ext cx="2074129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t>Energy Spectra 1D</a:t>
            </a:r>
          </a:p>
        </p:txBody>
      </p:sp>
      <p:sp>
        <p:nvSpPr>
          <p:cNvPr id="172" name="Shape 172"/>
          <p:cNvSpPr/>
          <p:nvPr/>
        </p:nvSpPr>
        <p:spPr>
          <a:xfrm flipV="1">
            <a:off x="4235540" y="4009813"/>
            <a:ext cx="3892461" cy="1956264"/>
          </a:xfrm>
          <a:prstGeom prst="line">
            <a:avLst/>
          </a:prstGeom>
          <a:ln w="12700">
            <a:solidFill>
              <a:srgbClr val="FF9343"/>
            </a:solidFill>
            <a:prstDash val="sysDot"/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3" name="Shape 173"/>
          <p:cNvSpPr/>
          <p:nvPr/>
        </p:nvSpPr>
        <p:spPr>
          <a:xfrm>
            <a:off x="10187093" y="8236373"/>
            <a:ext cx="2085353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600"/>
              <a:t>Chandra X-ray Image</a:t>
            </a:r>
          </a:p>
        </p:txBody>
      </p:sp>
      <p:sp>
        <p:nvSpPr>
          <p:cNvPr id="174" name="Shape 174"/>
          <p:cNvSpPr/>
          <p:nvPr/>
        </p:nvSpPr>
        <p:spPr>
          <a:xfrm flipV="1">
            <a:off x="3910420" y="5743786"/>
            <a:ext cx="4759447" cy="609945"/>
          </a:xfrm>
          <a:prstGeom prst="line">
            <a:avLst/>
          </a:prstGeom>
          <a:ln w="12700">
            <a:solidFill>
              <a:srgbClr val="FF9343"/>
            </a:solidFill>
            <a:prstDash val="sysDot"/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5" name="Shape 175"/>
          <p:cNvSpPr/>
          <p:nvPr/>
        </p:nvSpPr>
        <p:spPr>
          <a:xfrm>
            <a:off x="3777763" y="6956162"/>
            <a:ext cx="665544" cy="1063465"/>
          </a:xfrm>
          <a:prstGeom prst="line">
            <a:avLst/>
          </a:prstGeom>
          <a:ln w="12700">
            <a:solidFill>
              <a:srgbClr val="FF9343"/>
            </a:solidFill>
            <a:prstDash val="sysDot"/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