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1" r:id="rId6"/>
    <p:sldId id="260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3" autoAdjust="0"/>
    <p:restoredTop sz="94660"/>
  </p:normalViewPr>
  <p:slideViewPr>
    <p:cSldViewPr snapToGrid="0">
      <p:cViewPr varScale="1">
        <p:scale>
          <a:sx n="161" d="100"/>
          <a:sy n="161" d="100"/>
        </p:scale>
        <p:origin x="15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6C1BAA-4F1A-4E4F-ACAB-08756CFF31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5F96C0-85C3-4F22-A122-45747C0D26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FF624F-5FB3-4450-8C69-7954C8233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59F59-D029-4944-BCD9-44FC908858B9}" type="datetimeFigureOut">
              <a:rPr lang="en-CA" smtClean="0"/>
              <a:t>2021-06-07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B5E180-8450-4DE1-955D-215D5D049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9F14AA-FFF3-458B-A487-27AAAF5B0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93EE0-A8E3-4334-8F22-8E365B93E55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665775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69271B-D5F8-43D1-8D01-5285035BA7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04600F9-D432-49BD-9E86-A9314CF8EB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481607-4B60-4C43-B41A-A28DB430DB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59F59-D029-4944-BCD9-44FC908858B9}" type="datetimeFigureOut">
              <a:rPr lang="en-CA" smtClean="0"/>
              <a:t>2021-06-07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1E4187-9735-478A-8203-74D4C95567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468556-13E1-49C2-BBB4-E5C8C4F931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93EE0-A8E3-4334-8F22-8E365B93E55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14049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8D83C6A-935B-4774-BFC5-F2B7F1DE893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38AE0A2-BD42-4F9F-87F3-F38A1C0494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CB94D1-E267-445F-8763-0E552E7C8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59F59-D029-4944-BCD9-44FC908858B9}" type="datetimeFigureOut">
              <a:rPr lang="en-CA" smtClean="0"/>
              <a:t>2021-06-07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A6A2E9-A94C-4777-8791-05935973C6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DFD4F9-2B2B-495C-9794-781E28FC15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93EE0-A8E3-4334-8F22-8E365B93E55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70958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60A6A1-C955-4248-85B5-25673AC5D3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064B0C-1BE2-41BE-8377-D13BC35521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060207-8351-493C-90CF-1B8E77B34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59F59-D029-4944-BCD9-44FC908858B9}" type="datetimeFigureOut">
              <a:rPr lang="en-CA" smtClean="0"/>
              <a:t>2021-06-07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2394F7-27FB-49B6-B851-8E08A8639F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F759A3-9DCE-4518-B80D-CB25298A48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93EE0-A8E3-4334-8F22-8E365B93E55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10605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4D7350-6B6C-4353-8575-D6AA3D3500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21E491-0490-4920-A4AA-25DA719F2A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EE9880-D451-4618-91AB-F97FC65BF2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59F59-D029-4944-BCD9-44FC908858B9}" type="datetimeFigureOut">
              <a:rPr lang="en-CA" smtClean="0"/>
              <a:t>2021-06-07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DE15D2-31BF-484A-B549-83B4AF43DE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D4F9EF-83A9-4FEB-ACDF-2531B03AE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93EE0-A8E3-4334-8F22-8E365B93E55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35308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590C46-F34D-4CE4-88E9-945702B978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DF6B63-C47F-498D-AA13-4ADF2838E1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C21CAB4-F997-48C7-928E-A5F335A44A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A07816-63F0-4E64-BE6C-BF2654BD13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59F59-D029-4944-BCD9-44FC908858B9}" type="datetimeFigureOut">
              <a:rPr lang="en-CA" smtClean="0"/>
              <a:t>2021-06-07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79257C-4D3D-4D43-B35D-D06E40BF02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914344-A47C-45C0-81B0-433A8B91B1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93EE0-A8E3-4334-8F22-8E365B93E55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8933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FAB08A-6B50-4FE0-866A-E311CC526A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F068BA-54D6-4FA5-8776-006C3010C8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BD4E09-82D1-4FC0-9A42-1684061A44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73199BC-E9B7-4CAB-9BF1-CFBA0B43511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D48C8DA-D41A-4C38-A6B5-B4049FD350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3B9863B-E658-434D-9D5B-F79E10907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59F59-D029-4944-BCD9-44FC908858B9}" type="datetimeFigureOut">
              <a:rPr lang="en-CA" smtClean="0"/>
              <a:t>2021-06-07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850A7D2-9951-4F65-8C75-C152EF0D7E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D9F3E59-68AE-4D6C-8B1F-8E6178BFBA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93EE0-A8E3-4334-8F22-8E365B93E55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9036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27A5A0-C2B2-4ACE-9B64-18F0259C57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9E2FB95-148E-4CCE-81C5-3941584747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59F59-D029-4944-BCD9-44FC908858B9}" type="datetimeFigureOut">
              <a:rPr lang="en-CA" smtClean="0"/>
              <a:t>2021-06-07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03513C-44B1-4E23-81E5-3C57AADB6A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9C8E421-A943-4252-92AE-DF243C565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93EE0-A8E3-4334-8F22-8E365B93E55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34305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5443DD-824E-450A-A682-264FD1B951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59F59-D029-4944-BCD9-44FC908858B9}" type="datetimeFigureOut">
              <a:rPr lang="en-CA" smtClean="0"/>
              <a:t>2021-06-07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7BE1781-511C-452B-852C-8A0EE7181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E0C9E1-0869-46A5-8959-AB355C27CF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93EE0-A8E3-4334-8F22-8E365B93E55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172986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51C61C-728E-4135-A2EC-CE992BE7D2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293A58-C1EE-45D2-8676-60E9196D82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30CDFE-1703-481F-87D1-C8E3333D1C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69FE8E-24D7-47DF-8791-DABE199C85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59F59-D029-4944-BCD9-44FC908858B9}" type="datetimeFigureOut">
              <a:rPr lang="en-CA" smtClean="0"/>
              <a:t>2021-06-07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865224-1D49-4073-A48D-FB59063A4F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DFA481-E066-4556-9D5E-307CFAAF9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93EE0-A8E3-4334-8F22-8E365B93E55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31121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18B374-3EEA-4E21-B5C8-1D16EC372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AFD96CF-94F9-4E38-83C3-A288562AA9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32BF7F-1C4D-4BDC-BFAE-4CCA192B73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94CAE8-A9CD-4375-A95B-C947A75571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59F59-D029-4944-BCD9-44FC908858B9}" type="datetimeFigureOut">
              <a:rPr lang="en-CA" smtClean="0"/>
              <a:t>2021-06-07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C40BE4-4A9C-4168-807B-4160E20BC6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743EDB-4A92-43D8-8EC6-4E686B6B6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93EE0-A8E3-4334-8F22-8E365B93E55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30133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ECAF61E-852A-44DD-B4CA-33186E5921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66DB09-A15D-4854-92F7-DD7E2CE2FA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92B33B-4904-4690-A23F-736DD8B791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D59F59-D029-4944-BCD9-44FC908858B9}" type="datetimeFigureOut">
              <a:rPr lang="en-CA" smtClean="0"/>
              <a:t>2021-06-07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80F07A-1AF5-445A-990D-085FA11C65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E14CEC-2D8C-445F-9A60-8C30EC8BD1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C93EE0-A8E3-4334-8F22-8E365B93E55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34410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2F38C5-8127-41CD-94D9-D0625776F32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/>
              <a:t>Unaccounted Uncertainties: Commentary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86510D-AD32-4BEE-9877-1D7538921E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2062492"/>
          </a:xfrm>
        </p:spPr>
        <p:txBody>
          <a:bodyPr>
            <a:normAutofit/>
          </a:bodyPr>
          <a:lstStyle/>
          <a:p>
            <a:r>
              <a:rPr lang="en-CA" sz="2800" dirty="0"/>
              <a:t>Joshua S. Speagle </a:t>
            </a:r>
          </a:p>
          <a:p>
            <a:endParaRPr lang="en-CA" dirty="0"/>
          </a:p>
          <a:p>
            <a:r>
              <a:rPr lang="en-CA" dirty="0"/>
              <a:t>Statistical Sciences, Astronomy &amp; Astrophysics, Dunlap Institute</a:t>
            </a:r>
          </a:p>
          <a:p>
            <a:r>
              <a:rPr lang="en-CA" dirty="0"/>
              <a:t>University of Toronto</a:t>
            </a:r>
          </a:p>
        </p:txBody>
      </p:sp>
    </p:spTree>
    <p:extLst>
      <p:ext uri="{BB962C8B-B14F-4D97-AF65-F5344CB8AC3E}">
        <p14:creationId xmlns:p14="http://schemas.microsoft.com/office/powerpoint/2010/main" val="33014624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8EF5F7-D344-4D2D-9723-FC45C28391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A Complementary Perspective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A8D50F2-42B0-47E1-9FBF-243BD46928D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515600" cy="5032375"/>
              </a:xfrm>
            </p:spPr>
            <p:txBody>
              <a:bodyPr/>
              <a:lstStyle/>
              <a:p>
                <a:r>
                  <a:rPr lang="en-CA" dirty="0"/>
                  <a:t>Often conceptual/practical problems when trying to combine datasets or properly model sources come down to unaccounted systematics.</a:t>
                </a:r>
              </a:p>
              <a:p>
                <a:pPr lvl="1"/>
                <a:r>
                  <a:rPr lang="en-CA" dirty="0"/>
                  <a:t>Properly modeling and propagating these to other downstream tasks is becoming an ever-larger challenge.</a:t>
                </a:r>
              </a:p>
              <a:p>
                <a:endParaRPr lang="en-CA" dirty="0"/>
              </a:p>
              <a:p>
                <a:r>
                  <a:rPr lang="en-CA" dirty="0"/>
                  <a:t>Example: Spectral + photometry modeling</a:t>
                </a:r>
              </a:p>
              <a:p>
                <a:pPr lvl="1"/>
                <a:r>
                  <a:rPr lang="en-CA" dirty="0"/>
                  <a:t>Naïve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CA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𝜒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CA" b="0" i="0" smtClean="0">
                            <a:latin typeface="Cambria Math" panose="02040503050406030204" pitchFamily="18" charset="0"/>
                          </a:rPr>
                          <m:t>spec</m:t>
                        </m:r>
                      </m:sub>
                      <m:sup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  <m:r>
                      <a:rPr lang="en-CA" b="0" i="1" smtClean="0">
                        <a:latin typeface="Cambria Math" panose="02040503050406030204" pitchFamily="18" charset="0"/>
                      </a:rPr>
                      <m:t>+</m:t>
                    </m:r>
                    <m:sSubSup>
                      <m:sSubSupPr>
                        <m:ctrlPr>
                          <a:rPr lang="en-CA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𝜒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CA" b="0" i="0" smtClean="0">
                            <a:latin typeface="Cambria Math" panose="02040503050406030204" pitchFamily="18" charset="0"/>
                          </a:rPr>
                          <m:t>phot</m:t>
                        </m:r>
                      </m:sub>
                      <m:sup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</m:oMath>
                </a14:m>
                <a:r>
                  <a:rPr lang="en-CA" dirty="0"/>
                  <a:t> often discounted because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CA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CA" b="0" i="0" smtClean="0">
                            <a:latin typeface="Cambria Math" panose="02040503050406030204" pitchFamily="18" charset="0"/>
                          </a:rPr>
                          <m:t>spec</m:t>
                        </m:r>
                      </m:sub>
                    </m:sSub>
                    <m:r>
                      <a:rPr lang="en-CA" b="0" i="1" smtClean="0">
                        <a:latin typeface="Cambria Math" panose="02040503050406030204" pitchFamily="18" charset="0"/>
                      </a:rPr>
                      <m:t>≫</m:t>
                    </m:r>
                    <m:sSub>
                      <m:sSubPr>
                        <m:ctrlPr>
                          <a:rPr lang="en-CA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CA" b="0" i="0" smtClean="0">
                            <a:latin typeface="Cambria Math" panose="02040503050406030204" pitchFamily="18" charset="0"/>
                          </a:rPr>
                          <m:t>phot</m:t>
                        </m:r>
                      </m:sub>
                    </m:sSub>
                  </m:oMath>
                </a14:m>
                <a:r>
                  <a:rPr lang="en-CA" dirty="0"/>
                  <a:t>.</a:t>
                </a:r>
              </a:p>
              <a:p>
                <a:pPr lvl="1"/>
                <a:r>
                  <a:rPr lang="en-CA" dirty="0"/>
                  <a:t>But if we believe our data this is exactly what we want!</a:t>
                </a:r>
              </a:p>
              <a:p>
                <a:pPr lvl="1"/>
                <a:r>
                  <a:rPr lang="en-CA" dirty="0"/>
                  <a:t>Skepticism arises because most approaches ignores different systematics present in spectral data and photometry, which make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CA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CA" b="0" i="0" smtClean="0">
                            <a:latin typeface="Cambria Math" panose="02040503050406030204" pitchFamily="18" charset="0"/>
                          </a:rPr>
                          <m:t>spec</m:t>
                        </m:r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m:rPr>
                            <m:sty m:val="p"/>
                          </m:rPr>
                          <a:rPr lang="en-CA" b="0" i="0" smtClean="0">
                            <a:latin typeface="Cambria Math" panose="02040503050406030204" pitchFamily="18" charset="0"/>
                          </a:rPr>
                          <m:t>eff</m:t>
                        </m:r>
                      </m:sub>
                    </m:sSub>
                    <m:r>
                      <a:rPr lang="en-CA" b="0" i="1" smtClean="0">
                        <a:latin typeface="Cambria Math" panose="02040503050406030204" pitchFamily="18" charset="0"/>
                      </a:rPr>
                      <m:t>≪</m:t>
                    </m:r>
                    <m:sSub>
                      <m:sSubPr>
                        <m:ctrlPr>
                          <a:rPr lang="en-CA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CA" b="0" i="0" smtClean="0">
                            <a:latin typeface="Cambria Math" panose="02040503050406030204" pitchFamily="18" charset="0"/>
                          </a:rPr>
                          <m:t>spec</m:t>
                        </m:r>
                      </m:sub>
                    </m:sSub>
                  </m:oMath>
                </a14:m>
                <a:r>
                  <a:rPr lang="en-CA" dirty="0"/>
                  <a:t>.</a:t>
                </a:r>
              </a:p>
              <a:p>
                <a:pPr lvl="1"/>
                <a:endParaRPr lang="en-CA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A8D50F2-42B0-47E1-9FBF-243BD46928D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515600" cy="5032375"/>
              </a:xfrm>
              <a:blipFill>
                <a:blip r:embed="rId2"/>
                <a:stretch>
                  <a:fillRect l="-1043" t="-1937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425071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7A00AB-EFB9-4B43-823A-EC8BDD6111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Uncovering Systematics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07B8CE-AE72-409E-8EF3-9C7046B491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What tools have you found that are very useful in discovering deficiencies (unknown systematics) present in the modeling?</a:t>
            </a:r>
          </a:p>
          <a:p>
            <a:pPr lvl="1"/>
            <a:r>
              <a:rPr lang="en-CA" dirty="0"/>
              <a:t>Examples: quantile-quantile plots, posterior predictive plots, p-value checks, simulation tests, etc.</a:t>
            </a:r>
          </a:p>
        </p:txBody>
      </p:sp>
    </p:spTree>
    <p:extLst>
      <p:ext uri="{BB962C8B-B14F-4D97-AF65-F5344CB8AC3E}">
        <p14:creationId xmlns:p14="http://schemas.microsoft.com/office/powerpoint/2010/main" val="30977414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0BAEF6-C74B-45B3-BF15-22C6181EC2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Role of Bayesian vs Frequentist Approaches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E0FEB8-512F-427E-8888-6303C7859B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Both approaches presented rely on priors and marginalization over nuisance parameters.</a:t>
            </a:r>
          </a:p>
          <a:p>
            <a:endParaRPr lang="en-CA" dirty="0"/>
          </a:p>
          <a:p>
            <a:r>
              <a:rPr lang="en-CA" dirty="0"/>
              <a:t>Is moving in this direction the path forward, or are there frequentist methods that can be useful?</a:t>
            </a:r>
          </a:p>
        </p:txBody>
      </p:sp>
    </p:spTree>
    <p:extLst>
      <p:ext uri="{BB962C8B-B14F-4D97-AF65-F5344CB8AC3E}">
        <p14:creationId xmlns:p14="http://schemas.microsoft.com/office/powerpoint/2010/main" val="37446805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7A00AB-EFB9-4B43-823A-EC8BDD6111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Outliers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07B8CE-AE72-409E-8EF3-9C7046B491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How can we find a balance between ignoring (some) outliers and/or using them to drive our systematics modeling?</a:t>
            </a:r>
          </a:p>
        </p:txBody>
      </p:sp>
    </p:spTree>
    <p:extLst>
      <p:ext uri="{BB962C8B-B14F-4D97-AF65-F5344CB8AC3E}">
        <p14:creationId xmlns:p14="http://schemas.microsoft.com/office/powerpoint/2010/main" val="15875029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7A00AB-EFB9-4B43-823A-EC8BDD6111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Prior Influence on Systematics Models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07B8CE-AE72-409E-8EF3-9C7046B491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How much influence can/should the prior have over the final outcome? </a:t>
            </a:r>
          </a:p>
          <a:p>
            <a:pPr lvl="1"/>
            <a:r>
              <a:rPr lang="en-CA" dirty="0"/>
              <a:t>What guidance should there be in setting this? </a:t>
            </a:r>
          </a:p>
          <a:p>
            <a:pPr lvl="1"/>
            <a:r>
              <a:rPr lang="en-CA" dirty="0"/>
              <a:t>How can we look into quantifying this?</a:t>
            </a:r>
          </a:p>
          <a:p>
            <a:endParaRPr lang="en-CA" dirty="0"/>
          </a:p>
          <a:p>
            <a:r>
              <a:rPr lang="en-CA" dirty="0"/>
              <a:t>How can we diagnose and/or account for mismatches between priors and data (likelihood)?</a:t>
            </a:r>
          </a:p>
        </p:txBody>
      </p:sp>
    </p:spTree>
    <p:extLst>
      <p:ext uri="{BB962C8B-B14F-4D97-AF65-F5344CB8AC3E}">
        <p14:creationId xmlns:p14="http://schemas.microsoft.com/office/powerpoint/2010/main" val="38698265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F272CD-E331-4EEE-B611-15319A1A1A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Point Estimate </a:t>
            </a:r>
            <a:r>
              <a:rPr lang="en-CA" dirty="0">
                <a:sym typeface="Wingdings" panose="05000000000000000000" pitchFamily="2" charset="2"/>
              </a:rPr>
              <a:t> Samples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A10C93-4FDB-4708-952D-B5D62F375B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What are some of the challenges moving from single point estimates to samples?</a:t>
            </a:r>
          </a:p>
          <a:p>
            <a:pPr lvl="1"/>
            <a:r>
              <a:rPr lang="en-CA" dirty="0"/>
              <a:t>Statistical (modeling, degeneracies, convergence, effective sample size, etc.)</a:t>
            </a:r>
          </a:p>
          <a:p>
            <a:pPr lvl="1"/>
            <a:r>
              <a:rPr lang="en-CA" dirty="0"/>
              <a:t>Computational (additional compute time, redoing pipelines, etc.)</a:t>
            </a:r>
          </a:p>
          <a:p>
            <a:pPr lvl="1"/>
            <a:r>
              <a:rPr lang="en-CA" dirty="0"/>
              <a:t>Science (data sharing, downstream error propagation, interpretation, etc.)</a:t>
            </a:r>
          </a:p>
          <a:p>
            <a:endParaRPr lang="en-CA" dirty="0"/>
          </a:p>
          <a:p>
            <a:r>
              <a:rPr lang="en-CA" dirty="0"/>
              <a:t>How will these procedures work without access to analytic underlying models (and associated gradients)?</a:t>
            </a:r>
          </a:p>
        </p:txBody>
      </p:sp>
    </p:spTree>
    <p:extLst>
      <p:ext uri="{BB962C8B-B14F-4D97-AF65-F5344CB8AC3E}">
        <p14:creationId xmlns:p14="http://schemas.microsoft.com/office/powerpoint/2010/main" val="18862245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60618A-9F4D-4075-9501-4958E716AB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Role of Machine Learning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1AD542-39C4-4FB3-A4B5-D4DF569A0A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How will machine learning techniques help us approach some of these problems, both within and outside of traditional statistical modeling frameworks?</a:t>
            </a:r>
          </a:p>
        </p:txBody>
      </p:sp>
    </p:spTree>
    <p:extLst>
      <p:ext uri="{BB962C8B-B14F-4D97-AF65-F5344CB8AC3E}">
        <p14:creationId xmlns:p14="http://schemas.microsoft.com/office/powerpoint/2010/main" val="5628053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</TotalTime>
  <Words>362</Words>
  <Application>Microsoft Office PowerPoint</Application>
  <PresentationFormat>Widescreen</PresentationFormat>
  <Paragraphs>37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Cambria Math</vt:lpstr>
      <vt:lpstr>Office Theme</vt:lpstr>
      <vt:lpstr>Unaccounted Uncertainties: Commentary</vt:lpstr>
      <vt:lpstr>A Complementary Perspective</vt:lpstr>
      <vt:lpstr>Uncovering Systematics</vt:lpstr>
      <vt:lpstr>Role of Bayesian vs Frequentist Approaches</vt:lpstr>
      <vt:lpstr>Outliers</vt:lpstr>
      <vt:lpstr>Prior Influence on Systematics Models</vt:lpstr>
      <vt:lpstr>Point Estimate  Samples</vt:lpstr>
      <vt:lpstr>Role of Machine Learning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Unaccounted Uncertainties: Commentary</dc:title>
  <dc:creator>josh speagle</dc:creator>
  <cp:lastModifiedBy>josh speagle</cp:lastModifiedBy>
  <cp:revision>6</cp:revision>
  <dcterms:created xsi:type="dcterms:W3CDTF">2021-06-07T15:35:29Z</dcterms:created>
  <dcterms:modified xsi:type="dcterms:W3CDTF">2021-06-07T17:36:59Z</dcterms:modified>
</cp:coreProperties>
</file>