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335" r:id="rId2"/>
    <p:sldId id="341" r:id="rId3"/>
    <p:sldId id="342" r:id="rId4"/>
    <p:sldId id="364" r:id="rId5"/>
    <p:sldId id="348" r:id="rId6"/>
    <p:sldId id="351" r:id="rId7"/>
    <p:sldId id="368" r:id="rId8"/>
    <p:sldId id="371" r:id="rId9"/>
    <p:sldId id="370" r:id="rId10"/>
    <p:sldId id="374" r:id="rId11"/>
    <p:sldId id="343" r:id="rId12"/>
    <p:sldId id="349" r:id="rId13"/>
    <p:sldId id="353" r:id="rId14"/>
    <p:sldId id="361" r:id="rId15"/>
    <p:sldId id="362" r:id="rId16"/>
    <p:sldId id="354" r:id="rId17"/>
    <p:sldId id="355" r:id="rId18"/>
    <p:sldId id="344" r:id="rId19"/>
    <p:sldId id="352" r:id="rId20"/>
    <p:sldId id="356" r:id="rId21"/>
    <p:sldId id="346" r:id="rId22"/>
    <p:sldId id="347" r:id="rId23"/>
    <p:sldId id="358" r:id="rId24"/>
    <p:sldId id="373" r:id="rId25"/>
    <p:sldId id="325" r:id="rId26"/>
    <p:sldId id="329" r:id="rId27"/>
    <p:sldId id="330" r:id="rId28"/>
    <p:sldId id="359" r:id="rId29"/>
    <p:sldId id="360" r:id="rId30"/>
    <p:sldId id="363" r:id="rId31"/>
    <p:sldId id="365" r:id="rId32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5"/>
      <p:bold r:id="rId36"/>
      <p:italic r:id="rId37"/>
      <p:boldItalic r:id="rId38"/>
    </p:embeddedFont>
    <p:embeddedFont>
      <p:font typeface="Calibri Light" panose="020F0302020204030204" pitchFamily="34" charset="0"/>
      <p:regular r:id="rId39"/>
      <p:italic r:id="rId40"/>
    </p:embeddedFont>
    <p:embeddedFont>
      <p:font typeface="Cambria Math" panose="02040503050406030204" pitchFamily="18" charset="0"/>
      <p:regular r:id="rId41"/>
    </p:embeddedFont>
    <p:embeddedFont>
      <p:font typeface="Charis SIL" panose="02000500060000020004" pitchFamily="2" charset="77"/>
      <p:regular r:id="rId42"/>
      <p:bold r:id="rId43"/>
      <p:italic r:id="rId44"/>
      <p:boldItalic r:id="rId45"/>
    </p:embeddedFont>
    <p:embeddedFont>
      <p:font typeface="Roboto" panose="02000000000000000000" pitchFamily="2" charset="0"/>
      <p:regular r:id="rId46"/>
      <p:bold r:id="rId47"/>
      <p:italic r:id="rId48"/>
      <p:boldItalic r:id="rId49"/>
    </p:embeddedFont>
    <p:embeddedFont>
      <p:font typeface="Roboto Bold" panose="02000000000000000000" pitchFamily="2" charset="0"/>
      <p:bold r:id="rId50"/>
    </p:embeddedFont>
    <p:embeddedFont>
      <p:font typeface="Roboto Light" panose="02000000000000000000" pitchFamily="2" charset="0"/>
      <p:regular r:id="rId51"/>
      <p:italic r:id="rId52"/>
    </p:embeddedFont>
  </p:embeddedFontLst>
  <p:defaultTextStyle>
    <a:defPPr>
      <a:defRPr lang="id-ID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50CE"/>
    <a:srgbClr val="FF534F"/>
    <a:srgbClr val="FE940A"/>
    <a:srgbClr val="8C01EC"/>
    <a:srgbClr val="70AE47"/>
    <a:srgbClr val="475CCB"/>
    <a:srgbClr val="6A6CE3"/>
    <a:srgbClr val="7F85AB"/>
    <a:srgbClr val="B7CDE8"/>
    <a:srgbClr val="B347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32" autoAdjust="0"/>
    <p:restoredTop sz="66392" autoAdjust="0"/>
  </p:normalViewPr>
  <p:slideViewPr>
    <p:cSldViewPr snapToGrid="0">
      <p:cViewPr>
        <p:scale>
          <a:sx n="71" d="100"/>
          <a:sy n="71" d="100"/>
        </p:scale>
        <p:origin x="2160" y="240"/>
      </p:cViewPr>
      <p:guideLst>
        <p:guide orient="horz" pos="2160"/>
        <p:guide pos="384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42" Type="http://schemas.openxmlformats.org/officeDocument/2006/relationships/font" Target="fonts/font8.fntdata"/><Relationship Id="rId47" Type="http://schemas.openxmlformats.org/officeDocument/2006/relationships/font" Target="fonts/font13.fntdata"/><Relationship Id="rId50" Type="http://schemas.openxmlformats.org/officeDocument/2006/relationships/font" Target="fonts/font16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font" Target="fonts/font11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0.fntdata"/><Relationship Id="rId52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font" Target="fonts/font9.fntdata"/><Relationship Id="rId48" Type="http://schemas.openxmlformats.org/officeDocument/2006/relationships/font" Target="fonts/font14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7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4.fntdata"/><Relationship Id="rId46" Type="http://schemas.openxmlformats.org/officeDocument/2006/relationships/font" Target="fonts/font12.fntdata"/><Relationship Id="rId20" Type="http://schemas.openxmlformats.org/officeDocument/2006/relationships/slide" Target="slides/slide19.xml"/><Relationship Id="rId41" Type="http://schemas.openxmlformats.org/officeDocument/2006/relationships/font" Target="fonts/font7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49" Type="http://schemas.openxmlformats.org/officeDocument/2006/relationships/font" Target="fonts/font15.fntdata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9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0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1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gradFill flip="none" rotWithShape="1">
                <a:gsLst>
                  <a:gs pos="50000">
                    <a:srgbClr val="77AC44"/>
                  </a:gs>
                  <a:gs pos="67000">
                    <a:srgbClr val="FE940A"/>
                  </a:gs>
                  <a:gs pos="0">
                    <a:schemeClr val="accent6"/>
                  </a:gs>
                  <a:gs pos="75000">
                    <a:srgbClr val="ED7E2C"/>
                  </a:gs>
                  <a:gs pos="99000">
                    <a:srgbClr val="8C01EC"/>
                  </a:gs>
                  <a:gs pos="83000">
                    <a:srgbClr val="8C01EC"/>
                  </a:gs>
                </a:gsLst>
                <a:lin ang="18000000" scaled="0"/>
                <a:tileRect/>
              </a:gra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AE1-4441-A2C6-B348D82FE76B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AE1-4441-A2C6-B348D82FE76B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81</c:v>
                </c:pt>
                <c:pt idx="1">
                  <c:v>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AE1-4441-A2C6-B348D82FE7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8C01E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F0F-0B4A-8958-55860FCFE5BC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F0F-0B4A-8958-55860FCFE5BC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78</c:v>
                </c:pt>
                <c:pt idx="1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F0F-0B4A-8958-55860FCFE5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FE940A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73B-F040-955C-26BF25F5645D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73B-F040-955C-26BF25F5645D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62.5</c:v>
                </c:pt>
                <c:pt idx="1">
                  <c:v>37.5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73B-F040-955C-26BF25F564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026-F848-B05A-FD333AC26061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026-F848-B05A-FD333AC26061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100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026-F848-B05A-FD333AC260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FE940A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F27-604A-803A-B442A4D15449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F27-604A-803A-B442A4D15449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75</c:v>
                </c:pt>
                <c:pt idx="1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F27-604A-803A-B442A4D154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262-3841-B274-FDBD91A4AD3D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262-3841-B274-FDBD91A4AD3D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100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262-3841-B274-FDBD91A4A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8C01E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884-D14A-8142-3A92A14C1B26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884-D14A-8142-3A92A14C1B26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89</c:v>
                </c:pt>
                <c:pt idx="1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884-D14A-8142-3A92A14C1B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FE940A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E7F-C340-B13F-0DC19E6DF32D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E7F-C340-B13F-0DC19E6DF32D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69</c:v>
                </c:pt>
                <c:pt idx="1">
                  <c:v>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E7F-C340-B13F-0DC19E6DF3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636-9D47-B26E-A862B67B1050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636-9D47-B26E-A862B67B1050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1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636-9D47-B26E-A862B67B10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gradFill flip="none" rotWithShape="1">
                <a:gsLst>
                  <a:gs pos="70000">
                    <a:srgbClr val="E37140"/>
                  </a:gs>
                  <a:gs pos="36000">
                    <a:srgbClr val="94A737"/>
                  </a:gs>
                  <a:gs pos="63000">
                    <a:srgbClr val="FE940A"/>
                  </a:gs>
                  <a:gs pos="0">
                    <a:srgbClr val="70AE47"/>
                  </a:gs>
                  <a:gs pos="81000">
                    <a:srgbClr val="8C01EC"/>
                  </a:gs>
                  <a:gs pos="100000">
                    <a:srgbClr val="8C01EC"/>
                  </a:gs>
                </a:gsLst>
                <a:lin ang="18000000" scaled="0"/>
                <a:tileRect/>
              </a:gra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FBC-114A-82C5-9AF30C63FC70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FBC-114A-82C5-9AF30C63FC70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75</c:v>
                </c:pt>
                <c:pt idx="1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FBC-114A-82C5-9AF30C63FC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gradFill flip="none" rotWithShape="1">
                <a:gsLst>
                  <a:gs pos="36000">
                    <a:srgbClr val="70AE47"/>
                  </a:gs>
                  <a:gs pos="87000">
                    <a:srgbClr val="950CDB"/>
                  </a:gs>
                  <a:gs pos="67000">
                    <a:srgbClr val="FE940A"/>
                  </a:gs>
                  <a:gs pos="0">
                    <a:schemeClr val="accent6"/>
                  </a:gs>
                  <a:gs pos="100000">
                    <a:srgbClr val="8C01EC"/>
                  </a:gs>
                </a:gsLst>
                <a:lin ang="17400000" scaled="0"/>
                <a:tileRect/>
              </a:gra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043-BE4A-A00A-E035F4B63130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043-BE4A-A00A-E035F4B63130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81</c:v>
                </c:pt>
                <c:pt idx="1">
                  <c:v>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043-BE4A-A00A-E035F4B631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8C01E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F52-7B4A-91AC-6BA5CEDA9091}"/>
              </c:ext>
            </c:extLst>
          </c:dPt>
          <c:dPt>
            <c:idx val="1"/>
            <c:bubble3D val="0"/>
            <c:spPr>
              <a:solidFill>
                <a:schemeClr val="tx1">
                  <a:alpha val="1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F52-7B4A-91AC-6BA5CEDA9091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78</c:v>
                </c:pt>
                <c:pt idx="1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F52-7B4A-91AC-6BA5CEDA90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3"/>
      </c:doughnutChart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55C901-5EC9-C943-B974-734AB2665A55}" type="datetime1">
              <a:rPr lang="en-US" smtClean="0"/>
              <a:pPr/>
              <a:t>8/5/19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B55324-96D6-824A-A6D9-3A922481907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00128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6B8164-8B43-494E-A041-A9E94C754AB0}" type="datetime1">
              <a:rPr lang="en-US" smtClean="0"/>
              <a:pPr/>
              <a:t>8/5/19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Center for Astrophysics | Harvard &amp; Smithsonian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DA70D6-5FEC-E241-9326-F6B89790EC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995585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836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6480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2873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701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616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0829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9206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3196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529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7558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8909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7550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6500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1078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8351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9767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7482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9936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0507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712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2410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2361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40069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4349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34867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4761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Center for Astrophysics | Harvard &amp; Smithsonian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A70D6-5FEC-E241-9326-F6B89790ECC4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4175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9021" y="3865804"/>
            <a:ext cx="7875941" cy="795786"/>
          </a:xfrm>
        </p:spPr>
        <p:txBody>
          <a:bodyPr anchor="ctr">
            <a:normAutofit/>
          </a:bodyPr>
          <a:lstStyle>
            <a:lvl1pPr marL="0" indent="0" algn="ctr">
              <a:buNone/>
              <a:defRPr sz="2200" b="1">
                <a:solidFill>
                  <a:srgbClr val="293472"/>
                </a:solidFill>
                <a:latin typeface="Roboto"/>
                <a:cs typeface="Roboto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id-ID" dirty="0"/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2827630" y="985078"/>
            <a:ext cx="3488740" cy="584364"/>
          </a:xfrm>
          <a:prstGeom prst="rect">
            <a:avLst/>
          </a:prstGeom>
        </p:spPr>
      </p:pic>
      <p:sp>
        <p:nvSpPr>
          <p:cNvPr id="22" name="Title 1"/>
          <p:cNvSpPr>
            <a:spLocks noGrp="1"/>
          </p:cNvSpPr>
          <p:nvPr>
            <p:ph type="title"/>
          </p:nvPr>
        </p:nvSpPr>
        <p:spPr>
          <a:xfrm>
            <a:off x="628650" y="2297398"/>
            <a:ext cx="7886700" cy="1325563"/>
          </a:xfrm>
        </p:spPr>
        <p:txBody>
          <a:bodyPr>
            <a:normAutofit/>
          </a:bodyPr>
          <a:lstStyle>
            <a:lvl1pPr algn="ctr">
              <a:defRPr sz="3000">
                <a:solidFill>
                  <a:srgbClr val="293472"/>
                </a:solidFill>
              </a:defRPr>
            </a:lvl1pPr>
          </a:lstStyle>
          <a:p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293472"/>
                </a:solidFill>
                <a:effectLst/>
                <a:uLnTx/>
                <a:uFillTx/>
                <a:latin typeface="Charis SIL"/>
                <a:ea typeface="+mj-ea"/>
                <a:cs typeface="Charis SIL"/>
              </a:rPr>
              <a:t>Click to edit Master title style</a:t>
            </a:r>
            <a:endParaRPr lang="id-ID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7" hasCustomPrompt="1"/>
          </p:nvPr>
        </p:nvSpPr>
        <p:spPr>
          <a:xfrm>
            <a:off x="623047" y="4753091"/>
            <a:ext cx="7891916" cy="374690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rgbClr val="29347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name</a:t>
            </a:r>
          </a:p>
        </p:txBody>
      </p:sp>
      <p:sp>
        <p:nvSpPr>
          <p:cNvPr id="24" name="Text Placeholder 2"/>
          <p:cNvSpPr>
            <a:spLocks noGrp="1"/>
          </p:cNvSpPr>
          <p:nvPr>
            <p:ph type="body" idx="18" hasCustomPrompt="1"/>
          </p:nvPr>
        </p:nvSpPr>
        <p:spPr>
          <a:xfrm>
            <a:off x="623047" y="5136476"/>
            <a:ext cx="7891916" cy="374690"/>
          </a:xfrm>
        </p:spPr>
        <p:txBody>
          <a:bodyPr>
            <a:normAutofit/>
          </a:bodyPr>
          <a:lstStyle>
            <a:lvl1pPr marL="0" indent="0" algn="ctr">
              <a:buNone/>
              <a:defRPr sz="1200" baseline="0">
                <a:solidFill>
                  <a:srgbClr val="29347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date</a:t>
            </a:r>
          </a:p>
        </p:txBody>
      </p:sp>
    </p:spTree>
    <p:extLst>
      <p:ext uri="{BB962C8B-B14F-4D97-AF65-F5344CB8AC3E}">
        <p14:creationId xmlns:p14="http://schemas.microsoft.com/office/powerpoint/2010/main" val="271101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d-ID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9021" y="3865804"/>
            <a:ext cx="7875941" cy="795786"/>
          </a:xfrm>
        </p:spPr>
        <p:txBody>
          <a:bodyPr anchor="ctr">
            <a:normAutofit/>
          </a:bodyPr>
          <a:lstStyle>
            <a:lvl1pPr marL="0" indent="0" algn="ctr">
              <a:buNone/>
              <a:defRPr sz="2200" b="1">
                <a:solidFill>
                  <a:srgbClr val="FFFFFF"/>
                </a:solidFill>
                <a:latin typeface="Roboto"/>
                <a:cs typeface="Roboto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id-ID" dirty="0"/>
          </a:p>
        </p:txBody>
      </p:sp>
      <p:sp>
        <p:nvSpPr>
          <p:cNvPr id="22" name="Title 1"/>
          <p:cNvSpPr>
            <a:spLocks noGrp="1"/>
          </p:cNvSpPr>
          <p:nvPr>
            <p:ph type="title"/>
          </p:nvPr>
        </p:nvSpPr>
        <p:spPr>
          <a:xfrm>
            <a:off x="628650" y="2297398"/>
            <a:ext cx="7886700" cy="1325563"/>
          </a:xfrm>
        </p:spPr>
        <p:txBody>
          <a:bodyPr>
            <a:normAutofit/>
          </a:bodyPr>
          <a:lstStyle>
            <a:lvl1pPr algn="ctr">
              <a:defRPr sz="3000">
                <a:solidFill>
                  <a:srgbClr val="FFFFFF"/>
                </a:solidFill>
              </a:defRPr>
            </a:lvl1pPr>
          </a:lstStyle>
          <a:p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293472"/>
                </a:solidFill>
                <a:effectLst/>
                <a:uLnTx/>
                <a:uFillTx/>
                <a:latin typeface="Charis SIL"/>
                <a:ea typeface="+mj-ea"/>
                <a:cs typeface="Charis SIL"/>
              </a:rPr>
              <a:t>Click to edit Master title style</a:t>
            </a:r>
            <a:endParaRPr lang="id-ID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7" hasCustomPrompt="1"/>
          </p:nvPr>
        </p:nvSpPr>
        <p:spPr>
          <a:xfrm>
            <a:off x="623047" y="4753091"/>
            <a:ext cx="7891916" cy="374690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name</a:t>
            </a:r>
          </a:p>
        </p:txBody>
      </p:sp>
      <p:sp>
        <p:nvSpPr>
          <p:cNvPr id="24" name="Text Placeholder 2"/>
          <p:cNvSpPr>
            <a:spLocks noGrp="1"/>
          </p:cNvSpPr>
          <p:nvPr>
            <p:ph type="body" idx="18" hasCustomPrompt="1"/>
          </p:nvPr>
        </p:nvSpPr>
        <p:spPr>
          <a:xfrm>
            <a:off x="623047" y="5136476"/>
            <a:ext cx="7891916" cy="374690"/>
          </a:xfrm>
        </p:spPr>
        <p:txBody>
          <a:bodyPr>
            <a:normAutofit/>
          </a:bodyPr>
          <a:lstStyle>
            <a:lvl1pPr marL="0" indent="0" algn="ctr">
              <a:buNone/>
              <a:defRPr sz="1200" baseline="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date</a:t>
            </a:r>
          </a:p>
        </p:txBody>
      </p:sp>
      <p:pic>
        <p:nvPicPr>
          <p:cNvPr id="7" name="Picture 6" descr="CfA_Logo_Horizontal_REV.eps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3532" y="982650"/>
            <a:ext cx="3516936" cy="590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02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d-ID" dirty="0"/>
          </a:p>
        </p:txBody>
      </p:sp>
      <p:sp>
        <p:nvSpPr>
          <p:cNvPr id="9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4030" y="3865804"/>
            <a:ext cx="7875941" cy="795786"/>
          </a:xfrm>
        </p:spPr>
        <p:txBody>
          <a:bodyPr anchor="ctr">
            <a:normAutofit/>
          </a:bodyPr>
          <a:lstStyle>
            <a:lvl1pPr marL="0" indent="0" algn="l">
              <a:buNone/>
              <a:defRPr sz="2200" b="1">
                <a:solidFill>
                  <a:schemeClr val="bg1"/>
                </a:solidFill>
                <a:latin typeface="Roboto"/>
                <a:cs typeface="Roboto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subtitle</a:t>
            </a:r>
            <a:endParaRPr lang="id-ID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7" hasCustomPrompt="1"/>
          </p:nvPr>
        </p:nvSpPr>
        <p:spPr>
          <a:xfrm>
            <a:off x="626042" y="4753091"/>
            <a:ext cx="7891916" cy="374690"/>
          </a:xfrm>
        </p:spPr>
        <p:txBody>
          <a:bodyPr>
            <a:normAutofit/>
          </a:bodyPr>
          <a:lstStyle>
            <a:lvl1pPr marL="0" indent="0" algn="l"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name</a:t>
            </a:r>
          </a:p>
        </p:txBody>
      </p:sp>
      <p:sp>
        <p:nvSpPr>
          <p:cNvPr id="12" name="Text Placeholder 2"/>
          <p:cNvSpPr>
            <a:spLocks noGrp="1"/>
          </p:cNvSpPr>
          <p:nvPr>
            <p:ph type="body" idx="18" hasCustomPrompt="1"/>
          </p:nvPr>
        </p:nvSpPr>
        <p:spPr>
          <a:xfrm>
            <a:off x="623047" y="5136476"/>
            <a:ext cx="7891916" cy="374690"/>
          </a:xfrm>
        </p:spPr>
        <p:txBody>
          <a:bodyPr>
            <a:normAutofit/>
          </a:bodyPr>
          <a:lstStyle>
            <a:lvl1pPr marL="0" indent="0" algn="l">
              <a:buNone/>
              <a:defRPr sz="1200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date</a:t>
            </a:r>
          </a:p>
        </p:txBody>
      </p:sp>
      <p:sp>
        <p:nvSpPr>
          <p:cNvPr id="16" name="Text Placeholder 2"/>
          <p:cNvSpPr>
            <a:spLocks noGrp="1"/>
          </p:cNvSpPr>
          <p:nvPr>
            <p:ph type="body" idx="19" hasCustomPrompt="1"/>
          </p:nvPr>
        </p:nvSpPr>
        <p:spPr>
          <a:xfrm>
            <a:off x="626042" y="2412999"/>
            <a:ext cx="7891916" cy="1444781"/>
          </a:xfrm>
        </p:spPr>
        <p:txBody>
          <a:bodyPr anchor="b">
            <a:normAutofit/>
          </a:bodyPr>
          <a:lstStyle>
            <a:lvl1pPr marL="0" indent="0" algn="l">
              <a:buNone/>
              <a:defRPr sz="4400" b="1" baseline="0">
                <a:solidFill>
                  <a:schemeClr val="bg1"/>
                </a:solidFill>
                <a:latin typeface="Charis SIL"/>
                <a:cs typeface="Charis SIL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title</a:t>
            </a:r>
          </a:p>
        </p:txBody>
      </p:sp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37819" y="720627"/>
            <a:ext cx="1923383" cy="822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310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47879"/>
            <a:ext cx="7886700" cy="1325563"/>
          </a:xfrm>
        </p:spPr>
        <p:txBody>
          <a:bodyPr>
            <a:normAutofit/>
          </a:bodyPr>
          <a:lstStyle>
            <a:lvl1pPr>
              <a:defRPr sz="3000">
                <a:solidFill>
                  <a:srgbClr val="293472"/>
                </a:solidFill>
              </a:defRPr>
            </a:lvl1pPr>
          </a:lstStyle>
          <a:p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293472"/>
                </a:solidFill>
                <a:effectLst/>
                <a:uLnTx/>
                <a:uFillTx/>
                <a:latin typeface="Charis SIL"/>
                <a:ea typeface="+mj-ea"/>
                <a:cs typeface="Charis SIL"/>
              </a:rPr>
              <a:t>Click to edit Master title style</a:t>
            </a:r>
            <a:endParaRPr lang="id-ID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226920"/>
            <a:ext cx="7886700" cy="395004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id-ID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222473" y="6346151"/>
            <a:ext cx="2292490" cy="38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352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561486"/>
            <a:ext cx="7886700" cy="2852737"/>
          </a:xfrm>
        </p:spPr>
        <p:txBody>
          <a:bodyPr anchor="b">
            <a:normAutofit/>
          </a:bodyPr>
          <a:lstStyle>
            <a:lvl1pPr>
              <a:defRPr sz="4400" b="1">
                <a:solidFill>
                  <a:srgbClr val="293472"/>
                </a:solidFill>
                <a:latin typeface="Charis SIL"/>
                <a:cs typeface="Charis SIL"/>
              </a:defRPr>
            </a:lvl1pPr>
          </a:lstStyle>
          <a:p>
            <a:r>
              <a:rPr lang="en-US" dirty="0"/>
              <a:t>Click to edit Master title style</a:t>
            </a:r>
            <a:endParaRPr lang="id-ID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56299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000000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222473" y="6346151"/>
            <a:ext cx="2292490" cy="38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7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d-ID" dirty="0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23888" y="561486"/>
            <a:ext cx="7886700" cy="2852737"/>
          </a:xfrm>
        </p:spPr>
        <p:txBody>
          <a:bodyPr anchor="b">
            <a:normAutofit/>
          </a:bodyPr>
          <a:lstStyle>
            <a:lvl1pPr>
              <a:defRPr sz="4400" b="1">
                <a:solidFill>
                  <a:schemeClr val="bg1"/>
                </a:solidFill>
                <a:latin typeface="Charis SIL"/>
                <a:cs typeface="Charis SIL"/>
              </a:defRPr>
            </a:lvl1pPr>
          </a:lstStyle>
          <a:p>
            <a:r>
              <a:rPr lang="en-US" dirty="0"/>
              <a:t>Click to edit Master title style</a:t>
            </a:r>
            <a:endParaRPr lang="id-ID" dirty="0"/>
          </a:p>
        </p:txBody>
      </p:sp>
      <p:sp>
        <p:nvSpPr>
          <p:cNvPr id="15" name="Text Placeholder 2"/>
          <p:cNvSpPr>
            <a:spLocks noGrp="1"/>
          </p:cNvSpPr>
          <p:nvPr>
            <p:ph type="body" idx="1"/>
          </p:nvPr>
        </p:nvSpPr>
        <p:spPr>
          <a:xfrm>
            <a:off x="623888" y="356299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>
                <a:solidFill>
                  <a:srgbClr val="FFFFFF"/>
                </a:solidFill>
              </a:defRPr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21" name="Picture 20" descr="CfA_Logo_Horizontal_REV.eps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1776" y="6341462"/>
            <a:ext cx="2284583" cy="383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080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id-ID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id-ID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293472"/>
                </a:solidFill>
                <a:latin typeface="Charis SIL"/>
                <a:cs typeface="Charis SI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222473" y="6346151"/>
            <a:ext cx="2292490" cy="38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833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7"/>
            <a:ext cx="7886700" cy="1325563"/>
          </a:xfrm>
        </p:spPr>
        <p:txBody>
          <a:bodyPr/>
          <a:lstStyle>
            <a:lvl1pPr>
              <a:defRPr b="1">
                <a:solidFill>
                  <a:srgbClr val="293472"/>
                </a:solidFill>
                <a:latin typeface="Charis SIL"/>
                <a:cs typeface="Charis SIL"/>
              </a:defRPr>
            </a:lvl1pPr>
          </a:lstStyle>
          <a:p>
            <a:r>
              <a:rPr lang="en-US" dirty="0"/>
              <a:t>Click to edit Master title style</a:t>
            </a:r>
            <a:endParaRPr lang="id-ID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2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2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222473" y="6346151"/>
            <a:ext cx="2292490" cy="38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145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95766"/>
            <a:ext cx="7886700" cy="1325563"/>
          </a:xfrm>
        </p:spPr>
        <p:txBody>
          <a:bodyPr/>
          <a:lstStyle>
            <a:lvl1pPr>
              <a:defRPr b="1">
                <a:solidFill>
                  <a:srgbClr val="293472"/>
                </a:solidFill>
                <a:latin typeface="Charis SIL"/>
                <a:cs typeface="Charis SIL"/>
              </a:defRPr>
            </a:lvl1pPr>
          </a:lstStyle>
          <a:p>
            <a:r>
              <a:rPr lang="en-US" dirty="0"/>
              <a:t>Click to edit Master title style</a:t>
            </a:r>
            <a:endParaRPr lang="id-ID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222473" y="6346151"/>
            <a:ext cx="2292490" cy="38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035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222473" y="6346151"/>
            <a:ext cx="2292490" cy="38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283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0" y="457200"/>
            <a:ext cx="7885713" cy="1600200"/>
          </a:xfrm>
        </p:spPr>
        <p:txBody>
          <a:bodyPr anchor="b"/>
          <a:lstStyle>
            <a:lvl1pPr>
              <a:defRPr sz="3200" b="1">
                <a:solidFill>
                  <a:srgbClr val="293472"/>
                </a:solidFill>
                <a:latin typeface="Charis SIL"/>
                <a:cs typeface="Charis SIL"/>
              </a:defRPr>
            </a:lvl1pPr>
          </a:lstStyle>
          <a:p>
            <a:r>
              <a:rPr lang="en-US" dirty="0"/>
              <a:t>Click to edit Master title style</a:t>
            </a:r>
            <a:endParaRPr lang="id-ID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272" y="3140305"/>
            <a:ext cx="7890269" cy="272074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id-ID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0" y="2253017"/>
            <a:ext cx="7894411" cy="887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222473" y="6346151"/>
            <a:ext cx="2292490" cy="38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517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0" y="457200"/>
            <a:ext cx="4258557" cy="2309052"/>
          </a:xfrm>
        </p:spPr>
        <p:txBody>
          <a:bodyPr anchor="b"/>
          <a:lstStyle>
            <a:lvl1pPr>
              <a:defRPr sz="3200" b="1">
                <a:solidFill>
                  <a:srgbClr val="293472"/>
                </a:solidFill>
                <a:latin typeface="Charis SIL"/>
                <a:cs typeface="Charis SIL"/>
              </a:defRPr>
            </a:lvl1pPr>
          </a:lstStyle>
          <a:p>
            <a:r>
              <a:rPr lang="en-US" dirty="0"/>
              <a:t>Click to edit Master title style</a:t>
            </a:r>
            <a:endParaRPr lang="id-ID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49345" y="504538"/>
            <a:ext cx="3367196" cy="535651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d-ID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0" y="2844541"/>
            <a:ext cx="4258557" cy="302444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631" y="6356352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222473" y="6346151"/>
            <a:ext cx="2292490" cy="38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526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7308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33070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293472"/>
                </a:solidFill>
                <a:effectLst/>
                <a:uLnTx/>
                <a:uFillTx/>
                <a:latin typeface="Charis SIL"/>
                <a:ea typeface="+mj-ea"/>
                <a:cs typeface="Charis SIL"/>
              </a:rPr>
              <a:t>Click to edit Master title style</a:t>
            </a:r>
            <a:endParaRPr lang="id-ID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844542"/>
            <a:ext cx="7886700" cy="3332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id-ID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2619" y="6356352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rgbClr val="293472"/>
                </a:solidFill>
                <a:latin typeface="Roboto"/>
                <a:cs typeface="Roboto"/>
              </a:defRPr>
            </a:lvl1pPr>
          </a:lstStyle>
          <a:p>
            <a:r>
              <a:rPr lang="id-ID" dirty="0"/>
              <a:t>Center for Astrophysics | Harvard &amp; Smithsonian</a:t>
            </a:r>
          </a:p>
        </p:txBody>
      </p:sp>
    </p:spTree>
    <p:extLst>
      <p:ext uri="{BB962C8B-B14F-4D97-AF65-F5344CB8AC3E}">
        <p14:creationId xmlns:p14="http://schemas.microsoft.com/office/powerpoint/2010/main" val="1056472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59" r:id="rId3"/>
    <p:sldLayoutId id="2147483650" r:id="rId4"/>
    <p:sldLayoutId id="2147483651" r:id="rId5"/>
    <p:sldLayoutId id="214748366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60" r:id="rId13"/>
  </p:sldLayoutIdLst>
  <p:hf hdr="0" dt="0"/>
  <p:txStyles>
    <p:titleStyle>
      <a:lvl1pPr marL="0" marR="0" indent="0" algn="l" defTabSz="914400" rtl="0" eaLnBrk="1" fontAlgn="auto" latinLnBrk="0" hangingPunct="1">
        <a:lnSpc>
          <a:spcPct val="90000"/>
        </a:lnSpc>
        <a:spcBef>
          <a:spcPct val="0"/>
        </a:spcBef>
        <a:spcAft>
          <a:spcPts val="0"/>
        </a:spcAft>
        <a:buClrTx/>
        <a:buSzTx/>
        <a:buFontTx/>
        <a:buNone/>
        <a:tabLst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oboto"/>
          <a:ea typeface="+mn-ea"/>
          <a:cs typeface="Roboto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oboto Light"/>
          <a:ea typeface="+mn-ea"/>
          <a:cs typeface="Roboto Light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oboto Light"/>
          <a:ea typeface="+mn-ea"/>
          <a:cs typeface="Roboto Light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oboto Light"/>
          <a:ea typeface="+mn-ea"/>
          <a:cs typeface="Roboto Light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oboto Light"/>
          <a:ea typeface="+mn-ea"/>
          <a:cs typeface="Roboto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d-ID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tiff"/><Relationship Id="rId5" Type="http://schemas.openxmlformats.org/officeDocument/2006/relationships/image" Target="../media/image2.emf"/><Relationship Id="rId4" Type="http://schemas.openxmlformats.org/officeDocument/2006/relationships/image" Target="../media/image6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0.tiff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2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5.gif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gif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8.png"/><Relationship Id="rId5" Type="http://schemas.openxmlformats.org/officeDocument/2006/relationships/image" Target="../media/image31.png"/><Relationship Id="rId4" Type="http://schemas.openxmlformats.org/officeDocument/2006/relationships/image" Target="../media/image27.png"/><Relationship Id="rId9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5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7.tiff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gif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1.gif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gif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8.gif"/><Relationship Id="rId5" Type="http://schemas.openxmlformats.org/officeDocument/2006/relationships/image" Target="../media/image47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tiff"/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4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7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tiff"/><Relationship Id="rId2" Type="http://schemas.openxmlformats.org/officeDocument/2006/relationships/image" Target="../media/image58.tif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0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4.png"/><Relationship Id="rId5" Type="http://schemas.openxmlformats.org/officeDocument/2006/relationships/image" Target="../media/image63.gif"/><Relationship Id="rId4" Type="http://schemas.openxmlformats.org/officeDocument/2006/relationships/image" Target="../media/image6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.xml"/><Relationship Id="rId13" Type="http://schemas.openxmlformats.org/officeDocument/2006/relationships/chart" Target="../charts/chart11.xml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12" Type="http://schemas.openxmlformats.org/officeDocument/2006/relationships/chart" Target="../charts/chart10.xml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60.tiff"/><Relationship Id="rId1" Type="http://schemas.openxmlformats.org/officeDocument/2006/relationships/slideLayout" Target="../slideLayouts/slideLayout12.xml"/><Relationship Id="rId6" Type="http://schemas.openxmlformats.org/officeDocument/2006/relationships/chart" Target="../charts/chart4.xml"/><Relationship Id="rId11" Type="http://schemas.openxmlformats.org/officeDocument/2006/relationships/chart" Target="../charts/chart9.xml"/><Relationship Id="rId5" Type="http://schemas.openxmlformats.org/officeDocument/2006/relationships/chart" Target="../charts/chart3.xml"/><Relationship Id="rId15" Type="http://schemas.openxmlformats.org/officeDocument/2006/relationships/chart" Target="../charts/chart13.xml"/><Relationship Id="rId10" Type="http://schemas.openxmlformats.org/officeDocument/2006/relationships/chart" Target="../charts/chart8.xml"/><Relationship Id="rId4" Type="http://schemas.openxmlformats.org/officeDocument/2006/relationships/chart" Target="../charts/chart2.xml"/><Relationship Id="rId9" Type="http://schemas.openxmlformats.org/officeDocument/2006/relationships/chart" Target="../charts/chart7.xml"/><Relationship Id="rId14" Type="http://schemas.openxmlformats.org/officeDocument/2006/relationships/chart" Target="../charts/char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tif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tiff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tif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tiff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3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70.tiff"/><Relationship Id="rId5" Type="http://schemas.openxmlformats.org/officeDocument/2006/relationships/image" Target="../media/image69.png"/><Relationship Id="rId4" Type="http://schemas.openxmlformats.org/officeDocument/2006/relationships/notesSlide" Target="../notesSlides/notesSlide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5D20F82-3D26-CE4D-8EE8-25A29EDBADD5}"/>
              </a:ext>
            </a:extLst>
          </p:cNvPr>
          <p:cNvSpPr/>
          <p:nvPr/>
        </p:nvSpPr>
        <p:spPr>
          <a:xfrm>
            <a:off x="18378" y="-1"/>
            <a:ext cx="9144001" cy="6857999"/>
          </a:xfrm>
          <a:prstGeom prst="rect">
            <a:avLst/>
          </a:prstGeom>
          <a:solidFill>
            <a:srgbClr val="B347CF"/>
          </a:solidFill>
          <a:ln>
            <a:solidFill>
              <a:srgbClr val="792FFF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26B685-6F16-F74F-8CC5-7CC2E56A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85000"/>
          </a:blip>
          <a:srcRect l="-211" t="16030" r="211" b="10109"/>
          <a:stretch/>
        </p:blipFill>
        <p:spPr>
          <a:xfrm>
            <a:off x="-39253" y="0"/>
            <a:ext cx="9286492" cy="6858000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idx="17"/>
          </p:nvPr>
        </p:nvSpPr>
        <p:spPr>
          <a:xfrm>
            <a:off x="360157" y="4305012"/>
            <a:ext cx="7891916" cy="968621"/>
          </a:xfrm>
        </p:spPr>
        <p:txBody>
          <a:bodyPr>
            <a:normAutofit/>
          </a:bodyPr>
          <a:lstStyle/>
          <a:p>
            <a:r>
              <a:rPr lang="en-US" b="1" dirty="0"/>
              <a:t>Zoe de Beurs</a:t>
            </a:r>
            <a:r>
              <a:rPr lang="en-US" dirty="0"/>
              <a:t>, </a:t>
            </a:r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University of Texas at Austin</a:t>
            </a:r>
          </a:p>
          <a:p>
            <a:r>
              <a:rPr lang="en-US" sz="15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And </a:t>
            </a:r>
            <a:r>
              <a:rPr lang="en-US" sz="15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Nazma</a:t>
            </a:r>
            <a:r>
              <a:rPr lang="en-US" sz="15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Islam, </a:t>
            </a:r>
            <a:r>
              <a:rPr lang="en-US" sz="15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Giri</a:t>
            </a:r>
            <a:r>
              <a:rPr lang="en-US" sz="15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Gopalan, </a:t>
            </a:r>
            <a:r>
              <a:rPr lang="en-US" sz="15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Saeqa</a:t>
            </a:r>
            <a:r>
              <a:rPr lang="en-US" sz="15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15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Vrtilek</a:t>
            </a:r>
            <a:endParaRPr lang="en-US" sz="15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idx="18"/>
          </p:nvPr>
        </p:nvSpPr>
        <p:spPr>
          <a:xfrm>
            <a:off x="623047" y="5136476"/>
            <a:ext cx="7891916" cy="374690"/>
          </a:xfrm>
        </p:spPr>
        <p:txBody>
          <a:bodyPr/>
          <a:lstStyle/>
          <a:p>
            <a:r>
              <a:rPr lang="en-US" dirty="0"/>
              <a:t>August 6, 2019</a:t>
            </a:r>
          </a:p>
        </p:txBody>
      </p:sp>
      <p:pic>
        <p:nvPicPr>
          <p:cNvPr id="14" name="Picture 13" descr="CfA_Logo_Horizontal_REV.eps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3532" y="982650"/>
            <a:ext cx="3516937" cy="590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24724CE-7DA2-9948-A1FF-AB909A870C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5340" y="5941447"/>
            <a:ext cx="2483766" cy="71020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733DD72-36E7-6344-8BB0-D2E147857BB8}"/>
              </a:ext>
            </a:extLst>
          </p:cNvPr>
          <p:cNvSpPr/>
          <p:nvPr/>
        </p:nvSpPr>
        <p:spPr>
          <a:xfrm>
            <a:off x="-39253" y="2054663"/>
            <a:ext cx="9286492" cy="2078003"/>
          </a:xfrm>
          <a:prstGeom prst="rect">
            <a:avLst/>
          </a:prstGeom>
          <a:solidFill>
            <a:srgbClr val="6A6CE3">
              <a:alpha val="3803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D44E90-33AF-014B-916D-130DF04411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01452" y="5866870"/>
            <a:ext cx="778464" cy="782081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b="1" dirty="0">
                <a:latin typeface="Charis SIL"/>
                <a:cs typeface="Charis SIL"/>
              </a:rPr>
              <a:t>Classifying X-ray Binaries Using Machine Learning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639022" y="3381560"/>
            <a:ext cx="7875941" cy="795786"/>
          </a:xfrm>
        </p:spPr>
        <p:txBody>
          <a:bodyPr/>
          <a:lstStyle/>
          <a:p>
            <a:r>
              <a:rPr lang="en-US" b="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Black Holes, Non-Pulsing Neutron Stars, and Pulsars</a:t>
            </a:r>
          </a:p>
        </p:txBody>
      </p:sp>
    </p:spTree>
    <p:extLst>
      <p:ext uri="{BB962C8B-B14F-4D97-AF65-F5344CB8AC3E}">
        <p14:creationId xmlns:p14="http://schemas.microsoft.com/office/powerpoint/2010/main" val="385737467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32619" y="271032"/>
            <a:ext cx="8203241" cy="1012415"/>
          </a:xfrm>
        </p:spPr>
        <p:txBody>
          <a:bodyPr>
            <a:normAutofit/>
          </a:bodyPr>
          <a:lstStyle/>
          <a:p>
            <a:r>
              <a:rPr lang="en-US" sz="4800" dirty="0"/>
              <a:t>What are X-ray binaries?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"/>
          </p:nvPr>
        </p:nvSpPr>
        <p:spPr>
          <a:xfrm>
            <a:off x="1592406" y="5363615"/>
            <a:ext cx="2600791" cy="906647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en-US" sz="2200" b="1" dirty="0">
                <a:solidFill>
                  <a:srgbClr val="7F85AB"/>
                </a:solidFill>
              </a:rPr>
              <a:t>Compact object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C0055A8-A35B-B345-BB13-3DFD6BB24AED}"/>
              </a:ext>
            </a:extLst>
          </p:cNvPr>
          <p:cNvGrpSpPr/>
          <p:nvPr/>
        </p:nvGrpSpPr>
        <p:grpSpPr>
          <a:xfrm>
            <a:off x="648609" y="1414977"/>
            <a:ext cx="7767877" cy="3489711"/>
            <a:chOff x="651042" y="2694625"/>
            <a:chExt cx="7767877" cy="3489711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7AB7CB78-A002-7343-B162-E6371FAB8B74}"/>
                </a:ext>
              </a:extLst>
            </p:cNvPr>
            <p:cNvSpPr/>
            <p:nvPr/>
          </p:nvSpPr>
          <p:spPr>
            <a:xfrm>
              <a:off x="651042" y="2694625"/>
              <a:ext cx="7763524" cy="3479450"/>
            </a:xfrm>
            <a:prstGeom prst="rect">
              <a:avLst/>
            </a:prstGeom>
            <a:solidFill>
              <a:srgbClr val="B347CF"/>
            </a:solidFill>
            <a:ln>
              <a:solidFill>
                <a:srgbClr val="792FFF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238AB39-63E1-1E4F-A694-50BABD323F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alphaModFix amt="85000"/>
            </a:blip>
            <a:srcRect l="7283" t="44893" r="7920" b="17633"/>
            <a:stretch/>
          </p:blipFill>
          <p:spPr>
            <a:xfrm>
              <a:off x="665094" y="2704886"/>
              <a:ext cx="7753825" cy="3479450"/>
            </a:xfrm>
            <a:prstGeom prst="rect">
              <a:avLst/>
            </a:prstGeom>
          </p:spPr>
        </p:pic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002CAE4-FD66-D842-9A22-6B1A97AA8EFC}"/>
                </a:ext>
              </a:extLst>
            </p:cNvPr>
            <p:cNvGrpSpPr/>
            <p:nvPr/>
          </p:nvGrpSpPr>
          <p:grpSpPr>
            <a:xfrm>
              <a:off x="2405231" y="2694625"/>
              <a:ext cx="4798428" cy="3484828"/>
              <a:chOff x="1931290" y="2674497"/>
              <a:chExt cx="4798428" cy="3484828"/>
            </a:xfrm>
          </p:grpSpPr>
          <p:grpSp>
            <p:nvGrpSpPr>
              <p:cNvPr id="43" name="Group 42">
                <a:extLst>
                  <a:ext uri="{FF2B5EF4-FFF2-40B4-BE49-F238E27FC236}">
                    <a16:creationId xmlns:a16="http://schemas.microsoft.com/office/drawing/2014/main" id="{57A00850-3290-3442-9D61-65B6634B6DC9}"/>
                  </a:ext>
                </a:extLst>
              </p:cNvPr>
              <p:cNvGrpSpPr/>
              <p:nvPr/>
            </p:nvGrpSpPr>
            <p:grpSpPr>
              <a:xfrm>
                <a:off x="1931290" y="2674497"/>
                <a:ext cx="4798428" cy="3484828"/>
                <a:chOff x="1931290" y="2674497"/>
                <a:chExt cx="4798428" cy="3484828"/>
              </a:xfrm>
            </p:grpSpPr>
            <p:sp>
              <p:nvSpPr>
                <p:cNvPr id="30" name="Triangle 29">
                  <a:extLst>
                    <a:ext uri="{FF2B5EF4-FFF2-40B4-BE49-F238E27FC236}">
                      <a16:creationId xmlns:a16="http://schemas.microsoft.com/office/drawing/2014/main" id="{B718A5EC-E7CD-B041-A2E3-2BAF6E414983}"/>
                    </a:ext>
                  </a:extLst>
                </p:cNvPr>
                <p:cNvSpPr/>
                <p:nvPr/>
              </p:nvSpPr>
              <p:spPr>
                <a:xfrm rot="21176883">
                  <a:off x="3104595" y="4354316"/>
                  <a:ext cx="365760" cy="1805009"/>
                </a:xfrm>
                <a:prstGeom prst="triangle">
                  <a:avLst/>
                </a:prstGeom>
                <a:gradFill>
                  <a:gsLst>
                    <a:gs pos="36000">
                      <a:srgbClr val="B347CF">
                        <a:alpha val="56000"/>
                      </a:srgbClr>
                    </a:gs>
                    <a:gs pos="99000">
                      <a:srgbClr val="B347CF">
                        <a:alpha val="0"/>
                      </a:srgbClr>
                    </a:gs>
                    <a:gs pos="2000">
                      <a:srgbClr val="B347CF">
                        <a:alpha val="0"/>
                      </a:srgbClr>
                    </a:gs>
                    <a:gs pos="81000">
                      <a:srgbClr val="B347CF">
                        <a:alpha val="41000"/>
                      </a:srgbClr>
                    </a:gs>
                    <a:gs pos="50000">
                      <a:srgbClr val="B347CF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" name="Oval 7">
                  <a:extLst>
                    <a:ext uri="{FF2B5EF4-FFF2-40B4-BE49-F238E27FC236}">
                      <a16:creationId xmlns:a16="http://schemas.microsoft.com/office/drawing/2014/main" id="{9E1CE0D7-B769-1A4E-97FE-BB1900BEF9CF}"/>
                    </a:ext>
                  </a:extLst>
                </p:cNvPr>
                <p:cNvSpPr/>
                <p:nvPr/>
              </p:nvSpPr>
              <p:spPr>
                <a:xfrm>
                  <a:off x="1931290" y="3874451"/>
                  <a:ext cx="2443655" cy="961697"/>
                </a:xfrm>
                <a:prstGeom prst="ellipse">
                  <a:avLst/>
                </a:prstGeom>
                <a:gradFill flip="none" rotWithShape="1">
                  <a:gsLst>
                    <a:gs pos="1000">
                      <a:schemeClr val="bg1"/>
                    </a:gs>
                    <a:gs pos="98000">
                      <a:srgbClr val="994500"/>
                    </a:gs>
                    <a:gs pos="22000">
                      <a:schemeClr val="accent1">
                        <a:lumMod val="20000"/>
                        <a:lumOff val="80000"/>
                      </a:schemeClr>
                    </a:gs>
                    <a:gs pos="88000">
                      <a:schemeClr val="accent1">
                        <a:lumMod val="20000"/>
                        <a:lumOff val="80000"/>
                      </a:schemeClr>
                    </a:gs>
                    <a:gs pos="77000">
                      <a:srgbClr val="CFC9FF"/>
                    </a:gs>
                    <a:gs pos="67000">
                      <a:srgbClr val="A6ADE6"/>
                    </a:gs>
                    <a:gs pos="32000">
                      <a:schemeClr val="accent1">
                        <a:lumMod val="60000"/>
                        <a:lumOff val="40000"/>
                      </a:schemeClr>
                    </a:gs>
                    <a:gs pos="51000">
                      <a:schemeClr val="accent1">
                        <a:lumMod val="60000"/>
                        <a:lumOff val="40000"/>
                      </a:schemeClr>
                    </a:gs>
                    <a:gs pos="59000">
                      <a:schemeClr val="accent1">
                        <a:lumMod val="20000"/>
                        <a:lumOff val="80000"/>
                      </a:schemeClr>
                    </a:gs>
                    <a:gs pos="42000">
                      <a:schemeClr val="accent1">
                        <a:lumMod val="20000"/>
                        <a:lumOff val="80000"/>
                      </a:schemeClr>
                    </a:gs>
                  </a:gsLst>
                  <a:path path="shape">
                    <a:fillToRect l="50000" t="50000" r="50000" b="50000"/>
                  </a:path>
                  <a:tileRect/>
                </a:gradFill>
                <a:ln>
                  <a:noFill/>
                </a:ln>
                <a:effectLst>
                  <a:glow rad="1244600">
                    <a:schemeClr val="bg1">
                      <a:alpha val="25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9" name="Arc 18">
                  <a:extLst>
                    <a:ext uri="{FF2B5EF4-FFF2-40B4-BE49-F238E27FC236}">
                      <a16:creationId xmlns:a16="http://schemas.microsoft.com/office/drawing/2014/main" id="{99F099E0-9DC8-254A-8FA2-6EF2BA9F85C2}"/>
                    </a:ext>
                  </a:extLst>
                </p:cNvPr>
                <p:cNvSpPr/>
                <p:nvPr/>
              </p:nvSpPr>
              <p:spPr>
                <a:xfrm>
                  <a:off x="2574115" y="4013351"/>
                  <a:ext cx="1380126" cy="560873"/>
                </a:xfrm>
                <a:prstGeom prst="arc">
                  <a:avLst/>
                </a:prstGeom>
                <a:ln w="9525">
                  <a:solidFill>
                    <a:srgbClr val="AE96CF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0" name="Arc 19">
                  <a:extLst>
                    <a:ext uri="{FF2B5EF4-FFF2-40B4-BE49-F238E27FC236}">
                      <a16:creationId xmlns:a16="http://schemas.microsoft.com/office/drawing/2014/main" id="{17F7557B-F097-8442-B256-4C8B602DD6CF}"/>
                    </a:ext>
                  </a:extLst>
                </p:cNvPr>
                <p:cNvSpPr/>
                <p:nvPr/>
              </p:nvSpPr>
              <p:spPr>
                <a:xfrm rot="21040555">
                  <a:off x="2555287" y="4136583"/>
                  <a:ext cx="1264961" cy="746623"/>
                </a:xfrm>
                <a:prstGeom prst="arc">
                  <a:avLst>
                    <a:gd name="adj1" fmla="val 16200000"/>
                    <a:gd name="adj2" fmla="val 20929965"/>
                  </a:avLst>
                </a:prstGeom>
                <a:ln w="12700"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1" name="Teardrop 20">
                  <a:extLst>
                    <a:ext uri="{FF2B5EF4-FFF2-40B4-BE49-F238E27FC236}">
                      <a16:creationId xmlns:a16="http://schemas.microsoft.com/office/drawing/2014/main" id="{283A5B5A-E4F5-5641-AA90-9C66D6E30176}"/>
                    </a:ext>
                  </a:extLst>
                </p:cNvPr>
                <p:cNvSpPr/>
                <p:nvPr/>
              </p:nvSpPr>
              <p:spPr>
                <a:xfrm rot="13752451">
                  <a:off x="4127134" y="4171122"/>
                  <a:ext cx="357285" cy="344634"/>
                </a:xfrm>
                <a:prstGeom prst="teardrop">
                  <a:avLst>
                    <a:gd name="adj" fmla="val 99776"/>
                  </a:avLst>
                </a:prstGeom>
                <a:gradFill flip="none" rotWithShape="1">
                  <a:gsLst>
                    <a:gs pos="85000">
                      <a:schemeClr val="accent1">
                        <a:lumMod val="5000"/>
                        <a:lumOff val="95000"/>
                        <a:alpha val="17000"/>
                      </a:schemeClr>
                    </a:gs>
                    <a:gs pos="47995">
                      <a:srgbClr val="FDFDFE"/>
                    </a:gs>
                    <a:gs pos="0">
                      <a:schemeClr val="bg1"/>
                    </a:gs>
                    <a:gs pos="26000">
                      <a:schemeClr val="bg1"/>
                    </a:gs>
                  </a:gsLst>
                  <a:path path="shape">
                    <a:fillToRect l="50000" t="50000" r="50000" b="50000"/>
                  </a:path>
                  <a:tileRect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5" name="Arc 24">
                  <a:extLst>
                    <a:ext uri="{FF2B5EF4-FFF2-40B4-BE49-F238E27FC236}">
                      <a16:creationId xmlns:a16="http://schemas.microsoft.com/office/drawing/2014/main" id="{C9841725-23AF-6F4D-B8BF-6BBA222E74DB}"/>
                    </a:ext>
                  </a:extLst>
                </p:cNvPr>
                <p:cNvSpPr/>
                <p:nvPr/>
              </p:nvSpPr>
              <p:spPr>
                <a:xfrm rot="10800000">
                  <a:off x="2244884" y="4114951"/>
                  <a:ext cx="1380126" cy="560873"/>
                </a:xfrm>
                <a:prstGeom prst="arc">
                  <a:avLst/>
                </a:prstGeom>
                <a:ln w="9525">
                  <a:solidFill>
                    <a:srgbClr val="AE96CF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6" name="Arc 25">
                  <a:extLst>
                    <a:ext uri="{FF2B5EF4-FFF2-40B4-BE49-F238E27FC236}">
                      <a16:creationId xmlns:a16="http://schemas.microsoft.com/office/drawing/2014/main" id="{6278FE36-2C49-324B-9811-C16131FD71B2}"/>
                    </a:ext>
                  </a:extLst>
                </p:cNvPr>
                <p:cNvSpPr/>
                <p:nvPr/>
              </p:nvSpPr>
              <p:spPr>
                <a:xfrm rot="356430">
                  <a:off x="3149455" y="4016097"/>
                  <a:ext cx="931105" cy="754226"/>
                </a:xfrm>
                <a:prstGeom prst="arc">
                  <a:avLst/>
                </a:prstGeom>
                <a:ln w="12700"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7" name="Arc 26">
                  <a:extLst>
                    <a:ext uri="{FF2B5EF4-FFF2-40B4-BE49-F238E27FC236}">
                      <a16:creationId xmlns:a16="http://schemas.microsoft.com/office/drawing/2014/main" id="{0F479A5A-48D1-1243-BFAC-FB80E80ADEA6}"/>
                    </a:ext>
                  </a:extLst>
                </p:cNvPr>
                <p:cNvSpPr/>
                <p:nvPr/>
              </p:nvSpPr>
              <p:spPr>
                <a:xfrm rot="10800000">
                  <a:off x="2397284" y="4071908"/>
                  <a:ext cx="1380126" cy="560873"/>
                </a:xfrm>
                <a:prstGeom prst="arc">
                  <a:avLst/>
                </a:prstGeom>
                <a:ln w="9525">
                  <a:solidFill>
                    <a:srgbClr val="AE96CF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Triangle 28">
                  <a:extLst>
                    <a:ext uri="{FF2B5EF4-FFF2-40B4-BE49-F238E27FC236}">
                      <a16:creationId xmlns:a16="http://schemas.microsoft.com/office/drawing/2014/main" id="{2660389C-F568-BC47-B6C7-D1034F8E0C41}"/>
                    </a:ext>
                  </a:extLst>
                </p:cNvPr>
                <p:cNvSpPr/>
                <p:nvPr/>
              </p:nvSpPr>
              <p:spPr>
                <a:xfrm rot="10387389">
                  <a:off x="2892248" y="2674497"/>
                  <a:ext cx="365760" cy="1697396"/>
                </a:xfrm>
                <a:prstGeom prst="triangle">
                  <a:avLst/>
                </a:prstGeom>
                <a:gradFill>
                  <a:gsLst>
                    <a:gs pos="1000">
                      <a:srgbClr val="B347CF">
                        <a:alpha val="0"/>
                      </a:srgbClr>
                    </a:gs>
                    <a:gs pos="95000">
                      <a:srgbClr val="B347CF">
                        <a:alpha val="0"/>
                      </a:srgbClr>
                    </a:gs>
                    <a:gs pos="34000">
                      <a:srgbClr val="B347CF">
                        <a:alpha val="50000"/>
                      </a:srgbClr>
                    </a:gs>
                    <a:gs pos="78000">
                      <a:srgbClr val="B347CF">
                        <a:alpha val="41000"/>
                      </a:srgbClr>
                    </a:gs>
                    <a:gs pos="50000">
                      <a:srgbClr val="B347CF">
                        <a:alpha val="8400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6" name="Rectangle 35">
                  <a:extLst>
                    <a:ext uri="{FF2B5EF4-FFF2-40B4-BE49-F238E27FC236}">
                      <a16:creationId xmlns:a16="http://schemas.microsoft.com/office/drawing/2014/main" id="{D4A71900-7B57-7F4A-AB21-67A87ADDAFE2}"/>
                    </a:ext>
                  </a:extLst>
                </p:cNvPr>
                <p:cNvSpPr/>
                <p:nvPr/>
              </p:nvSpPr>
              <p:spPr>
                <a:xfrm rot="369670">
                  <a:off x="4305776" y="4293787"/>
                  <a:ext cx="690771" cy="93898"/>
                </a:xfrm>
                <a:prstGeom prst="rect">
                  <a:avLst/>
                </a:prstGeom>
                <a:gradFill>
                  <a:gsLst>
                    <a:gs pos="0">
                      <a:srgbClr val="D2F9FF"/>
                    </a:gs>
                    <a:gs pos="10000">
                      <a:srgbClr val="D2F9FF">
                        <a:lumMod val="38000"/>
                        <a:lumOff val="62000"/>
                        <a:alpha val="85000"/>
                      </a:srgbClr>
                    </a:gs>
                    <a:gs pos="70000">
                      <a:srgbClr val="994500">
                        <a:alpha val="73000"/>
                      </a:srgbClr>
                    </a:gs>
                  </a:gsLst>
                  <a:lin ang="0" scaled="0"/>
                </a:gradFill>
                <a:ln>
                  <a:noFill/>
                </a:ln>
                <a:effectLst>
                  <a:softEdge rad="12700"/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A602D8F3-F4F8-4F4D-8521-64EC25B62523}"/>
                    </a:ext>
                  </a:extLst>
                </p:cNvPr>
                <p:cNvGrpSpPr/>
                <p:nvPr/>
              </p:nvGrpSpPr>
              <p:grpSpPr>
                <a:xfrm>
                  <a:off x="5128446" y="3699796"/>
                  <a:ext cx="1601272" cy="1452203"/>
                  <a:chOff x="5230859" y="3669568"/>
                  <a:chExt cx="1601272" cy="1452203"/>
                </a:xfrm>
              </p:grpSpPr>
              <p:sp>
                <p:nvSpPr>
                  <p:cNvPr id="6" name="Teardrop 5">
                    <a:extLst>
                      <a:ext uri="{FF2B5EF4-FFF2-40B4-BE49-F238E27FC236}">
                        <a16:creationId xmlns:a16="http://schemas.microsoft.com/office/drawing/2014/main" id="{B23B2913-6A00-9F4E-A826-F0FA275A7A41}"/>
                      </a:ext>
                    </a:extLst>
                  </p:cNvPr>
                  <p:cNvSpPr/>
                  <p:nvPr/>
                </p:nvSpPr>
                <p:spPr>
                  <a:xfrm rot="13823083">
                    <a:off x="5402458" y="3692098"/>
                    <a:ext cx="1404341" cy="1455005"/>
                  </a:xfrm>
                  <a:prstGeom prst="teardrop">
                    <a:avLst>
                      <a:gd name="adj" fmla="val 106452"/>
                    </a:avLst>
                  </a:prstGeom>
                  <a:gradFill flip="none" rotWithShape="1">
                    <a:gsLst>
                      <a:gs pos="20000">
                        <a:srgbClr val="BA6C00"/>
                      </a:gs>
                      <a:gs pos="0">
                        <a:srgbClr val="944300"/>
                      </a:gs>
                      <a:gs pos="66000">
                        <a:srgbClr val="E29D00"/>
                      </a:gs>
                      <a:gs pos="10000">
                        <a:srgbClr val="A55300"/>
                      </a:gs>
                      <a:gs pos="31000">
                        <a:srgbClr val="DD9600"/>
                      </a:gs>
                      <a:gs pos="52000">
                        <a:srgbClr val="E8AE01"/>
                      </a:gs>
                      <a:gs pos="88000">
                        <a:srgbClr val="994500"/>
                      </a:gs>
                    </a:gsLst>
                    <a:lin ang="7800000" scaled="0"/>
                    <a:tileRect/>
                  </a:gradFill>
                  <a:ln w="28575">
                    <a:solidFill>
                      <a:schemeClr val="accent2">
                        <a:lumMod val="50000"/>
                      </a:schemeClr>
                    </a:solidFill>
                  </a:ln>
                  <a:effectLst>
                    <a:glow>
                      <a:schemeClr val="accent1">
                        <a:alpha val="40000"/>
                      </a:schemeClr>
                    </a:glow>
                    <a:reflection endPos="0" dist="50800" dir="5400000" sy="-100000" algn="bl" rotWithShape="0"/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32" name="Triangle 31">
                    <a:extLst>
                      <a:ext uri="{FF2B5EF4-FFF2-40B4-BE49-F238E27FC236}">
                        <a16:creationId xmlns:a16="http://schemas.microsoft.com/office/drawing/2014/main" id="{2DCE40E1-843B-CD42-87EC-EF271735485C}"/>
                      </a:ext>
                    </a:extLst>
                  </p:cNvPr>
                  <p:cNvSpPr/>
                  <p:nvPr/>
                </p:nvSpPr>
                <p:spPr>
                  <a:xfrm rot="1510895">
                    <a:off x="5347909" y="3669568"/>
                    <a:ext cx="614209" cy="732478"/>
                  </a:xfrm>
                  <a:custGeom>
                    <a:avLst/>
                    <a:gdLst>
                      <a:gd name="connsiteX0" fmla="*/ 0 w 732280"/>
                      <a:gd name="connsiteY0" fmla="*/ 711291 h 711291"/>
                      <a:gd name="connsiteX1" fmla="*/ 366140 w 732280"/>
                      <a:gd name="connsiteY1" fmla="*/ 0 h 711291"/>
                      <a:gd name="connsiteX2" fmla="*/ 732280 w 732280"/>
                      <a:gd name="connsiteY2" fmla="*/ 711291 h 711291"/>
                      <a:gd name="connsiteX3" fmla="*/ 0 w 732280"/>
                      <a:gd name="connsiteY3" fmla="*/ 711291 h 711291"/>
                      <a:gd name="connsiteX0" fmla="*/ 0 w 650126"/>
                      <a:gd name="connsiteY0" fmla="*/ 636579 h 711291"/>
                      <a:gd name="connsiteX1" fmla="*/ 283986 w 650126"/>
                      <a:gd name="connsiteY1" fmla="*/ 0 h 711291"/>
                      <a:gd name="connsiteX2" fmla="*/ 650126 w 650126"/>
                      <a:gd name="connsiteY2" fmla="*/ 711291 h 711291"/>
                      <a:gd name="connsiteX3" fmla="*/ 0 w 650126"/>
                      <a:gd name="connsiteY3" fmla="*/ 636579 h 711291"/>
                      <a:gd name="connsiteX0" fmla="*/ 0 w 650126"/>
                      <a:gd name="connsiteY0" fmla="*/ 564406 h 639118"/>
                      <a:gd name="connsiteX1" fmla="*/ 399116 w 650126"/>
                      <a:gd name="connsiteY1" fmla="*/ 0 h 639118"/>
                      <a:gd name="connsiteX2" fmla="*/ 650126 w 650126"/>
                      <a:gd name="connsiteY2" fmla="*/ 639118 h 639118"/>
                      <a:gd name="connsiteX3" fmla="*/ 0 w 650126"/>
                      <a:gd name="connsiteY3" fmla="*/ 564406 h 639118"/>
                      <a:gd name="connsiteX0" fmla="*/ 0 w 650126"/>
                      <a:gd name="connsiteY0" fmla="*/ 564406 h 639118"/>
                      <a:gd name="connsiteX1" fmla="*/ 399116 w 650126"/>
                      <a:gd name="connsiteY1" fmla="*/ 0 h 639118"/>
                      <a:gd name="connsiteX2" fmla="*/ 650126 w 650126"/>
                      <a:gd name="connsiteY2" fmla="*/ 639118 h 639118"/>
                      <a:gd name="connsiteX3" fmla="*/ 0 w 650126"/>
                      <a:gd name="connsiteY3" fmla="*/ 564406 h 639118"/>
                      <a:gd name="connsiteX0" fmla="*/ 0 w 650126"/>
                      <a:gd name="connsiteY0" fmla="*/ 564406 h 639118"/>
                      <a:gd name="connsiteX1" fmla="*/ 399116 w 650126"/>
                      <a:gd name="connsiteY1" fmla="*/ 0 h 639118"/>
                      <a:gd name="connsiteX2" fmla="*/ 650126 w 650126"/>
                      <a:gd name="connsiteY2" fmla="*/ 639118 h 639118"/>
                      <a:gd name="connsiteX3" fmla="*/ 0 w 650126"/>
                      <a:gd name="connsiteY3" fmla="*/ 564406 h 639118"/>
                      <a:gd name="connsiteX0" fmla="*/ 19813 w 669939"/>
                      <a:gd name="connsiteY0" fmla="*/ 577430 h 652142"/>
                      <a:gd name="connsiteX1" fmla="*/ 195793 w 669939"/>
                      <a:gd name="connsiteY1" fmla="*/ 198319 h 652142"/>
                      <a:gd name="connsiteX2" fmla="*/ 418929 w 669939"/>
                      <a:gd name="connsiteY2" fmla="*/ 13024 h 652142"/>
                      <a:gd name="connsiteX3" fmla="*/ 669939 w 669939"/>
                      <a:gd name="connsiteY3" fmla="*/ 652142 h 652142"/>
                      <a:gd name="connsiteX4" fmla="*/ 19813 w 669939"/>
                      <a:gd name="connsiteY4" fmla="*/ 577430 h 652142"/>
                      <a:gd name="connsiteX0" fmla="*/ 19813 w 669939"/>
                      <a:gd name="connsiteY0" fmla="*/ 577430 h 652142"/>
                      <a:gd name="connsiteX1" fmla="*/ 195793 w 669939"/>
                      <a:gd name="connsiteY1" fmla="*/ 198319 h 652142"/>
                      <a:gd name="connsiteX2" fmla="*/ 418929 w 669939"/>
                      <a:gd name="connsiteY2" fmla="*/ 13024 h 652142"/>
                      <a:gd name="connsiteX3" fmla="*/ 669939 w 669939"/>
                      <a:gd name="connsiteY3" fmla="*/ 652142 h 652142"/>
                      <a:gd name="connsiteX4" fmla="*/ 19813 w 669939"/>
                      <a:gd name="connsiteY4" fmla="*/ 577430 h 652142"/>
                      <a:gd name="connsiteX0" fmla="*/ 18174 w 691348"/>
                      <a:gd name="connsiteY0" fmla="*/ 624353 h 652142"/>
                      <a:gd name="connsiteX1" fmla="*/ 217202 w 691348"/>
                      <a:gd name="connsiteY1" fmla="*/ 198319 h 652142"/>
                      <a:gd name="connsiteX2" fmla="*/ 440338 w 691348"/>
                      <a:gd name="connsiteY2" fmla="*/ 13024 h 652142"/>
                      <a:gd name="connsiteX3" fmla="*/ 691348 w 691348"/>
                      <a:gd name="connsiteY3" fmla="*/ 652142 h 652142"/>
                      <a:gd name="connsiteX4" fmla="*/ 18174 w 691348"/>
                      <a:gd name="connsiteY4" fmla="*/ 624353 h 652142"/>
                      <a:gd name="connsiteX0" fmla="*/ 18174 w 691348"/>
                      <a:gd name="connsiteY0" fmla="*/ 624353 h 652142"/>
                      <a:gd name="connsiteX1" fmla="*/ 217202 w 691348"/>
                      <a:gd name="connsiteY1" fmla="*/ 198319 h 652142"/>
                      <a:gd name="connsiteX2" fmla="*/ 440338 w 691348"/>
                      <a:gd name="connsiteY2" fmla="*/ 13024 h 652142"/>
                      <a:gd name="connsiteX3" fmla="*/ 691348 w 691348"/>
                      <a:gd name="connsiteY3" fmla="*/ 652142 h 652142"/>
                      <a:gd name="connsiteX4" fmla="*/ 18174 w 691348"/>
                      <a:gd name="connsiteY4" fmla="*/ 624353 h 652142"/>
                      <a:gd name="connsiteX0" fmla="*/ 18174 w 555377"/>
                      <a:gd name="connsiteY0" fmla="*/ 624353 h 624353"/>
                      <a:gd name="connsiteX1" fmla="*/ 217202 w 555377"/>
                      <a:gd name="connsiteY1" fmla="*/ 198319 h 624353"/>
                      <a:gd name="connsiteX2" fmla="*/ 440338 w 555377"/>
                      <a:gd name="connsiteY2" fmla="*/ 13024 h 624353"/>
                      <a:gd name="connsiteX3" fmla="*/ 555377 w 555377"/>
                      <a:gd name="connsiteY3" fmla="*/ 535638 h 624353"/>
                      <a:gd name="connsiteX4" fmla="*/ 18174 w 555377"/>
                      <a:gd name="connsiteY4" fmla="*/ 624353 h 624353"/>
                      <a:gd name="connsiteX0" fmla="*/ 18174 w 555377"/>
                      <a:gd name="connsiteY0" fmla="*/ 673810 h 673810"/>
                      <a:gd name="connsiteX1" fmla="*/ 217202 w 555377"/>
                      <a:gd name="connsiteY1" fmla="*/ 247776 h 673810"/>
                      <a:gd name="connsiteX2" fmla="*/ 397771 w 555377"/>
                      <a:gd name="connsiteY2" fmla="*/ 10322 h 673810"/>
                      <a:gd name="connsiteX3" fmla="*/ 555377 w 555377"/>
                      <a:gd name="connsiteY3" fmla="*/ 585095 h 673810"/>
                      <a:gd name="connsiteX4" fmla="*/ 18174 w 555377"/>
                      <a:gd name="connsiteY4" fmla="*/ 673810 h 673810"/>
                      <a:gd name="connsiteX0" fmla="*/ 19193 w 556396"/>
                      <a:gd name="connsiteY0" fmla="*/ 673532 h 673532"/>
                      <a:gd name="connsiteX1" fmla="*/ 203445 w 556396"/>
                      <a:gd name="connsiteY1" fmla="*/ 254446 h 673532"/>
                      <a:gd name="connsiteX2" fmla="*/ 398790 w 556396"/>
                      <a:gd name="connsiteY2" fmla="*/ 10044 h 673532"/>
                      <a:gd name="connsiteX3" fmla="*/ 556396 w 556396"/>
                      <a:gd name="connsiteY3" fmla="*/ 584817 h 673532"/>
                      <a:gd name="connsiteX4" fmla="*/ 19193 w 556396"/>
                      <a:gd name="connsiteY4" fmla="*/ 673532 h 673532"/>
                      <a:gd name="connsiteX0" fmla="*/ 15825 w 553028"/>
                      <a:gd name="connsiteY0" fmla="*/ 689355 h 689355"/>
                      <a:gd name="connsiteX1" fmla="*/ 256019 w 553028"/>
                      <a:gd name="connsiteY1" fmla="*/ 106960 h 689355"/>
                      <a:gd name="connsiteX2" fmla="*/ 395422 w 553028"/>
                      <a:gd name="connsiteY2" fmla="*/ 25867 h 689355"/>
                      <a:gd name="connsiteX3" fmla="*/ 553028 w 553028"/>
                      <a:gd name="connsiteY3" fmla="*/ 600640 h 689355"/>
                      <a:gd name="connsiteX4" fmla="*/ 15825 w 553028"/>
                      <a:gd name="connsiteY4" fmla="*/ 689355 h 689355"/>
                      <a:gd name="connsiteX0" fmla="*/ 15825 w 553028"/>
                      <a:gd name="connsiteY0" fmla="*/ 713244 h 713244"/>
                      <a:gd name="connsiteX1" fmla="*/ 256019 w 553028"/>
                      <a:gd name="connsiteY1" fmla="*/ 130849 h 713244"/>
                      <a:gd name="connsiteX2" fmla="*/ 403063 w 553028"/>
                      <a:gd name="connsiteY2" fmla="*/ 20476 h 713244"/>
                      <a:gd name="connsiteX3" fmla="*/ 553028 w 553028"/>
                      <a:gd name="connsiteY3" fmla="*/ 624529 h 713244"/>
                      <a:gd name="connsiteX4" fmla="*/ 15825 w 553028"/>
                      <a:gd name="connsiteY4" fmla="*/ 713244 h 713244"/>
                      <a:gd name="connsiteX0" fmla="*/ 14460 w 581571"/>
                      <a:gd name="connsiteY0" fmla="*/ 731588 h 731588"/>
                      <a:gd name="connsiteX1" fmla="*/ 284562 w 581571"/>
                      <a:gd name="connsiteY1" fmla="*/ 130849 h 731588"/>
                      <a:gd name="connsiteX2" fmla="*/ 431606 w 581571"/>
                      <a:gd name="connsiteY2" fmla="*/ 20476 h 731588"/>
                      <a:gd name="connsiteX3" fmla="*/ 581571 w 581571"/>
                      <a:gd name="connsiteY3" fmla="*/ 624529 h 731588"/>
                      <a:gd name="connsiteX4" fmla="*/ 14460 w 581571"/>
                      <a:gd name="connsiteY4" fmla="*/ 731588 h 731588"/>
                      <a:gd name="connsiteX0" fmla="*/ 47098 w 614209"/>
                      <a:gd name="connsiteY0" fmla="*/ 732478 h 732478"/>
                      <a:gd name="connsiteX1" fmla="*/ 67655 w 614209"/>
                      <a:gd name="connsiteY1" fmla="*/ 617488 h 732478"/>
                      <a:gd name="connsiteX2" fmla="*/ 317200 w 614209"/>
                      <a:gd name="connsiteY2" fmla="*/ 131739 h 732478"/>
                      <a:gd name="connsiteX3" fmla="*/ 464244 w 614209"/>
                      <a:gd name="connsiteY3" fmla="*/ 21366 h 732478"/>
                      <a:gd name="connsiteX4" fmla="*/ 614209 w 614209"/>
                      <a:gd name="connsiteY4" fmla="*/ 625419 h 732478"/>
                      <a:gd name="connsiteX5" fmla="*/ 47098 w 614209"/>
                      <a:gd name="connsiteY5" fmla="*/ 732478 h 73247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614209" h="732478">
                        <a:moveTo>
                          <a:pt x="47098" y="732478"/>
                        </a:moveTo>
                        <a:cubicBezTo>
                          <a:pt x="-47775" y="732220"/>
                          <a:pt x="22638" y="717611"/>
                          <a:pt x="67655" y="617488"/>
                        </a:cubicBezTo>
                        <a:cubicBezTo>
                          <a:pt x="112672" y="517365"/>
                          <a:pt x="247321" y="232157"/>
                          <a:pt x="317200" y="131739"/>
                        </a:cubicBezTo>
                        <a:cubicBezTo>
                          <a:pt x="387079" y="31321"/>
                          <a:pt x="382969" y="-36673"/>
                          <a:pt x="464244" y="21366"/>
                        </a:cubicBezTo>
                        <a:cubicBezTo>
                          <a:pt x="437088" y="286512"/>
                          <a:pt x="530539" y="412380"/>
                          <a:pt x="614209" y="625419"/>
                        </a:cubicBezTo>
                        <a:cubicBezTo>
                          <a:pt x="389818" y="616156"/>
                          <a:pt x="337984" y="710477"/>
                          <a:pt x="47098" y="732478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D2F9FF"/>
                      </a:gs>
                      <a:gs pos="10000">
                        <a:srgbClr val="D2F9FF">
                          <a:lumMod val="38000"/>
                          <a:lumOff val="62000"/>
                        </a:srgbClr>
                      </a:gs>
                      <a:gs pos="89000">
                        <a:srgbClr val="DC9700"/>
                      </a:gs>
                    </a:gsLst>
                    <a:lin ang="600000" scaled="0"/>
                    <a:tileRect/>
                  </a:gradFill>
                  <a:ln>
                    <a:noFill/>
                  </a:ln>
                  <a:effectLst>
                    <a:outerShdw blurRad="266700" dist="152400" dir="21540000" sx="103000" sy="103000" algn="ctr" rotWithShape="0">
                      <a:srgbClr val="C68701"/>
                    </a:outerShdw>
                    <a:softEdge rad="12700"/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35" name="Triangle 31">
                    <a:extLst>
                      <a:ext uri="{FF2B5EF4-FFF2-40B4-BE49-F238E27FC236}">
                        <a16:creationId xmlns:a16="http://schemas.microsoft.com/office/drawing/2014/main" id="{A9DB76C1-AE72-1249-84BC-997070886450}"/>
                      </a:ext>
                    </a:extLst>
                  </p:cNvPr>
                  <p:cNvSpPr/>
                  <p:nvPr/>
                </p:nvSpPr>
                <p:spPr>
                  <a:xfrm rot="17162579">
                    <a:off x="5408463" y="4449766"/>
                    <a:ext cx="367463" cy="722671"/>
                  </a:xfrm>
                  <a:custGeom>
                    <a:avLst/>
                    <a:gdLst>
                      <a:gd name="connsiteX0" fmla="*/ 0 w 732280"/>
                      <a:gd name="connsiteY0" fmla="*/ 711291 h 711291"/>
                      <a:gd name="connsiteX1" fmla="*/ 366140 w 732280"/>
                      <a:gd name="connsiteY1" fmla="*/ 0 h 711291"/>
                      <a:gd name="connsiteX2" fmla="*/ 732280 w 732280"/>
                      <a:gd name="connsiteY2" fmla="*/ 711291 h 711291"/>
                      <a:gd name="connsiteX3" fmla="*/ 0 w 732280"/>
                      <a:gd name="connsiteY3" fmla="*/ 711291 h 711291"/>
                      <a:gd name="connsiteX0" fmla="*/ 0 w 650126"/>
                      <a:gd name="connsiteY0" fmla="*/ 636579 h 711291"/>
                      <a:gd name="connsiteX1" fmla="*/ 283986 w 650126"/>
                      <a:gd name="connsiteY1" fmla="*/ 0 h 711291"/>
                      <a:gd name="connsiteX2" fmla="*/ 650126 w 650126"/>
                      <a:gd name="connsiteY2" fmla="*/ 711291 h 711291"/>
                      <a:gd name="connsiteX3" fmla="*/ 0 w 650126"/>
                      <a:gd name="connsiteY3" fmla="*/ 636579 h 711291"/>
                      <a:gd name="connsiteX0" fmla="*/ 0 w 650126"/>
                      <a:gd name="connsiteY0" fmla="*/ 564406 h 639118"/>
                      <a:gd name="connsiteX1" fmla="*/ 399116 w 650126"/>
                      <a:gd name="connsiteY1" fmla="*/ 0 h 639118"/>
                      <a:gd name="connsiteX2" fmla="*/ 650126 w 650126"/>
                      <a:gd name="connsiteY2" fmla="*/ 639118 h 639118"/>
                      <a:gd name="connsiteX3" fmla="*/ 0 w 650126"/>
                      <a:gd name="connsiteY3" fmla="*/ 564406 h 639118"/>
                      <a:gd name="connsiteX0" fmla="*/ 0 w 650126"/>
                      <a:gd name="connsiteY0" fmla="*/ 564406 h 639118"/>
                      <a:gd name="connsiteX1" fmla="*/ 399116 w 650126"/>
                      <a:gd name="connsiteY1" fmla="*/ 0 h 639118"/>
                      <a:gd name="connsiteX2" fmla="*/ 650126 w 650126"/>
                      <a:gd name="connsiteY2" fmla="*/ 639118 h 639118"/>
                      <a:gd name="connsiteX3" fmla="*/ 0 w 650126"/>
                      <a:gd name="connsiteY3" fmla="*/ 564406 h 639118"/>
                      <a:gd name="connsiteX0" fmla="*/ 0 w 650126"/>
                      <a:gd name="connsiteY0" fmla="*/ 564406 h 639118"/>
                      <a:gd name="connsiteX1" fmla="*/ 399116 w 650126"/>
                      <a:gd name="connsiteY1" fmla="*/ 0 h 639118"/>
                      <a:gd name="connsiteX2" fmla="*/ 650126 w 650126"/>
                      <a:gd name="connsiteY2" fmla="*/ 639118 h 639118"/>
                      <a:gd name="connsiteX3" fmla="*/ 0 w 650126"/>
                      <a:gd name="connsiteY3" fmla="*/ 564406 h 639118"/>
                      <a:gd name="connsiteX0" fmla="*/ 19813 w 669939"/>
                      <a:gd name="connsiteY0" fmla="*/ 577430 h 652142"/>
                      <a:gd name="connsiteX1" fmla="*/ 195793 w 669939"/>
                      <a:gd name="connsiteY1" fmla="*/ 198319 h 652142"/>
                      <a:gd name="connsiteX2" fmla="*/ 418929 w 669939"/>
                      <a:gd name="connsiteY2" fmla="*/ 13024 h 652142"/>
                      <a:gd name="connsiteX3" fmla="*/ 669939 w 669939"/>
                      <a:gd name="connsiteY3" fmla="*/ 652142 h 652142"/>
                      <a:gd name="connsiteX4" fmla="*/ 19813 w 669939"/>
                      <a:gd name="connsiteY4" fmla="*/ 577430 h 652142"/>
                      <a:gd name="connsiteX0" fmla="*/ 19813 w 669939"/>
                      <a:gd name="connsiteY0" fmla="*/ 577430 h 652142"/>
                      <a:gd name="connsiteX1" fmla="*/ 195793 w 669939"/>
                      <a:gd name="connsiteY1" fmla="*/ 198319 h 652142"/>
                      <a:gd name="connsiteX2" fmla="*/ 418929 w 669939"/>
                      <a:gd name="connsiteY2" fmla="*/ 13024 h 652142"/>
                      <a:gd name="connsiteX3" fmla="*/ 669939 w 669939"/>
                      <a:gd name="connsiteY3" fmla="*/ 652142 h 652142"/>
                      <a:gd name="connsiteX4" fmla="*/ 19813 w 669939"/>
                      <a:gd name="connsiteY4" fmla="*/ 577430 h 652142"/>
                      <a:gd name="connsiteX0" fmla="*/ 18174 w 691348"/>
                      <a:gd name="connsiteY0" fmla="*/ 624353 h 652142"/>
                      <a:gd name="connsiteX1" fmla="*/ 217202 w 691348"/>
                      <a:gd name="connsiteY1" fmla="*/ 198319 h 652142"/>
                      <a:gd name="connsiteX2" fmla="*/ 440338 w 691348"/>
                      <a:gd name="connsiteY2" fmla="*/ 13024 h 652142"/>
                      <a:gd name="connsiteX3" fmla="*/ 691348 w 691348"/>
                      <a:gd name="connsiteY3" fmla="*/ 652142 h 652142"/>
                      <a:gd name="connsiteX4" fmla="*/ 18174 w 691348"/>
                      <a:gd name="connsiteY4" fmla="*/ 624353 h 652142"/>
                      <a:gd name="connsiteX0" fmla="*/ 18174 w 691348"/>
                      <a:gd name="connsiteY0" fmla="*/ 624353 h 652142"/>
                      <a:gd name="connsiteX1" fmla="*/ 217202 w 691348"/>
                      <a:gd name="connsiteY1" fmla="*/ 198319 h 652142"/>
                      <a:gd name="connsiteX2" fmla="*/ 440338 w 691348"/>
                      <a:gd name="connsiteY2" fmla="*/ 13024 h 652142"/>
                      <a:gd name="connsiteX3" fmla="*/ 691348 w 691348"/>
                      <a:gd name="connsiteY3" fmla="*/ 652142 h 652142"/>
                      <a:gd name="connsiteX4" fmla="*/ 18174 w 691348"/>
                      <a:gd name="connsiteY4" fmla="*/ 624353 h 652142"/>
                      <a:gd name="connsiteX0" fmla="*/ 18174 w 555377"/>
                      <a:gd name="connsiteY0" fmla="*/ 624353 h 624353"/>
                      <a:gd name="connsiteX1" fmla="*/ 217202 w 555377"/>
                      <a:gd name="connsiteY1" fmla="*/ 198319 h 624353"/>
                      <a:gd name="connsiteX2" fmla="*/ 440338 w 555377"/>
                      <a:gd name="connsiteY2" fmla="*/ 13024 h 624353"/>
                      <a:gd name="connsiteX3" fmla="*/ 555377 w 555377"/>
                      <a:gd name="connsiteY3" fmla="*/ 535638 h 624353"/>
                      <a:gd name="connsiteX4" fmla="*/ 18174 w 555377"/>
                      <a:gd name="connsiteY4" fmla="*/ 624353 h 624353"/>
                      <a:gd name="connsiteX0" fmla="*/ 18174 w 555377"/>
                      <a:gd name="connsiteY0" fmla="*/ 673810 h 673810"/>
                      <a:gd name="connsiteX1" fmla="*/ 217202 w 555377"/>
                      <a:gd name="connsiteY1" fmla="*/ 247776 h 673810"/>
                      <a:gd name="connsiteX2" fmla="*/ 397771 w 555377"/>
                      <a:gd name="connsiteY2" fmla="*/ 10322 h 673810"/>
                      <a:gd name="connsiteX3" fmla="*/ 555377 w 555377"/>
                      <a:gd name="connsiteY3" fmla="*/ 585095 h 673810"/>
                      <a:gd name="connsiteX4" fmla="*/ 18174 w 555377"/>
                      <a:gd name="connsiteY4" fmla="*/ 673810 h 673810"/>
                      <a:gd name="connsiteX0" fmla="*/ 19193 w 556396"/>
                      <a:gd name="connsiteY0" fmla="*/ 673532 h 673532"/>
                      <a:gd name="connsiteX1" fmla="*/ 203445 w 556396"/>
                      <a:gd name="connsiteY1" fmla="*/ 254446 h 673532"/>
                      <a:gd name="connsiteX2" fmla="*/ 398790 w 556396"/>
                      <a:gd name="connsiteY2" fmla="*/ 10044 h 673532"/>
                      <a:gd name="connsiteX3" fmla="*/ 556396 w 556396"/>
                      <a:gd name="connsiteY3" fmla="*/ 584817 h 673532"/>
                      <a:gd name="connsiteX4" fmla="*/ 19193 w 556396"/>
                      <a:gd name="connsiteY4" fmla="*/ 673532 h 673532"/>
                      <a:gd name="connsiteX0" fmla="*/ 15825 w 553028"/>
                      <a:gd name="connsiteY0" fmla="*/ 689355 h 689355"/>
                      <a:gd name="connsiteX1" fmla="*/ 256019 w 553028"/>
                      <a:gd name="connsiteY1" fmla="*/ 106960 h 689355"/>
                      <a:gd name="connsiteX2" fmla="*/ 395422 w 553028"/>
                      <a:gd name="connsiteY2" fmla="*/ 25867 h 689355"/>
                      <a:gd name="connsiteX3" fmla="*/ 553028 w 553028"/>
                      <a:gd name="connsiteY3" fmla="*/ 600640 h 689355"/>
                      <a:gd name="connsiteX4" fmla="*/ 15825 w 553028"/>
                      <a:gd name="connsiteY4" fmla="*/ 689355 h 689355"/>
                      <a:gd name="connsiteX0" fmla="*/ 15825 w 553028"/>
                      <a:gd name="connsiteY0" fmla="*/ 713244 h 713244"/>
                      <a:gd name="connsiteX1" fmla="*/ 256019 w 553028"/>
                      <a:gd name="connsiteY1" fmla="*/ 130849 h 713244"/>
                      <a:gd name="connsiteX2" fmla="*/ 403063 w 553028"/>
                      <a:gd name="connsiteY2" fmla="*/ 20476 h 713244"/>
                      <a:gd name="connsiteX3" fmla="*/ 553028 w 553028"/>
                      <a:gd name="connsiteY3" fmla="*/ 624529 h 713244"/>
                      <a:gd name="connsiteX4" fmla="*/ 15825 w 553028"/>
                      <a:gd name="connsiteY4" fmla="*/ 713244 h 713244"/>
                      <a:gd name="connsiteX0" fmla="*/ 14460 w 581571"/>
                      <a:gd name="connsiteY0" fmla="*/ 731588 h 731588"/>
                      <a:gd name="connsiteX1" fmla="*/ 284562 w 581571"/>
                      <a:gd name="connsiteY1" fmla="*/ 130849 h 731588"/>
                      <a:gd name="connsiteX2" fmla="*/ 431606 w 581571"/>
                      <a:gd name="connsiteY2" fmla="*/ 20476 h 731588"/>
                      <a:gd name="connsiteX3" fmla="*/ 581571 w 581571"/>
                      <a:gd name="connsiteY3" fmla="*/ 624529 h 731588"/>
                      <a:gd name="connsiteX4" fmla="*/ 14460 w 581571"/>
                      <a:gd name="connsiteY4" fmla="*/ 731588 h 731588"/>
                      <a:gd name="connsiteX0" fmla="*/ 47098 w 614209"/>
                      <a:gd name="connsiteY0" fmla="*/ 732478 h 732478"/>
                      <a:gd name="connsiteX1" fmla="*/ 67655 w 614209"/>
                      <a:gd name="connsiteY1" fmla="*/ 617488 h 732478"/>
                      <a:gd name="connsiteX2" fmla="*/ 317200 w 614209"/>
                      <a:gd name="connsiteY2" fmla="*/ 131739 h 732478"/>
                      <a:gd name="connsiteX3" fmla="*/ 464244 w 614209"/>
                      <a:gd name="connsiteY3" fmla="*/ 21366 h 732478"/>
                      <a:gd name="connsiteX4" fmla="*/ 614209 w 614209"/>
                      <a:gd name="connsiteY4" fmla="*/ 625419 h 732478"/>
                      <a:gd name="connsiteX5" fmla="*/ 47098 w 614209"/>
                      <a:gd name="connsiteY5" fmla="*/ 732478 h 732478"/>
                      <a:gd name="connsiteX0" fmla="*/ 47098 w 614209"/>
                      <a:gd name="connsiteY0" fmla="*/ 625745 h 625745"/>
                      <a:gd name="connsiteX1" fmla="*/ 67655 w 614209"/>
                      <a:gd name="connsiteY1" fmla="*/ 510755 h 625745"/>
                      <a:gd name="connsiteX2" fmla="*/ 317200 w 614209"/>
                      <a:gd name="connsiteY2" fmla="*/ 25006 h 625745"/>
                      <a:gd name="connsiteX3" fmla="*/ 414186 w 614209"/>
                      <a:gd name="connsiteY3" fmla="*/ 213228 h 625745"/>
                      <a:gd name="connsiteX4" fmla="*/ 614209 w 614209"/>
                      <a:gd name="connsiteY4" fmla="*/ 518686 h 625745"/>
                      <a:gd name="connsiteX5" fmla="*/ 47098 w 614209"/>
                      <a:gd name="connsiteY5" fmla="*/ 625745 h 625745"/>
                      <a:gd name="connsiteX0" fmla="*/ 47098 w 515781"/>
                      <a:gd name="connsiteY0" fmla="*/ 625745 h 670556"/>
                      <a:gd name="connsiteX1" fmla="*/ 67655 w 515781"/>
                      <a:gd name="connsiteY1" fmla="*/ 510755 h 670556"/>
                      <a:gd name="connsiteX2" fmla="*/ 317200 w 515781"/>
                      <a:gd name="connsiteY2" fmla="*/ 25006 h 670556"/>
                      <a:gd name="connsiteX3" fmla="*/ 414186 w 515781"/>
                      <a:gd name="connsiteY3" fmla="*/ 213228 h 670556"/>
                      <a:gd name="connsiteX4" fmla="*/ 515781 w 515781"/>
                      <a:gd name="connsiteY4" fmla="*/ 670556 h 670556"/>
                      <a:gd name="connsiteX5" fmla="*/ 47098 w 515781"/>
                      <a:gd name="connsiteY5" fmla="*/ 625745 h 670556"/>
                      <a:gd name="connsiteX0" fmla="*/ 47098 w 515781"/>
                      <a:gd name="connsiteY0" fmla="*/ 620792 h 665603"/>
                      <a:gd name="connsiteX1" fmla="*/ 67655 w 515781"/>
                      <a:gd name="connsiteY1" fmla="*/ 505802 h 665603"/>
                      <a:gd name="connsiteX2" fmla="*/ 317200 w 515781"/>
                      <a:gd name="connsiteY2" fmla="*/ 20053 h 665603"/>
                      <a:gd name="connsiteX3" fmla="*/ 429812 w 515781"/>
                      <a:gd name="connsiteY3" fmla="*/ 284099 h 665603"/>
                      <a:gd name="connsiteX4" fmla="*/ 515781 w 515781"/>
                      <a:gd name="connsiteY4" fmla="*/ 665603 h 665603"/>
                      <a:gd name="connsiteX5" fmla="*/ 47098 w 515781"/>
                      <a:gd name="connsiteY5" fmla="*/ 620792 h 665603"/>
                      <a:gd name="connsiteX0" fmla="*/ 47098 w 515781"/>
                      <a:gd name="connsiteY0" fmla="*/ 620792 h 665603"/>
                      <a:gd name="connsiteX1" fmla="*/ 67655 w 515781"/>
                      <a:gd name="connsiteY1" fmla="*/ 505802 h 665603"/>
                      <a:gd name="connsiteX2" fmla="*/ 317200 w 515781"/>
                      <a:gd name="connsiteY2" fmla="*/ 20053 h 665603"/>
                      <a:gd name="connsiteX3" fmla="*/ 429812 w 515781"/>
                      <a:gd name="connsiteY3" fmla="*/ 284099 h 665603"/>
                      <a:gd name="connsiteX4" fmla="*/ 515781 w 515781"/>
                      <a:gd name="connsiteY4" fmla="*/ 665603 h 665603"/>
                      <a:gd name="connsiteX5" fmla="*/ 47098 w 515781"/>
                      <a:gd name="connsiteY5" fmla="*/ 620792 h 665603"/>
                      <a:gd name="connsiteX0" fmla="*/ 47098 w 515781"/>
                      <a:gd name="connsiteY0" fmla="*/ 639781 h 684592"/>
                      <a:gd name="connsiteX1" fmla="*/ 67655 w 515781"/>
                      <a:gd name="connsiteY1" fmla="*/ 524791 h 684592"/>
                      <a:gd name="connsiteX2" fmla="*/ 317200 w 515781"/>
                      <a:gd name="connsiteY2" fmla="*/ 39042 h 684592"/>
                      <a:gd name="connsiteX3" fmla="*/ 429812 w 515781"/>
                      <a:gd name="connsiteY3" fmla="*/ 303088 h 684592"/>
                      <a:gd name="connsiteX4" fmla="*/ 515781 w 515781"/>
                      <a:gd name="connsiteY4" fmla="*/ 684592 h 684592"/>
                      <a:gd name="connsiteX5" fmla="*/ 47098 w 515781"/>
                      <a:gd name="connsiteY5" fmla="*/ 639781 h 684592"/>
                      <a:gd name="connsiteX0" fmla="*/ 47098 w 515781"/>
                      <a:gd name="connsiteY0" fmla="*/ 632382 h 677193"/>
                      <a:gd name="connsiteX1" fmla="*/ 67655 w 515781"/>
                      <a:gd name="connsiteY1" fmla="*/ 517392 h 677193"/>
                      <a:gd name="connsiteX2" fmla="*/ 317200 w 515781"/>
                      <a:gd name="connsiteY2" fmla="*/ 31643 h 677193"/>
                      <a:gd name="connsiteX3" fmla="*/ 333661 w 515781"/>
                      <a:gd name="connsiteY3" fmla="*/ 348051 h 677193"/>
                      <a:gd name="connsiteX4" fmla="*/ 515781 w 515781"/>
                      <a:gd name="connsiteY4" fmla="*/ 677193 h 677193"/>
                      <a:gd name="connsiteX5" fmla="*/ 47098 w 515781"/>
                      <a:gd name="connsiteY5" fmla="*/ 632382 h 677193"/>
                      <a:gd name="connsiteX0" fmla="*/ 47098 w 402436"/>
                      <a:gd name="connsiteY0" fmla="*/ 632382 h 691251"/>
                      <a:gd name="connsiteX1" fmla="*/ 67655 w 402436"/>
                      <a:gd name="connsiteY1" fmla="*/ 517392 h 691251"/>
                      <a:gd name="connsiteX2" fmla="*/ 317200 w 402436"/>
                      <a:gd name="connsiteY2" fmla="*/ 31643 h 691251"/>
                      <a:gd name="connsiteX3" fmla="*/ 333661 w 402436"/>
                      <a:gd name="connsiteY3" fmla="*/ 348051 h 691251"/>
                      <a:gd name="connsiteX4" fmla="*/ 402436 w 402436"/>
                      <a:gd name="connsiteY4" fmla="*/ 691251 h 691251"/>
                      <a:gd name="connsiteX5" fmla="*/ 47098 w 402436"/>
                      <a:gd name="connsiteY5" fmla="*/ 632382 h 691251"/>
                      <a:gd name="connsiteX0" fmla="*/ 47098 w 402436"/>
                      <a:gd name="connsiteY0" fmla="*/ 632382 h 691251"/>
                      <a:gd name="connsiteX1" fmla="*/ 67655 w 402436"/>
                      <a:gd name="connsiteY1" fmla="*/ 517392 h 691251"/>
                      <a:gd name="connsiteX2" fmla="*/ 317200 w 402436"/>
                      <a:gd name="connsiteY2" fmla="*/ 31643 h 691251"/>
                      <a:gd name="connsiteX3" fmla="*/ 333661 w 402436"/>
                      <a:gd name="connsiteY3" fmla="*/ 348051 h 691251"/>
                      <a:gd name="connsiteX4" fmla="*/ 402436 w 402436"/>
                      <a:gd name="connsiteY4" fmla="*/ 691251 h 691251"/>
                      <a:gd name="connsiteX5" fmla="*/ 47098 w 402436"/>
                      <a:gd name="connsiteY5" fmla="*/ 632382 h 691251"/>
                      <a:gd name="connsiteX0" fmla="*/ 50798 w 394576"/>
                      <a:gd name="connsiteY0" fmla="*/ 715554 h 715554"/>
                      <a:gd name="connsiteX1" fmla="*/ 59795 w 394576"/>
                      <a:gd name="connsiteY1" fmla="*/ 517392 h 715554"/>
                      <a:gd name="connsiteX2" fmla="*/ 309340 w 394576"/>
                      <a:gd name="connsiteY2" fmla="*/ 31643 h 715554"/>
                      <a:gd name="connsiteX3" fmla="*/ 325801 w 394576"/>
                      <a:gd name="connsiteY3" fmla="*/ 348051 h 715554"/>
                      <a:gd name="connsiteX4" fmla="*/ 394576 w 394576"/>
                      <a:gd name="connsiteY4" fmla="*/ 691251 h 715554"/>
                      <a:gd name="connsiteX5" fmla="*/ 50798 w 394576"/>
                      <a:gd name="connsiteY5" fmla="*/ 715554 h 715554"/>
                      <a:gd name="connsiteX0" fmla="*/ 53733 w 397511"/>
                      <a:gd name="connsiteY0" fmla="*/ 715554 h 715554"/>
                      <a:gd name="connsiteX1" fmla="*/ 54525 w 397511"/>
                      <a:gd name="connsiteY1" fmla="*/ 488860 h 715554"/>
                      <a:gd name="connsiteX2" fmla="*/ 312275 w 397511"/>
                      <a:gd name="connsiteY2" fmla="*/ 31643 h 715554"/>
                      <a:gd name="connsiteX3" fmla="*/ 328736 w 397511"/>
                      <a:gd name="connsiteY3" fmla="*/ 348051 h 715554"/>
                      <a:gd name="connsiteX4" fmla="*/ 397511 w 397511"/>
                      <a:gd name="connsiteY4" fmla="*/ 691251 h 715554"/>
                      <a:gd name="connsiteX5" fmla="*/ 53733 w 397511"/>
                      <a:gd name="connsiteY5" fmla="*/ 715554 h 715554"/>
                      <a:gd name="connsiteX0" fmla="*/ 53733 w 397511"/>
                      <a:gd name="connsiteY0" fmla="*/ 718452 h 718452"/>
                      <a:gd name="connsiteX1" fmla="*/ 54525 w 397511"/>
                      <a:gd name="connsiteY1" fmla="*/ 491758 h 718452"/>
                      <a:gd name="connsiteX2" fmla="*/ 323688 w 397511"/>
                      <a:gd name="connsiteY2" fmla="*/ 31259 h 718452"/>
                      <a:gd name="connsiteX3" fmla="*/ 328736 w 397511"/>
                      <a:gd name="connsiteY3" fmla="*/ 350949 h 718452"/>
                      <a:gd name="connsiteX4" fmla="*/ 397511 w 397511"/>
                      <a:gd name="connsiteY4" fmla="*/ 694149 h 718452"/>
                      <a:gd name="connsiteX5" fmla="*/ 53733 w 397511"/>
                      <a:gd name="connsiteY5" fmla="*/ 718452 h 718452"/>
                      <a:gd name="connsiteX0" fmla="*/ 53733 w 383789"/>
                      <a:gd name="connsiteY0" fmla="*/ 718452 h 718452"/>
                      <a:gd name="connsiteX1" fmla="*/ 54525 w 383789"/>
                      <a:gd name="connsiteY1" fmla="*/ 491758 h 718452"/>
                      <a:gd name="connsiteX2" fmla="*/ 323688 w 383789"/>
                      <a:gd name="connsiteY2" fmla="*/ 31259 h 718452"/>
                      <a:gd name="connsiteX3" fmla="*/ 328736 w 383789"/>
                      <a:gd name="connsiteY3" fmla="*/ 350949 h 718452"/>
                      <a:gd name="connsiteX4" fmla="*/ 383789 w 383789"/>
                      <a:gd name="connsiteY4" fmla="*/ 552959 h 718452"/>
                      <a:gd name="connsiteX5" fmla="*/ 53733 w 383789"/>
                      <a:gd name="connsiteY5" fmla="*/ 718452 h 718452"/>
                      <a:gd name="connsiteX0" fmla="*/ 55037 w 381684"/>
                      <a:gd name="connsiteY0" fmla="*/ 636841 h 636841"/>
                      <a:gd name="connsiteX1" fmla="*/ 52420 w 381684"/>
                      <a:gd name="connsiteY1" fmla="*/ 491758 h 636841"/>
                      <a:gd name="connsiteX2" fmla="*/ 321583 w 381684"/>
                      <a:gd name="connsiteY2" fmla="*/ 31259 h 636841"/>
                      <a:gd name="connsiteX3" fmla="*/ 326631 w 381684"/>
                      <a:gd name="connsiteY3" fmla="*/ 350949 h 636841"/>
                      <a:gd name="connsiteX4" fmla="*/ 381684 w 381684"/>
                      <a:gd name="connsiteY4" fmla="*/ 552959 h 636841"/>
                      <a:gd name="connsiteX5" fmla="*/ 55037 w 381684"/>
                      <a:gd name="connsiteY5" fmla="*/ 636841 h 636841"/>
                      <a:gd name="connsiteX0" fmla="*/ 55037 w 381684"/>
                      <a:gd name="connsiteY0" fmla="*/ 636841 h 636841"/>
                      <a:gd name="connsiteX1" fmla="*/ 52420 w 381684"/>
                      <a:gd name="connsiteY1" fmla="*/ 491758 h 636841"/>
                      <a:gd name="connsiteX2" fmla="*/ 321583 w 381684"/>
                      <a:gd name="connsiteY2" fmla="*/ 31259 h 636841"/>
                      <a:gd name="connsiteX3" fmla="*/ 326631 w 381684"/>
                      <a:gd name="connsiteY3" fmla="*/ 350949 h 636841"/>
                      <a:gd name="connsiteX4" fmla="*/ 381684 w 381684"/>
                      <a:gd name="connsiteY4" fmla="*/ 552959 h 636841"/>
                      <a:gd name="connsiteX5" fmla="*/ 55037 w 381684"/>
                      <a:gd name="connsiteY5" fmla="*/ 636841 h 636841"/>
                      <a:gd name="connsiteX0" fmla="*/ 63444 w 370786"/>
                      <a:gd name="connsiteY0" fmla="*/ 722671 h 722671"/>
                      <a:gd name="connsiteX1" fmla="*/ 41522 w 370786"/>
                      <a:gd name="connsiteY1" fmla="*/ 491758 h 722671"/>
                      <a:gd name="connsiteX2" fmla="*/ 310685 w 370786"/>
                      <a:gd name="connsiteY2" fmla="*/ 31259 h 722671"/>
                      <a:gd name="connsiteX3" fmla="*/ 315733 w 370786"/>
                      <a:gd name="connsiteY3" fmla="*/ 350949 h 722671"/>
                      <a:gd name="connsiteX4" fmla="*/ 370786 w 370786"/>
                      <a:gd name="connsiteY4" fmla="*/ 552959 h 722671"/>
                      <a:gd name="connsiteX5" fmla="*/ 63444 w 370786"/>
                      <a:gd name="connsiteY5" fmla="*/ 722671 h 722671"/>
                      <a:gd name="connsiteX0" fmla="*/ 63444 w 370786"/>
                      <a:gd name="connsiteY0" fmla="*/ 722671 h 722671"/>
                      <a:gd name="connsiteX1" fmla="*/ 41522 w 370786"/>
                      <a:gd name="connsiteY1" fmla="*/ 491758 h 722671"/>
                      <a:gd name="connsiteX2" fmla="*/ 310685 w 370786"/>
                      <a:gd name="connsiteY2" fmla="*/ 31259 h 722671"/>
                      <a:gd name="connsiteX3" fmla="*/ 315733 w 370786"/>
                      <a:gd name="connsiteY3" fmla="*/ 350949 h 722671"/>
                      <a:gd name="connsiteX4" fmla="*/ 370786 w 370786"/>
                      <a:gd name="connsiteY4" fmla="*/ 552959 h 722671"/>
                      <a:gd name="connsiteX5" fmla="*/ 63444 w 370786"/>
                      <a:gd name="connsiteY5" fmla="*/ 722671 h 722671"/>
                      <a:gd name="connsiteX0" fmla="*/ 63444 w 370786"/>
                      <a:gd name="connsiteY0" fmla="*/ 722671 h 722671"/>
                      <a:gd name="connsiteX1" fmla="*/ 41522 w 370786"/>
                      <a:gd name="connsiteY1" fmla="*/ 491758 h 722671"/>
                      <a:gd name="connsiteX2" fmla="*/ 310685 w 370786"/>
                      <a:gd name="connsiteY2" fmla="*/ 31259 h 722671"/>
                      <a:gd name="connsiteX3" fmla="*/ 315733 w 370786"/>
                      <a:gd name="connsiteY3" fmla="*/ 350949 h 722671"/>
                      <a:gd name="connsiteX4" fmla="*/ 370786 w 370786"/>
                      <a:gd name="connsiteY4" fmla="*/ 552959 h 722671"/>
                      <a:gd name="connsiteX5" fmla="*/ 63444 w 370786"/>
                      <a:gd name="connsiteY5" fmla="*/ 722671 h 722671"/>
                      <a:gd name="connsiteX0" fmla="*/ 60121 w 367463"/>
                      <a:gd name="connsiteY0" fmla="*/ 722671 h 722671"/>
                      <a:gd name="connsiteX1" fmla="*/ 45338 w 367463"/>
                      <a:gd name="connsiteY1" fmla="*/ 516582 h 722671"/>
                      <a:gd name="connsiteX2" fmla="*/ 307362 w 367463"/>
                      <a:gd name="connsiteY2" fmla="*/ 31259 h 722671"/>
                      <a:gd name="connsiteX3" fmla="*/ 312410 w 367463"/>
                      <a:gd name="connsiteY3" fmla="*/ 350949 h 722671"/>
                      <a:gd name="connsiteX4" fmla="*/ 367463 w 367463"/>
                      <a:gd name="connsiteY4" fmla="*/ 552959 h 722671"/>
                      <a:gd name="connsiteX5" fmla="*/ 60121 w 367463"/>
                      <a:gd name="connsiteY5" fmla="*/ 722671 h 72267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67463" h="722671">
                        <a:moveTo>
                          <a:pt x="60121" y="722671"/>
                        </a:moveTo>
                        <a:cubicBezTo>
                          <a:pt x="-34752" y="722413"/>
                          <a:pt x="321" y="616705"/>
                          <a:pt x="45338" y="516582"/>
                        </a:cubicBezTo>
                        <a:cubicBezTo>
                          <a:pt x="90355" y="416459"/>
                          <a:pt x="237483" y="131677"/>
                          <a:pt x="307362" y="31259"/>
                        </a:cubicBezTo>
                        <a:cubicBezTo>
                          <a:pt x="377241" y="-69159"/>
                          <a:pt x="256874" y="81625"/>
                          <a:pt x="312410" y="350949"/>
                        </a:cubicBezTo>
                        <a:cubicBezTo>
                          <a:pt x="389758" y="678718"/>
                          <a:pt x="292560" y="220012"/>
                          <a:pt x="367463" y="552959"/>
                        </a:cubicBezTo>
                        <a:cubicBezTo>
                          <a:pt x="153130" y="616061"/>
                          <a:pt x="291172" y="567365"/>
                          <a:pt x="60121" y="722671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D2F9FF"/>
                      </a:gs>
                      <a:gs pos="10000">
                        <a:srgbClr val="D2F9FF">
                          <a:lumMod val="38000"/>
                          <a:lumOff val="62000"/>
                        </a:srgbClr>
                      </a:gs>
                      <a:gs pos="89000">
                        <a:srgbClr val="DC9700"/>
                      </a:gs>
                    </a:gsLst>
                    <a:lin ang="600000" scaled="0"/>
                    <a:tileRect/>
                  </a:gradFill>
                  <a:ln>
                    <a:noFill/>
                  </a:ln>
                  <a:effectLst>
                    <a:outerShdw blurRad="266700" dist="152400" dir="21540000" sx="103000" sy="103000" algn="ctr" rotWithShape="0">
                      <a:srgbClr val="C68701"/>
                    </a:outerShdw>
                    <a:softEdge rad="12700"/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1D57B8C8-0C80-7A4D-8C54-29250BD2644A}"/>
                  </a:ext>
                </a:extLst>
              </p:cNvPr>
              <p:cNvGrpSpPr/>
              <p:nvPr/>
            </p:nvGrpSpPr>
            <p:grpSpPr>
              <a:xfrm>
                <a:off x="2521893" y="3798989"/>
                <a:ext cx="1264961" cy="795260"/>
                <a:chOff x="2592933" y="3797889"/>
                <a:chExt cx="1264961" cy="795260"/>
              </a:xfrm>
            </p:grpSpPr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6B17DDD5-41C1-A742-8A86-BBC8671E06EA}"/>
                    </a:ext>
                  </a:extLst>
                </p:cNvPr>
                <p:cNvSpPr/>
                <p:nvPr/>
              </p:nvSpPr>
              <p:spPr>
                <a:xfrm>
                  <a:off x="2674045" y="4097497"/>
                  <a:ext cx="1144099" cy="495652"/>
                </a:xfrm>
                <a:prstGeom prst="ellipse">
                  <a:avLst/>
                </a:prstGeom>
                <a:gradFill>
                  <a:gsLst>
                    <a:gs pos="93000">
                      <a:schemeClr val="accent1">
                        <a:lumMod val="5000"/>
                        <a:lumOff val="95000"/>
                        <a:alpha val="17000"/>
                      </a:schemeClr>
                    </a:gs>
                    <a:gs pos="50000">
                      <a:srgbClr val="FDFDFE">
                        <a:alpha val="89000"/>
                      </a:srgbClr>
                    </a:gs>
                    <a:gs pos="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8" name="Arc 27">
                  <a:extLst>
                    <a:ext uri="{FF2B5EF4-FFF2-40B4-BE49-F238E27FC236}">
                      <a16:creationId xmlns:a16="http://schemas.microsoft.com/office/drawing/2014/main" id="{60649DD0-3836-F940-AD24-D127CB908D15}"/>
                    </a:ext>
                  </a:extLst>
                </p:cNvPr>
                <p:cNvSpPr/>
                <p:nvPr/>
              </p:nvSpPr>
              <p:spPr>
                <a:xfrm rot="9802035">
                  <a:off x="2592933" y="3797889"/>
                  <a:ext cx="1264961" cy="746623"/>
                </a:xfrm>
                <a:prstGeom prst="arc">
                  <a:avLst>
                    <a:gd name="adj1" fmla="val 16200000"/>
                    <a:gd name="adj2" fmla="val 20929965"/>
                  </a:avLst>
                </a:prstGeom>
                <a:ln w="12700"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  <p:sp>
          <p:nvSpPr>
            <p:cNvPr id="46" name="Text Placeholder 12">
              <a:extLst>
                <a:ext uri="{FF2B5EF4-FFF2-40B4-BE49-F238E27FC236}">
                  <a16:creationId xmlns:a16="http://schemas.microsoft.com/office/drawing/2014/main" id="{FB2CB60E-F5FC-9541-8DFF-9133C5F24A90}"/>
                </a:ext>
              </a:extLst>
            </p:cNvPr>
            <p:cNvSpPr txBox="1">
              <a:spLocks/>
            </p:cNvSpPr>
            <p:nvPr/>
          </p:nvSpPr>
          <p:spPr>
            <a:xfrm>
              <a:off x="1436076" y="4874393"/>
              <a:ext cx="1459159" cy="35417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Roboto"/>
                  <a:ea typeface="+mn-ea"/>
                  <a:cs typeface="Roboto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4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 b="1" dirty="0">
                  <a:solidFill>
                    <a:schemeClr val="bg1"/>
                  </a:solidFill>
                </a:rPr>
                <a:t>Accretion disk</a:t>
              </a:r>
            </a:p>
          </p:txBody>
        </p:sp>
        <p:sp>
          <p:nvSpPr>
            <p:cNvPr id="47" name="Text Placeholder 12">
              <a:extLst>
                <a:ext uri="{FF2B5EF4-FFF2-40B4-BE49-F238E27FC236}">
                  <a16:creationId xmlns:a16="http://schemas.microsoft.com/office/drawing/2014/main" id="{E23CFE51-1148-E54E-AF6C-4A2DA2807DB7}"/>
                </a:ext>
              </a:extLst>
            </p:cNvPr>
            <p:cNvSpPr txBox="1">
              <a:spLocks/>
            </p:cNvSpPr>
            <p:nvPr/>
          </p:nvSpPr>
          <p:spPr>
            <a:xfrm>
              <a:off x="3782220" y="2797665"/>
              <a:ext cx="584594" cy="321018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Roboto"/>
                  <a:ea typeface="+mn-ea"/>
                  <a:cs typeface="Roboto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4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 b="1" dirty="0">
                  <a:solidFill>
                    <a:schemeClr val="bg1"/>
                  </a:solidFill>
                </a:rPr>
                <a:t>Jet</a:t>
              </a:r>
            </a:p>
          </p:txBody>
        </p:sp>
        <p:sp>
          <p:nvSpPr>
            <p:cNvPr id="49" name="Text Placeholder 12">
              <a:extLst>
                <a:ext uri="{FF2B5EF4-FFF2-40B4-BE49-F238E27FC236}">
                  <a16:creationId xmlns:a16="http://schemas.microsoft.com/office/drawing/2014/main" id="{86A010AE-B1EB-034A-AB6E-BBD8D4520F29}"/>
                </a:ext>
              </a:extLst>
            </p:cNvPr>
            <p:cNvSpPr txBox="1">
              <a:spLocks/>
            </p:cNvSpPr>
            <p:nvPr/>
          </p:nvSpPr>
          <p:spPr>
            <a:xfrm>
              <a:off x="5934633" y="3102598"/>
              <a:ext cx="1761852" cy="329907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Roboto"/>
                  <a:ea typeface="+mn-ea"/>
                  <a:cs typeface="Roboto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4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 b="1" dirty="0">
                  <a:solidFill>
                    <a:schemeClr val="bg1"/>
                  </a:solidFill>
                </a:rPr>
                <a:t>Companion Star</a:t>
              </a:r>
            </a:p>
          </p:txBody>
        </p:sp>
        <p:sp>
          <p:nvSpPr>
            <p:cNvPr id="50" name="Text Placeholder 12">
              <a:extLst>
                <a:ext uri="{FF2B5EF4-FFF2-40B4-BE49-F238E27FC236}">
                  <a16:creationId xmlns:a16="http://schemas.microsoft.com/office/drawing/2014/main" id="{72E78DD2-DF15-BF4C-A32B-64030A02468A}"/>
                </a:ext>
              </a:extLst>
            </p:cNvPr>
            <p:cNvSpPr txBox="1">
              <a:spLocks/>
            </p:cNvSpPr>
            <p:nvPr/>
          </p:nvSpPr>
          <p:spPr>
            <a:xfrm>
              <a:off x="4098952" y="5317778"/>
              <a:ext cx="1808358" cy="373809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Roboto"/>
                  <a:ea typeface="+mn-ea"/>
                  <a:cs typeface="Roboto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4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 b="1" dirty="0">
                  <a:solidFill>
                    <a:schemeClr val="bg1"/>
                  </a:solidFill>
                </a:rPr>
                <a:t>Accretion Stream</a:t>
              </a:r>
            </a:p>
          </p:txBody>
        </p:sp>
        <p:sp>
          <p:nvSpPr>
            <p:cNvPr id="51" name="Text Placeholder 12">
              <a:extLst>
                <a:ext uri="{FF2B5EF4-FFF2-40B4-BE49-F238E27FC236}">
                  <a16:creationId xmlns:a16="http://schemas.microsoft.com/office/drawing/2014/main" id="{0DC3E31D-52B6-1F42-9130-9EF8DFA8A0D6}"/>
                </a:ext>
              </a:extLst>
            </p:cNvPr>
            <p:cNvSpPr txBox="1">
              <a:spLocks/>
            </p:cNvSpPr>
            <p:nvPr/>
          </p:nvSpPr>
          <p:spPr>
            <a:xfrm>
              <a:off x="1381288" y="3548733"/>
              <a:ext cx="1595813" cy="403437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Roboto"/>
                  <a:ea typeface="+mn-ea"/>
                  <a:cs typeface="Roboto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4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Roboto Light"/>
                  <a:ea typeface="+mn-ea"/>
                  <a:cs typeface="Roboto Light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 b="1" dirty="0">
                  <a:solidFill>
                    <a:schemeClr val="bg1"/>
                  </a:solidFill>
                </a:rPr>
                <a:t>Compact Object</a:t>
              </a:r>
            </a:p>
            <a:p>
              <a:pPr>
                <a:lnSpc>
                  <a:spcPct val="120000"/>
                </a:lnSpc>
              </a:pPr>
              <a:endParaRPr lang="en-US" sz="1500" b="1" dirty="0">
                <a:solidFill>
                  <a:schemeClr val="bg1"/>
                </a:solidFill>
              </a:endParaRPr>
            </a:p>
          </p:txBody>
        </p: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E64DBEC1-982E-B841-B3A3-BD9A38E3AE35}"/>
                </a:ext>
              </a:extLst>
            </p:cNvPr>
            <p:cNvCxnSpPr>
              <a:cxnSpLocks/>
              <a:endCxn id="29" idx="1"/>
            </p:cNvCxnSpPr>
            <p:nvPr/>
          </p:nvCxnSpPr>
          <p:spPr>
            <a:xfrm flipH="1">
              <a:off x="3639851" y="3133248"/>
              <a:ext cx="307602" cy="399126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>
              <a:extLst>
                <a:ext uri="{FF2B5EF4-FFF2-40B4-BE49-F238E27FC236}">
                  <a16:creationId xmlns:a16="http://schemas.microsoft.com/office/drawing/2014/main" id="{7AD23B58-ACA9-F345-AC31-508894790ED2}"/>
                </a:ext>
              </a:extLst>
            </p:cNvPr>
            <p:cNvCxnSpPr>
              <a:cxnSpLocks/>
              <a:stCxn id="51" idx="2"/>
            </p:cNvCxnSpPr>
            <p:nvPr/>
          </p:nvCxnSpPr>
          <p:spPr>
            <a:xfrm>
              <a:off x="2179195" y="3952170"/>
              <a:ext cx="1460656" cy="403437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Arrow Connector 59">
              <a:extLst>
                <a:ext uri="{FF2B5EF4-FFF2-40B4-BE49-F238E27FC236}">
                  <a16:creationId xmlns:a16="http://schemas.microsoft.com/office/drawing/2014/main" id="{7E2AAC30-2B56-EB48-8D9B-F6245FA1A89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71224" y="4810400"/>
              <a:ext cx="305292" cy="241079"/>
            </a:xfrm>
            <a:prstGeom prst="straightConnector1">
              <a:avLst/>
            </a:prstGeom>
            <a:ln w="25400">
              <a:solidFill>
                <a:schemeClr val="bg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Arrow Connector 62">
              <a:extLst>
                <a:ext uri="{FF2B5EF4-FFF2-40B4-BE49-F238E27FC236}">
                  <a16:creationId xmlns:a16="http://schemas.microsoft.com/office/drawing/2014/main" id="{EBBA01E5-EA09-B84B-98D7-20DD17A5901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26887" y="4393063"/>
              <a:ext cx="118321" cy="924715"/>
            </a:xfrm>
            <a:prstGeom prst="straightConnector1">
              <a:avLst/>
            </a:prstGeom>
            <a:ln w="25400">
              <a:solidFill>
                <a:schemeClr val="bg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Arrow Connector 65">
              <a:extLst>
                <a:ext uri="{FF2B5EF4-FFF2-40B4-BE49-F238E27FC236}">
                  <a16:creationId xmlns:a16="http://schemas.microsoft.com/office/drawing/2014/main" id="{B57581CF-FAEC-8A4C-BB16-66269D7DC064}"/>
                </a:ext>
              </a:extLst>
            </p:cNvPr>
            <p:cNvCxnSpPr>
              <a:cxnSpLocks/>
              <a:stCxn id="49" idx="2"/>
              <a:endCxn id="6" idx="1"/>
            </p:cNvCxnSpPr>
            <p:nvPr/>
          </p:nvCxnSpPr>
          <p:spPr>
            <a:xfrm flipH="1">
              <a:off x="6555848" y="3432505"/>
              <a:ext cx="259711" cy="326958"/>
            </a:xfrm>
            <a:prstGeom prst="straightConnector1">
              <a:avLst/>
            </a:prstGeom>
            <a:ln w="25400">
              <a:solidFill>
                <a:schemeClr val="bg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Left Brace 71">
            <a:extLst>
              <a:ext uri="{FF2B5EF4-FFF2-40B4-BE49-F238E27FC236}">
                <a16:creationId xmlns:a16="http://schemas.microsoft.com/office/drawing/2014/main" id="{0A2B7020-7F33-D543-855C-6678A93B0E2C}"/>
              </a:ext>
            </a:extLst>
          </p:cNvPr>
          <p:cNvSpPr/>
          <p:nvPr/>
        </p:nvSpPr>
        <p:spPr>
          <a:xfrm>
            <a:off x="3751993" y="5189836"/>
            <a:ext cx="351835" cy="1038291"/>
          </a:xfrm>
          <a:prstGeom prst="leftBrace">
            <a:avLst/>
          </a:prstGeom>
          <a:ln w="38100">
            <a:solidFill>
              <a:srgbClr val="7F85AB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Text Placeholder 12">
            <a:extLst>
              <a:ext uri="{FF2B5EF4-FFF2-40B4-BE49-F238E27FC236}">
                <a16:creationId xmlns:a16="http://schemas.microsoft.com/office/drawing/2014/main" id="{1296877E-CA37-054A-B6D9-2FDBC234B652}"/>
              </a:ext>
            </a:extLst>
          </p:cNvPr>
          <p:cNvSpPr txBox="1">
            <a:spLocks/>
          </p:cNvSpPr>
          <p:nvPr/>
        </p:nvSpPr>
        <p:spPr>
          <a:xfrm>
            <a:off x="4202639" y="5039721"/>
            <a:ext cx="3663889" cy="14372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Roboto"/>
                <a:ea typeface="+mn-ea"/>
                <a:cs typeface="Roboto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 dirty="0">
                <a:solidFill>
                  <a:srgbClr val="4D50CE"/>
                </a:solidFill>
              </a:rPr>
              <a:t>Black Hole (BH)</a:t>
            </a:r>
          </a:p>
          <a:p>
            <a:pPr>
              <a:lnSpc>
                <a:spcPct val="120000"/>
              </a:lnSpc>
            </a:pPr>
            <a:r>
              <a:rPr lang="en-US" sz="1800" b="1" dirty="0">
                <a:solidFill>
                  <a:schemeClr val="accent6">
                    <a:lumMod val="75000"/>
                  </a:schemeClr>
                </a:solidFill>
              </a:rPr>
              <a:t>Pulsing Neutron Star (Pulsar)</a:t>
            </a:r>
          </a:p>
          <a:p>
            <a:pPr>
              <a:lnSpc>
                <a:spcPct val="120000"/>
              </a:lnSpc>
            </a:pPr>
            <a:r>
              <a:rPr lang="en-US" sz="1800" b="1" dirty="0">
                <a:solidFill>
                  <a:schemeClr val="accent2">
                    <a:lumMod val="75000"/>
                  </a:schemeClr>
                </a:solidFill>
              </a:rPr>
              <a:t>Non-Pulsing Neutron Star (NS)</a:t>
            </a:r>
          </a:p>
        </p:txBody>
      </p:sp>
    </p:spTree>
    <p:extLst>
      <p:ext uri="{BB962C8B-B14F-4D97-AF65-F5344CB8AC3E}">
        <p14:creationId xmlns:p14="http://schemas.microsoft.com/office/powerpoint/2010/main" val="27117749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72745" y="343211"/>
            <a:ext cx="6602114" cy="1098309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4D50CE"/>
                </a:solidFill>
              </a:rPr>
              <a:t>Features in Black Holes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772279" y="1681750"/>
            <a:ext cx="0" cy="763703"/>
          </a:xfrm>
          <a:prstGeom prst="line">
            <a:avLst/>
          </a:prstGeom>
          <a:ln w="25400">
            <a:solidFill>
              <a:srgbClr val="90304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Online Media 1" descr="GROJ1655-40_BH_normal_star.mov">
            <a:hlinkClick r:id="" action="ppaction://media"/>
            <a:extLst>
              <a:ext uri="{FF2B5EF4-FFF2-40B4-BE49-F238E27FC236}">
                <a16:creationId xmlns:a16="http://schemas.microsoft.com/office/drawing/2014/main" id="{603FF093-E923-2F4A-BA95-674D4256106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/>
          <a:stretch/>
        </p:blipFill>
        <p:spPr>
          <a:xfrm>
            <a:off x="3973802" y="1696500"/>
            <a:ext cx="4581058" cy="30906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3001304-A7AC-7C47-8D7A-1471428277A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181" r="10951"/>
          <a:stretch/>
        </p:blipFill>
        <p:spPr>
          <a:xfrm>
            <a:off x="772279" y="1681750"/>
            <a:ext cx="3201523" cy="309065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A25D5FA-CB93-2744-B671-381E42E59591}"/>
              </a:ext>
            </a:extLst>
          </p:cNvPr>
          <p:cNvSpPr/>
          <p:nvPr/>
        </p:nvSpPr>
        <p:spPr>
          <a:xfrm>
            <a:off x="2057687" y="3520370"/>
            <a:ext cx="1661032" cy="3785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0000"/>
              </a:lnSpc>
            </a:pPr>
            <a:r>
              <a:rPr lang="en-US" dirty="0">
                <a:solidFill>
                  <a:srgbClr val="FF534F"/>
                </a:solidFill>
                <a:latin typeface="Roboto Light"/>
                <a:ea typeface="Source Sans Pro" charset="0"/>
                <a:cs typeface="Roboto Light"/>
              </a:rPr>
              <a:t>GROJ 1655-49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A97505-C7E1-CF40-AB69-CCD4AC2BECD7}"/>
              </a:ext>
            </a:extLst>
          </p:cNvPr>
          <p:cNvSpPr txBox="1"/>
          <p:nvPr/>
        </p:nvSpPr>
        <p:spPr>
          <a:xfrm>
            <a:off x="6633882" y="4787154"/>
            <a:ext cx="1920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Source: Chandra</a:t>
            </a:r>
          </a:p>
        </p:txBody>
      </p:sp>
    </p:spTree>
    <p:extLst>
      <p:ext uri="{BB962C8B-B14F-4D97-AF65-F5344CB8AC3E}">
        <p14:creationId xmlns:p14="http://schemas.microsoft.com/office/powerpoint/2010/main" val="1729248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72745" y="343211"/>
            <a:ext cx="6602114" cy="1098309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4D50CE"/>
                </a:solidFill>
              </a:rPr>
              <a:t>Features in Black Holes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772279" y="1681750"/>
            <a:ext cx="0" cy="763703"/>
          </a:xfrm>
          <a:prstGeom prst="line">
            <a:avLst/>
          </a:prstGeom>
          <a:ln w="25400">
            <a:solidFill>
              <a:srgbClr val="90304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AA25D5FA-CB93-2744-B671-381E42E59591}"/>
              </a:ext>
            </a:extLst>
          </p:cNvPr>
          <p:cNvSpPr/>
          <p:nvPr/>
        </p:nvSpPr>
        <p:spPr>
          <a:xfrm>
            <a:off x="2054645" y="3691642"/>
            <a:ext cx="963725" cy="3785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0000"/>
              </a:lnSpc>
            </a:pPr>
            <a:r>
              <a:rPr lang="en-US" dirty="0">
                <a:solidFill>
                  <a:srgbClr val="FF534F"/>
                </a:solidFill>
                <a:latin typeface="Roboto Light"/>
                <a:ea typeface="Source Sans Pro" charset="0"/>
                <a:cs typeface="Roboto Light"/>
              </a:rPr>
              <a:t>Cyg X-1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148E109-8C44-FA40-9D32-01BDAE2C7915}"/>
              </a:ext>
            </a:extLst>
          </p:cNvPr>
          <p:cNvGrpSpPr/>
          <p:nvPr/>
        </p:nvGrpSpPr>
        <p:grpSpPr>
          <a:xfrm>
            <a:off x="526336" y="1332525"/>
            <a:ext cx="7288272" cy="3933956"/>
            <a:chOff x="688382" y="1517720"/>
            <a:chExt cx="6602066" cy="356356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E9BCB0C-0B41-E244-B1FB-3306EF67C62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8382" y="1517720"/>
              <a:ext cx="3524105" cy="356356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8413689-0135-EE4B-9979-1374D57489C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973802" y="1604053"/>
              <a:ext cx="3316646" cy="3390900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6A7164DE-D910-7849-B1EF-86CEDB2F7A8C}"/>
              </a:ext>
            </a:extLst>
          </p:cNvPr>
          <p:cNvSpPr txBox="1"/>
          <p:nvPr/>
        </p:nvSpPr>
        <p:spPr>
          <a:xfrm>
            <a:off x="5876708" y="5081814"/>
            <a:ext cx="1920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Source: ASM/RXTE</a:t>
            </a:r>
          </a:p>
        </p:txBody>
      </p:sp>
    </p:spTree>
    <p:extLst>
      <p:ext uri="{BB962C8B-B14F-4D97-AF65-F5344CB8AC3E}">
        <p14:creationId xmlns:p14="http://schemas.microsoft.com/office/powerpoint/2010/main" val="355453168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CBA74373-5906-5843-AE2E-09FCAA8B0B8E}"/>
              </a:ext>
            </a:extLst>
          </p:cNvPr>
          <p:cNvGrpSpPr/>
          <p:nvPr/>
        </p:nvGrpSpPr>
        <p:grpSpPr>
          <a:xfrm>
            <a:off x="526336" y="1332525"/>
            <a:ext cx="7288272" cy="3933956"/>
            <a:chOff x="688382" y="1517720"/>
            <a:chExt cx="6602066" cy="356356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1EA135D3-D9BE-A24B-98BA-73B466D1E15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8382" y="1517720"/>
              <a:ext cx="3524105" cy="356356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D2471133-DAE0-7844-A1BA-236CC2AF6CF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973802" y="1604053"/>
              <a:ext cx="3316646" cy="3390900"/>
            </a:xfrm>
            <a:prstGeom prst="rect">
              <a:avLst/>
            </a:prstGeom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72744" y="343211"/>
            <a:ext cx="7960257" cy="1098309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Features in Neutron Stars (NS)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11517C-EE18-9E44-9686-67B95DED6EE0}"/>
              </a:ext>
            </a:extLst>
          </p:cNvPr>
          <p:cNvSpPr txBox="1"/>
          <p:nvPr/>
        </p:nvSpPr>
        <p:spPr>
          <a:xfrm>
            <a:off x="2892144" y="4827436"/>
            <a:ext cx="2239050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b="1" dirty="0">
                <a:solidFill>
                  <a:schemeClr val="bg1">
                    <a:alpha val="60000"/>
                  </a:schemeClr>
                </a:solidFill>
                <a:latin typeface="Roboto Light"/>
                <a:ea typeface="Source Sans Pro" charset="0"/>
                <a:cs typeface="Roboto Light"/>
              </a:rPr>
              <a:t>Scorpius X-1		</a:t>
            </a:r>
          </a:p>
        </p:txBody>
      </p:sp>
      <p:pic>
        <p:nvPicPr>
          <p:cNvPr id="7" name="Picture 6" descr="A close up of text on a white surface&#10;&#10;Description automatically generated">
            <a:extLst>
              <a:ext uri="{FF2B5EF4-FFF2-40B4-BE49-F238E27FC236}">
                <a16:creationId xmlns:a16="http://schemas.microsoft.com/office/drawing/2014/main" id="{04A71370-BC55-384C-8B9F-308B723ACC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9054" y="1489728"/>
            <a:ext cx="3915554" cy="37291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7D45074-9942-9A4D-8BCA-3A48CC046B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953" y="1465901"/>
            <a:ext cx="4085667" cy="37291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AA9EE54-56C4-B44D-842B-714A85D9E733}"/>
              </a:ext>
            </a:extLst>
          </p:cNvPr>
          <p:cNvSpPr txBox="1"/>
          <p:nvPr/>
        </p:nvSpPr>
        <p:spPr>
          <a:xfrm>
            <a:off x="5876708" y="5081814"/>
            <a:ext cx="1920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Source: ASM/RXTE</a:t>
            </a:r>
          </a:p>
        </p:txBody>
      </p:sp>
    </p:spTree>
    <p:extLst>
      <p:ext uri="{BB962C8B-B14F-4D97-AF65-F5344CB8AC3E}">
        <p14:creationId xmlns:p14="http://schemas.microsoft.com/office/powerpoint/2010/main" val="101898406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855CB-88A1-F34E-9948-425D80CF9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-524431"/>
            <a:ext cx="4258557" cy="2309052"/>
          </a:xfrm>
        </p:spPr>
        <p:txBody>
          <a:bodyPr/>
          <a:lstStyle/>
          <a:p>
            <a:r>
              <a:rPr lang="en-US" dirty="0"/>
              <a:t>Motivation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308D8E-68FB-4046-B01E-CC52E9383C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0" y="1862910"/>
            <a:ext cx="4258557" cy="1861921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Some XRBs have been observed for half a century, but still remain unclassified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Large surveys (ASM, MAXI)  and extragalactic missions (Chandra) → enter the era of Big Data in X-ray astronomy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We need a straightforward, simple method for classification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3B39E-F083-284B-BC55-E613BB432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01DA8784-032B-2241-832D-CE2F4107BC1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2822" r="12822"/>
          <a:stretch>
            <a:fillRect/>
          </a:stretch>
        </p:blipFill>
        <p:spPr>
          <a:xfrm>
            <a:off x="5108575" y="504825"/>
            <a:ext cx="3367088" cy="5356225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01AA2CF2-0427-FC40-9402-E35430A4EEC2}"/>
              </a:ext>
            </a:extLst>
          </p:cNvPr>
          <p:cNvSpPr txBox="1">
            <a:spLocks/>
          </p:cNvSpPr>
          <p:nvPr/>
        </p:nvSpPr>
        <p:spPr>
          <a:xfrm>
            <a:off x="634604" y="3845854"/>
            <a:ext cx="4258557" cy="613163"/>
          </a:xfrm>
          <a:prstGeom prst="rect">
            <a:avLst/>
          </a:prstGeom>
          <a:solidFill>
            <a:srgbClr val="4D50CE"/>
          </a:solidFill>
        </p:spPr>
        <p:txBody>
          <a:bodyPr vert="horz" lIns="91440" tIns="45720" rIns="91440" bIns="45720" rtlCol="0"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kern="1200">
                <a:solidFill>
                  <a:srgbClr val="293472"/>
                </a:solidFill>
                <a:latin typeface="Charis SIL"/>
                <a:ea typeface="+mj-ea"/>
                <a:cs typeface="Charis SIL"/>
              </a:defRPr>
            </a:lvl1pPr>
          </a:lstStyle>
          <a:p>
            <a:r>
              <a:rPr lang="en-US" sz="2700" dirty="0">
                <a:solidFill>
                  <a:schemeClr val="bg1"/>
                </a:solidFill>
              </a:rPr>
              <a:t>One problem, 3 methods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4837C1-4C6B-5543-B8E5-6248D8AFFCFE}"/>
              </a:ext>
            </a:extLst>
          </p:cNvPr>
          <p:cNvSpPr txBox="1"/>
          <p:nvPr/>
        </p:nvSpPr>
        <p:spPr>
          <a:xfrm>
            <a:off x="667800" y="4485911"/>
            <a:ext cx="40924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Bayesian Gaussian Process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K Nearest Neighbors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Support Vector Machines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1A6377-9B3C-2F4F-B509-B67139FF81F9}"/>
              </a:ext>
            </a:extLst>
          </p:cNvPr>
          <p:cNvSpPr txBox="1"/>
          <p:nvPr/>
        </p:nvSpPr>
        <p:spPr>
          <a:xfrm>
            <a:off x="6633882" y="5791198"/>
            <a:ext cx="1920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Source: Chandra</a:t>
            </a:r>
          </a:p>
        </p:txBody>
      </p:sp>
    </p:spTree>
    <p:extLst>
      <p:ext uri="{BB962C8B-B14F-4D97-AF65-F5344CB8AC3E}">
        <p14:creationId xmlns:p14="http://schemas.microsoft.com/office/powerpoint/2010/main" val="313103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41434" y="57695"/>
            <a:ext cx="8418787" cy="924611"/>
          </a:xfrm>
        </p:spPr>
        <p:txBody>
          <a:bodyPr>
            <a:normAutofit/>
          </a:bodyPr>
          <a:lstStyle/>
          <a:p>
            <a:r>
              <a:rPr lang="en-US" dirty="0"/>
              <a:t>Color-Color and Color-Intensity Diagrams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"/>
          </p:nvPr>
        </p:nvSpPr>
        <p:spPr>
          <a:xfrm>
            <a:off x="1308554" y="924611"/>
            <a:ext cx="6526892" cy="80176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600" dirty="0">
                <a:solidFill>
                  <a:srgbClr val="7F85AB"/>
                </a:solidFill>
              </a:rPr>
              <a:t>CC and CI diagrams obscure the geometric separation between classes of XRBs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8AA4ED-9487-4643-8B52-6CB07627C7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78827" y="1894608"/>
            <a:ext cx="6386345" cy="407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80602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41434" y="57695"/>
            <a:ext cx="8418787" cy="924611"/>
          </a:xfrm>
        </p:spPr>
        <p:txBody>
          <a:bodyPr>
            <a:normAutofit/>
          </a:bodyPr>
          <a:lstStyle/>
          <a:p>
            <a:r>
              <a:rPr lang="en-US" dirty="0"/>
              <a:t>Color-Color and Color-Intensity Diagrams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"/>
          </p:nvPr>
        </p:nvSpPr>
        <p:spPr>
          <a:xfrm>
            <a:off x="1308554" y="924611"/>
            <a:ext cx="6526892" cy="80176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600" dirty="0">
                <a:solidFill>
                  <a:srgbClr val="7F85AB"/>
                </a:solidFill>
              </a:rPr>
              <a:t>CC and CI diagrams obscure the geometric separation between classes of XRBs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8AA4ED-9487-4643-8B52-6CB07627C7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78827" y="1894608"/>
            <a:ext cx="6386345" cy="40747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843B10-F553-AF4A-80F8-11CF8611BF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3788" t="15794" b="61026"/>
          <a:stretch/>
        </p:blipFill>
        <p:spPr>
          <a:xfrm>
            <a:off x="5581062" y="2057220"/>
            <a:ext cx="1983520" cy="536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60805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41434" y="57695"/>
            <a:ext cx="8418787" cy="924611"/>
          </a:xfrm>
        </p:spPr>
        <p:txBody>
          <a:bodyPr>
            <a:normAutofit/>
          </a:bodyPr>
          <a:lstStyle/>
          <a:p>
            <a:r>
              <a:rPr lang="en-US" dirty="0"/>
              <a:t>Color-Color and Color-Intensity Diagrams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"/>
          </p:nvPr>
        </p:nvSpPr>
        <p:spPr>
          <a:xfrm>
            <a:off x="1308554" y="924611"/>
            <a:ext cx="6526892" cy="80176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600" dirty="0">
                <a:solidFill>
                  <a:srgbClr val="7F85AB"/>
                </a:solidFill>
              </a:rPr>
              <a:t>CC and CI diagrams obscure the geometric separation between classes of XRBs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8AA4ED-9487-4643-8B52-6CB07627C7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78827" y="1894608"/>
            <a:ext cx="6386345" cy="40747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C7B3A4-F798-F54D-BAA4-89A717D20E2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3788" t="15795" b="47667"/>
          <a:stretch/>
        </p:blipFill>
        <p:spPr>
          <a:xfrm>
            <a:off x="5581062" y="2057220"/>
            <a:ext cx="1983520" cy="845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71909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41434" y="57695"/>
            <a:ext cx="8418787" cy="924611"/>
          </a:xfrm>
        </p:spPr>
        <p:txBody>
          <a:bodyPr>
            <a:normAutofit/>
          </a:bodyPr>
          <a:lstStyle/>
          <a:p>
            <a:r>
              <a:rPr lang="en-US" dirty="0"/>
              <a:t>Color-Color and Color-Intensity Diagrams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"/>
          </p:nvPr>
        </p:nvSpPr>
        <p:spPr>
          <a:xfrm>
            <a:off x="1308554" y="924611"/>
            <a:ext cx="6526892" cy="80176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600" dirty="0">
                <a:solidFill>
                  <a:srgbClr val="7F85AB"/>
                </a:solidFill>
              </a:rPr>
              <a:t>CC and CI diagrams obscure the geometric separation between classes of XRBs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8AA4ED-9487-4643-8B52-6CB07627C7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5845" y="1894608"/>
            <a:ext cx="6372308" cy="40747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C7B3A4-F798-F54D-BAA4-89A717D20E2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3788" t="15795" b="47667"/>
          <a:stretch/>
        </p:blipFill>
        <p:spPr>
          <a:xfrm>
            <a:off x="5581062" y="2057220"/>
            <a:ext cx="1983520" cy="845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22254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48296" y="15766"/>
            <a:ext cx="8050100" cy="924611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Color-Color-Intensity Diagrams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0EA742E-C630-2141-B045-746268D0B6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84852" y="1727425"/>
            <a:ext cx="2860297" cy="395990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B3423790-5487-0E43-9B80-708B11E744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0312" y="1169619"/>
            <a:ext cx="4330700" cy="4763770"/>
          </a:xfrm>
          <a:prstGeom prst="rect">
            <a:avLst/>
          </a:prstGeom>
        </p:spPr>
      </p:pic>
      <p:sp>
        <p:nvSpPr>
          <p:cNvPr id="13" name="Text Placeholder 12"/>
          <p:cNvSpPr>
            <a:spLocks noGrp="1"/>
          </p:cNvSpPr>
          <p:nvPr>
            <p:ph type="body" sz="half" idx="2"/>
          </p:nvPr>
        </p:nvSpPr>
        <p:spPr>
          <a:xfrm>
            <a:off x="686471" y="924611"/>
            <a:ext cx="8173750" cy="801766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US" sz="2600" dirty="0">
                <a:solidFill>
                  <a:srgbClr val="7F85AB"/>
                </a:solidFill>
              </a:rPr>
              <a:t>CCI diagrams can spatially resolve discrete XRB classes</a:t>
            </a:r>
          </a:p>
        </p:txBody>
      </p:sp>
    </p:spTree>
    <p:extLst>
      <p:ext uri="{BB962C8B-B14F-4D97-AF65-F5344CB8AC3E}">
        <p14:creationId xmlns:p14="http://schemas.microsoft.com/office/powerpoint/2010/main" val="3617165743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4870D-3A48-B44A-8C9C-488283BF7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499872"/>
            <a:ext cx="4258557" cy="1095948"/>
          </a:xfrm>
        </p:spPr>
        <p:txBody>
          <a:bodyPr>
            <a:normAutofit/>
          </a:bodyPr>
          <a:lstStyle/>
          <a:p>
            <a:r>
              <a:rPr lang="en-US" sz="2800" dirty="0"/>
              <a:t>Monitor All Sky X-ray Image (MAXI/GSC)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F54FC1A-50C6-5B44-A91D-D561EA305A3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6112" r="26112"/>
          <a:stretch>
            <a:fillRect/>
          </a:stretch>
        </p:blipFill>
        <p:spPr>
          <a:xfrm>
            <a:off x="5146964" y="512472"/>
            <a:ext cx="3367196" cy="5356516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 Placeholder 3">
                <a:extLst>
                  <a:ext uri="{FF2B5EF4-FFF2-40B4-BE49-F238E27FC236}">
                    <a16:creationId xmlns:a16="http://schemas.microsoft.com/office/drawing/2014/main" id="{B37252A8-3A3A-F640-B99B-4EDDCA8E929B}"/>
                  </a:ext>
                </a:extLst>
              </p:cNvPr>
              <p:cNvSpPr>
                <a:spLocks noGrp="1"/>
              </p:cNvSpPr>
              <p:nvPr>
                <p:ph type="body" sz="half" idx="2"/>
              </p:nvPr>
            </p:nvSpPr>
            <p:spPr>
              <a:xfrm>
                <a:off x="629840" y="1674109"/>
                <a:ext cx="4258557" cy="1095949"/>
              </a:xfrm>
            </p:spPr>
            <p:txBody>
              <a:bodyPr>
                <a:normAutofit fontScale="92500" lnSpcReduction="10000"/>
              </a:bodyPr>
              <a:lstStyle/>
              <a:p>
                <a:pPr marL="285750" indent="-285750">
                  <a:buFont typeface="Courier New" panose="02070309020205020404" pitchFamily="49" charset="0"/>
                  <a:buChar char="o"/>
                </a:pPr>
                <a:r>
                  <a:rPr lang="en-US" dirty="0"/>
                  <a:t>Aboard the ISS</a:t>
                </a:r>
              </a:p>
              <a:p>
                <a:pPr marL="285750" indent="-285750">
                  <a:buFont typeface="Courier New" panose="02070309020205020404" pitchFamily="49" charset="0"/>
                  <a:buChar char="o"/>
                </a:pPr>
                <a:r>
                  <a:rPr lang="en-US" dirty="0"/>
                  <a:t>Highest resolution among all current all sky monitors</a:t>
                </a:r>
              </a:p>
              <a:p>
                <a:pPr marL="285750" indent="-285750">
                  <a:buFont typeface="Courier New" panose="02070309020205020404" pitchFamily="49" charset="0"/>
                  <a:buChar char="o"/>
                </a:pPr>
                <a:r>
                  <a:rPr lang="en-US" dirty="0"/>
                  <a:t>2 – 30 keV, </a:t>
                </a:r>
                <a:r>
                  <a:rPr lang="en-US" dirty="0" err="1"/>
                  <a:t>FoV</a:t>
                </a:r>
                <a:r>
                  <a:rPr lang="en-US" dirty="0"/>
                  <a:t> 1.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°</m:t>
                    </m:r>
                  </m:oMath>
                </a14:m>
                <a:r>
                  <a:rPr lang="en-US" dirty="0"/>
                  <a:t>5 x 160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°</m:t>
                    </m:r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>
          <p:sp>
            <p:nvSpPr>
              <p:cNvPr id="4" name="Text Placeholder 3">
                <a:extLst>
                  <a:ext uri="{FF2B5EF4-FFF2-40B4-BE49-F238E27FC236}">
                    <a16:creationId xmlns:a16="http://schemas.microsoft.com/office/drawing/2014/main" id="{B37252A8-3A3A-F640-B99B-4EDDCA8E929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2"/>
              </p:nvPr>
            </p:nvSpPr>
            <p:spPr>
              <a:xfrm>
                <a:off x="629840" y="1674109"/>
                <a:ext cx="4258557" cy="1095949"/>
              </a:xfrm>
              <a:blipFill>
                <a:blip r:embed="rId4"/>
                <a:stretch>
                  <a:fillRect l="-298" t="-5814" b="-581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8F87D-0111-7B4A-AD00-12495DFBB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5B797E2-0806-B140-B326-76474E9E7A11}"/>
              </a:ext>
            </a:extLst>
          </p:cNvPr>
          <p:cNvSpPr txBox="1">
            <a:spLocks/>
          </p:cNvSpPr>
          <p:nvPr/>
        </p:nvSpPr>
        <p:spPr>
          <a:xfrm>
            <a:off x="748331" y="3099241"/>
            <a:ext cx="2324054" cy="59303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kern="1200">
                <a:solidFill>
                  <a:srgbClr val="293472"/>
                </a:solidFill>
                <a:latin typeface="Charis SIL"/>
                <a:ea typeface="+mj-ea"/>
                <a:cs typeface="Charis SIL"/>
              </a:defRPr>
            </a:lvl1pPr>
          </a:lstStyle>
          <a:p>
            <a:r>
              <a:rPr lang="en-US" sz="2800" dirty="0">
                <a:solidFill>
                  <a:srgbClr val="475CCB"/>
                </a:solidFill>
              </a:rPr>
              <a:t>Training Set: 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094934A-4020-2E45-A6BE-50A1DA7FB3C3}"/>
              </a:ext>
            </a:extLst>
          </p:cNvPr>
          <p:cNvSpPr txBox="1">
            <a:spLocks/>
          </p:cNvSpPr>
          <p:nvPr/>
        </p:nvSpPr>
        <p:spPr>
          <a:xfrm>
            <a:off x="2938885" y="3307230"/>
            <a:ext cx="2669436" cy="374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Roboto"/>
                <a:ea typeface="+mn-ea"/>
                <a:cs typeface="Roboto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21 sources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4F95C72-FF35-624A-8D59-57DAD34CCE73}"/>
              </a:ext>
            </a:extLst>
          </p:cNvPr>
          <p:cNvSpPr txBox="1">
            <a:spLocks/>
          </p:cNvSpPr>
          <p:nvPr/>
        </p:nvSpPr>
        <p:spPr>
          <a:xfrm>
            <a:off x="759923" y="3995890"/>
            <a:ext cx="2962401" cy="8886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kern="1200">
                <a:solidFill>
                  <a:srgbClr val="293472"/>
                </a:solidFill>
                <a:latin typeface="Charis SIL"/>
                <a:ea typeface="+mj-ea"/>
                <a:cs typeface="Charis SIL"/>
              </a:defRPr>
            </a:lvl1pPr>
          </a:lstStyle>
          <a:p>
            <a:r>
              <a:rPr lang="en-US" sz="2800" dirty="0">
                <a:solidFill>
                  <a:srgbClr val="475CCB"/>
                </a:solidFill>
              </a:rPr>
              <a:t>K-fold cross-validation: 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8C54DF1-B6E4-0144-BA4A-CC6FFCE42506}"/>
              </a:ext>
            </a:extLst>
          </p:cNvPr>
          <p:cNvSpPr txBox="1">
            <a:spLocks/>
          </p:cNvSpPr>
          <p:nvPr/>
        </p:nvSpPr>
        <p:spPr>
          <a:xfrm>
            <a:off x="2938885" y="4449750"/>
            <a:ext cx="2669436" cy="374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Roboto"/>
                <a:ea typeface="+mn-ea"/>
                <a:cs typeface="Roboto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2 sources per iteration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A78598F-3813-EF4D-9BFE-B5B3237081E7}"/>
              </a:ext>
            </a:extLst>
          </p:cNvPr>
          <p:cNvSpPr txBox="1">
            <a:spLocks/>
          </p:cNvSpPr>
          <p:nvPr/>
        </p:nvSpPr>
        <p:spPr>
          <a:xfrm>
            <a:off x="748331" y="4900202"/>
            <a:ext cx="2962401" cy="8886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kern="1200">
                <a:solidFill>
                  <a:srgbClr val="293472"/>
                </a:solidFill>
                <a:latin typeface="Charis SIL"/>
                <a:ea typeface="+mj-ea"/>
                <a:cs typeface="Charis SIL"/>
              </a:defRPr>
            </a:lvl1pPr>
          </a:lstStyle>
          <a:p>
            <a:r>
              <a:rPr lang="en-US" sz="2800" dirty="0">
                <a:solidFill>
                  <a:srgbClr val="475CCB"/>
                </a:solidFill>
              </a:rPr>
              <a:t>Testing Set: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A7C482F-75AC-4F40-8FC0-87DD349267F9}"/>
              </a:ext>
            </a:extLst>
          </p:cNvPr>
          <p:cNvSpPr txBox="1">
            <a:spLocks/>
          </p:cNvSpPr>
          <p:nvPr/>
        </p:nvSpPr>
        <p:spPr>
          <a:xfrm>
            <a:off x="2938885" y="5410109"/>
            <a:ext cx="2669436" cy="374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Roboto"/>
                <a:ea typeface="+mn-ea"/>
                <a:cs typeface="Roboto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10 sources</a:t>
            </a:r>
          </a:p>
        </p:txBody>
      </p:sp>
      <p:sp>
        <p:nvSpPr>
          <p:cNvPr id="15" name="Left Brace 14">
            <a:extLst>
              <a:ext uri="{FF2B5EF4-FFF2-40B4-BE49-F238E27FC236}">
                <a16:creationId xmlns:a16="http://schemas.microsoft.com/office/drawing/2014/main" id="{EC3A280F-63D2-EC40-8556-1F110049C647}"/>
              </a:ext>
            </a:extLst>
          </p:cNvPr>
          <p:cNvSpPr/>
          <p:nvPr/>
        </p:nvSpPr>
        <p:spPr>
          <a:xfrm>
            <a:off x="278804" y="3395756"/>
            <a:ext cx="351835" cy="2163796"/>
          </a:xfrm>
          <a:prstGeom prst="leftBrace">
            <a:avLst/>
          </a:prstGeom>
          <a:ln w="38100">
            <a:solidFill>
              <a:srgbClr val="475CCB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n>
                <a:solidFill>
                  <a:srgbClr val="475CCB"/>
                </a:solidFill>
              </a:ln>
              <a:solidFill>
                <a:srgbClr val="475CCB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7ED1C62-76F7-5440-BD55-4DD638614BE0}"/>
              </a:ext>
            </a:extLst>
          </p:cNvPr>
          <p:cNvSpPr txBox="1"/>
          <p:nvPr/>
        </p:nvSpPr>
        <p:spPr>
          <a:xfrm>
            <a:off x="6830562" y="5856743"/>
            <a:ext cx="1920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Source: ISS</a:t>
            </a:r>
          </a:p>
        </p:txBody>
      </p:sp>
    </p:spTree>
    <p:extLst>
      <p:ext uri="{BB962C8B-B14F-4D97-AF65-F5344CB8AC3E}">
        <p14:creationId xmlns:p14="http://schemas.microsoft.com/office/powerpoint/2010/main" val="3497915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17854-B2A7-334E-BC41-83E9C1DF6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3D10A0-EFC7-DB42-ABBD-7C5BB6BF3E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8397" y="146088"/>
            <a:ext cx="3848636" cy="28864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13960E-4E4F-0F4C-9416-B22060A8D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457200"/>
            <a:ext cx="4258557" cy="2309052"/>
          </a:xfrm>
          <a:solidFill>
            <a:srgbClr val="4D50CE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Method 1: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Bayesian Gaussian Process (BGP) Model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AB7834B-97EB-4C48-A3EB-81D022609C05}"/>
              </a:ext>
            </a:extLst>
          </p:cNvPr>
          <p:cNvGrpSpPr/>
          <p:nvPr/>
        </p:nvGrpSpPr>
        <p:grpSpPr>
          <a:xfrm>
            <a:off x="622892" y="2862012"/>
            <a:ext cx="5594673" cy="806426"/>
            <a:chOff x="622892" y="2862012"/>
            <a:chExt cx="5594673" cy="806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A31C3BE-A42E-384D-AEAB-D6DF9012B18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32237" y="2862012"/>
              <a:ext cx="3585328" cy="806426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A55A52A-393E-354B-B32A-95825018166D}"/>
                </a:ext>
              </a:extLst>
            </p:cNvPr>
            <p:cNvSpPr txBox="1"/>
            <p:nvPr/>
          </p:nvSpPr>
          <p:spPr>
            <a:xfrm>
              <a:off x="622892" y="3080559"/>
              <a:ext cx="25364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Covariance function: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50889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17854-B2A7-334E-BC41-83E9C1DF6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3D10A0-EFC7-DB42-ABBD-7C5BB6BF3E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8397" y="146088"/>
            <a:ext cx="3848636" cy="28864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13960E-4E4F-0F4C-9416-B22060A8D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457200"/>
            <a:ext cx="4258557" cy="2309052"/>
          </a:xfrm>
          <a:solidFill>
            <a:srgbClr val="4D50CE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Method 1: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Bayesian Gaussian Process (BGP) Model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58D569D-DA0F-1345-93ED-E969CBA24E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95"/>
          <a:stretch/>
        </p:blipFill>
        <p:spPr>
          <a:xfrm>
            <a:off x="624631" y="3845051"/>
            <a:ext cx="6875362" cy="55110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9221F8E1-C1E6-C546-AE46-C37EDF844F3A}"/>
              </a:ext>
            </a:extLst>
          </p:cNvPr>
          <p:cNvGrpSpPr/>
          <p:nvPr/>
        </p:nvGrpSpPr>
        <p:grpSpPr>
          <a:xfrm>
            <a:off x="670276" y="4641839"/>
            <a:ext cx="7912707" cy="1384995"/>
            <a:chOff x="670276" y="4117406"/>
            <a:chExt cx="7912707" cy="1384995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5AF3D50C-9DD8-0F4B-9200-45E740CE2DB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87043" y="4327194"/>
              <a:ext cx="2430522" cy="867105"/>
            </a:xfrm>
            <a:prstGeom prst="rect">
              <a:avLst/>
            </a:prstGeom>
          </p:spPr>
        </p:pic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6A49EA4E-E6CA-244F-B365-6DD9FC4FC320}"/>
                    </a:ext>
                  </a:extLst>
                </p:cNvPr>
                <p:cNvSpPr txBox="1"/>
                <p:nvPr/>
              </p:nvSpPr>
              <p:spPr>
                <a:xfrm>
                  <a:off x="670276" y="4117406"/>
                  <a:ext cx="2774734" cy="1384995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𝐿</m:t>
                      </m:r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  <a:ea typeface="Cambria Math" panose="02040503050406030204" pitchFamily="18" charset="0"/>
                    </a:rPr>
                    <a:t>Multinomial link function </a:t>
                  </a:r>
                </a:p>
                <a:p>
                  <a14:m>
                    <m:oMath xmlns:m="http://schemas.openxmlformats.org/officeDocument/2006/math">
                      <m:r>
                        <a:rPr lang="en-US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</a:rPr>
                    <a:t> – Hyperparameter 1</a:t>
                  </a:r>
                </a:p>
                <a:p>
                  <a14:m>
                    <m:oMath xmlns:m="http://schemas.openxmlformats.org/officeDocument/2006/math">
                      <m:r>
                        <a:rPr lang="en-US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</a:rPr>
                    <a:t> Hyperparameter 2</a:t>
                  </a:r>
                </a:p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𝑍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𝑡</m:t>
                          </m:r>
                        </m:sub>
                      </m:sSub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</a:rPr>
                    <a:t>Latent variables</a:t>
                  </a:r>
                </a:p>
                <a:p>
                  <a:endParaRPr lang="en-US" dirty="0">
                    <a:solidFill>
                      <a:schemeClr val="bg2">
                        <a:lumMod val="50000"/>
                      </a:schemeClr>
                    </a:solidFill>
                  </a:endParaRPr>
                </a:p>
              </p:txBody>
            </p:sp>
          </mc:Choice>
          <mc:Fallback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6A49EA4E-E6CA-244F-B365-6DD9FC4FC32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70276" y="4117406"/>
                  <a:ext cx="2774734" cy="1384995"/>
                </a:xfrm>
                <a:prstGeom prst="rect">
                  <a:avLst/>
                </a:prstGeom>
                <a:blipFill>
                  <a:blip r:embed="rId6"/>
                  <a:stretch>
                    <a:fillRect l="-3653" t="-4505" r="-411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5E959659-FD2A-684F-9815-B1FDBEBAECFE}"/>
                    </a:ext>
                  </a:extLst>
                </p:cNvPr>
                <p:cNvSpPr txBox="1"/>
                <p:nvPr/>
              </p:nvSpPr>
              <p:spPr>
                <a:xfrm>
                  <a:off x="3940302" y="4125355"/>
                  <a:ext cx="4642681" cy="2769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𝑌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𝑡𝑟𝑎𝑖𝑛</m:t>
                          </m:r>
                        </m:sub>
                      </m:sSub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  <a:ea typeface="Cambria Math" panose="02040503050406030204" pitchFamily="18" charset="0"/>
                    </a:rPr>
                    <a:t>Training labels (1 = BH, 2 = NS, 3 = Pulsar)</a:t>
                  </a:r>
                </a:p>
              </p:txBody>
            </p:sp>
          </mc:Choice>
          <mc:Fallback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5E959659-FD2A-684F-9815-B1FDBEBAECF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940302" y="4125355"/>
                  <a:ext cx="4642681" cy="276999"/>
                </a:xfrm>
                <a:prstGeom prst="rect">
                  <a:avLst/>
                </a:prstGeom>
                <a:blipFill>
                  <a:blip r:embed="rId7"/>
                  <a:stretch>
                    <a:fillRect l="-1635" t="-21739" r="-1907" b="-47826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0442F6F4-B567-5440-AF58-AADA6CA1C798}"/>
                </a:ext>
              </a:extLst>
            </p:cNvPr>
            <p:cNvSpPr txBox="1"/>
            <p:nvPr/>
          </p:nvSpPr>
          <p:spPr>
            <a:xfrm>
              <a:off x="5992341" y="4620185"/>
              <a:ext cx="25364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2">
                      <a:lumMod val="50000"/>
                    </a:schemeClr>
                  </a:solidFill>
                </a:rPr>
                <a:t>, Normalizing constant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AB7834B-97EB-4C48-A3EB-81D022609C05}"/>
              </a:ext>
            </a:extLst>
          </p:cNvPr>
          <p:cNvGrpSpPr/>
          <p:nvPr/>
        </p:nvGrpSpPr>
        <p:grpSpPr>
          <a:xfrm>
            <a:off x="622892" y="2862012"/>
            <a:ext cx="5594673" cy="806426"/>
            <a:chOff x="622892" y="2862012"/>
            <a:chExt cx="5594673" cy="806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A31C3BE-A42E-384D-AEAB-D6DF9012B18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32237" y="2862012"/>
              <a:ext cx="3585328" cy="806426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A55A52A-393E-354B-B32A-95825018166D}"/>
                </a:ext>
              </a:extLst>
            </p:cNvPr>
            <p:cNvSpPr txBox="1"/>
            <p:nvPr/>
          </p:nvSpPr>
          <p:spPr>
            <a:xfrm>
              <a:off x="622892" y="3080559"/>
              <a:ext cx="25364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Covariance function: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60106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17854-B2A7-334E-BC41-83E9C1DF6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3D10A0-EFC7-DB42-ABBD-7C5BB6BF3E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8397" y="146088"/>
            <a:ext cx="3848636" cy="28864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13960E-4E4F-0F4C-9416-B22060A8D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457200"/>
            <a:ext cx="4258557" cy="2309052"/>
          </a:xfrm>
          <a:solidFill>
            <a:srgbClr val="4D50CE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Method 1: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Bayesian Gaussian Process (BGP) Model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58D569D-DA0F-1345-93ED-E969CBA24E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95"/>
          <a:stretch/>
        </p:blipFill>
        <p:spPr>
          <a:xfrm>
            <a:off x="624631" y="3845051"/>
            <a:ext cx="6875362" cy="55110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1542C4-9AD2-D043-B3B6-E66A3C4581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2892" y="5745228"/>
            <a:ext cx="7621505" cy="583277"/>
          </a:xfrm>
          <a:prstGeom prst="rect">
            <a:avLst/>
          </a:prstGeom>
          <a:ln>
            <a:solidFill>
              <a:srgbClr val="4D50CE"/>
            </a:solidFill>
          </a:ln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9221F8E1-C1E6-C546-AE46-C37EDF844F3A}"/>
              </a:ext>
            </a:extLst>
          </p:cNvPr>
          <p:cNvGrpSpPr/>
          <p:nvPr/>
        </p:nvGrpSpPr>
        <p:grpSpPr>
          <a:xfrm>
            <a:off x="670276" y="4641839"/>
            <a:ext cx="7912707" cy="1384995"/>
            <a:chOff x="670276" y="4117406"/>
            <a:chExt cx="7912707" cy="1384995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5AF3D50C-9DD8-0F4B-9200-45E740CE2DB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87043" y="4327194"/>
              <a:ext cx="2430522" cy="867105"/>
            </a:xfrm>
            <a:prstGeom prst="rect">
              <a:avLst/>
            </a:prstGeom>
          </p:spPr>
        </p:pic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6A49EA4E-E6CA-244F-B365-6DD9FC4FC320}"/>
                    </a:ext>
                  </a:extLst>
                </p:cNvPr>
                <p:cNvSpPr txBox="1"/>
                <p:nvPr/>
              </p:nvSpPr>
              <p:spPr>
                <a:xfrm>
                  <a:off x="670276" y="4117406"/>
                  <a:ext cx="2774734" cy="1384995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𝐿</m:t>
                      </m:r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  <a:ea typeface="Cambria Math" panose="02040503050406030204" pitchFamily="18" charset="0"/>
                    </a:rPr>
                    <a:t>Multinomial link function </a:t>
                  </a:r>
                </a:p>
                <a:p>
                  <a14:m>
                    <m:oMath xmlns:m="http://schemas.openxmlformats.org/officeDocument/2006/math">
                      <m:r>
                        <a:rPr lang="en-US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</a:rPr>
                    <a:t> – Hyperparameter 1</a:t>
                  </a:r>
                </a:p>
                <a:p>
                  <a14:m>
                    <m:oMath xmlns:m="http://schemas.openxmlformats.org/officeDocument/2006/math">
                      <m:r>
                        <a:rPr lang="en-US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</a:rPr>
                    <a:t> Hyperparameter 2</a:t>
                  </a:r>
                </a:p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𝑍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𝑡</m:t>
                          </m:r>
                        </m:sub>
                      </m:sSub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</a:rPr>
                    <a:t>Latent variables</a:t>
                  </a:r>
                </a:p>
                <a:p>
                  <a:endParaRPr lang="en-US" dirty="0">
                    <a:solidFill>
                      <a:schemeClr val="bg2">
                        <a:lumMod val="50000"/>
                      </a:schemeClr>
                    </a:solidFill>
                  </a:endParaRPr>
                </a:p>
              </p:txBody>
            </p:sp>
          </mc:Choice>
          <mc:Fallback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6A49EA4E-E6CA-244F-B365-6DD9FC4FC32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70276" y="4117406"/>
                  <a:ext cx="2774734" cy="1384995"/>
                </a:xfrm>
                <a:prstGeom prst="rect">
                  <a:avLst/>
                </a:prstGeom>
                <a:blipFill>
                  <a:blip r:embed="rId7"/>
                  <a:stretch>
                    <a:fillRect l="-3653" t="-4505" r="-411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5E959659-FD2A-684F-9815-B1FDBEBAECFE}"/>
                    </a:ext>
                  </a:extLst>
                </p:cNvPr>
                <p:cNvSpPr txBox="1"/>
                <p:nvPr/>
              </p:nvSpPr>
              <p:spPr>
                <a:xfrm>
                  <a:off x="3940302" y="4125355"/>
                  <a:ext cx="4642681" cy="2769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𝑌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𝑡𝑟𝑎𝑖𝑛</m:t>
                          </m:r>
                        </m:sub>
                      </m:sSub>
                      <m:r>
                        <a:rPr lang="en-US" b="0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</m:oMath>
                  </a14:m>
                  <a:r>
                    <a:rPr lang="en-US" dirty="0">
                      <a:solidFill>
                        <a:schemeClr val="bg2">
                          <a:lumMod val="50000"/>
                        </a:schemeClr>
                      </a:solidFill>
                      <a:ea typeface="Cambria Math" panose="02040503050406030204" pitchFamily="18" charset="0"/>
                    </a:rPr>
                    <a:t>Training labels (1 = BH, 2 = NS, 3 = Pulsar)</a:t>
                  </a:r>
                </a:p>
              </p:txBody>
            </p:sp>
          </mc:Choice>
          <mc:Fallback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5E959659-FD2A-684F-9815-B1FDBEBAECF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940302" y="4125355"/>
                  <a:ext cx="4642681" cy="276999"/>
                </a:xfrm>
                <a:prstGeom prst="rect">
                  <a:avLst/>
                </a:prstGeom>
                <a:blipFill>
                  <a:blip r:embed="rId8"/>
                  <a:stretch>
                    <a:fillRect l="-1635" t="-21739" r="-1907" b="-47826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0442F6F4-B567-5440-AF58-AADA6CA1C798}"/>
                </a:ext>
              </a:extLst>
            </p:cNvPr>
            <p:cNvSpPr txBox="1"/>
            <p:nvPr/>
          </p:nvSpPr>
          <p:spPr>
            <a:xfrm>
              <a:off x="5992341" y="4620185"/>
              <a:ext cx="25364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2">
                      <a:lumMod val="50000"/>
                    </a:schemeClr>
                  </a:solidFill>
                </a:rPr>
                <a:t>, Normalizing constant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AB7834B-97EB-4C48-A3EB-81D022609C05}"/>
              </a:ext>
            </a:extLst>
          </p:cNvPr>
          <p:cNvGrpSpPr/>
          <p:nvPr/>
        </p:nvGrpSpPr>
        <p:grpSpPr>
          <a:xfrm>
            <a:off x="622892" y="2862012"/>
            <a:ext cx="5594673" cy="806426"/>
            <a:chOff x="622892" y="2862012"/>
            <a:chExt cx="5594673" cy="806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A31C3BE-A42E-384D-AEAB-D6DF9012B18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32237" y="2862012"/>
              <a:ext cx="3585328" cy="806426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A55A52A-393E-354B-B32A-95825018166D}"/>
                </a:ext>
              </a:extLst>
            </p:cNvPr>
            <p:cNvSpPr txBox="1"/>
            <p:nvPr/>
          </p:nvSpPr>
          <p:spPr>
            <a:xfrm>
              <a:off x="622892" y="3080559"/>
              <a:ext cx="25364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Covariance function: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387340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4692A-31B1-FA45-8AB6-A1BC5E24D3F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4D50CE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Method 2: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K Nearest Neighbors (KNN) Model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DFA6B5-7737-184D-875B-116D8307B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3700C07-66E0-9A4E-B75A-D2D6589E28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4945" y="3691587"/>
            <a:ext cx="4258557" cy="248415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06C3733-267E-3A48-99E0-A55997867C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543" y="2936971"/>
            <a:ext cx="6898913" cy="60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062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2834B-4F2B-7547-B499-1E93137F8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457200"/>
            <a:ext cx="4258557" cy="2309052"/>
          </a:xfrm>
          <a:solidFill>
            <a:srgbClr val="4D50CE"/>
          </a:solidFill>
        </p:spPr>
        <p:txBody>
          <a:bodyPr>
            <a:normAutofit/>
          </a:bodyPr>
          <a:lstStyle/>
          <a:p>
            <a:r>
              <a:rPr lang="en-US" sz="2900" dirty="0">
                <a:solidFill>
                  <a:schemeClr val="bg1"/>
                </a:solidFill>
              </a:rPr>
              <a:t>Method 3:</a:t>
            </a:r>
            <a:br>
              <a:rPr lang="en-US" sz="2900" dirty="0">
                <a:solidFill>
                  <a:schemeClr val="bg1"/>
                </a:solidFill>
              </a:rPr>
            </a:br>
            <a:r>
              <a:rPr lang="en-US" sz="2900" dirty="0">
                <a:solidFill>
                  <a:schemeClr val="bg1"/>
                </a:solidFill>
              </a:rPr>
              <a:t>Support Vector Machines (SVM) Model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9AA2C9-6AC9-C04D-9272-C59AD3FD9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883B2E-9995-6740-8FC2-CCA43059E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631" y="2997341"/>
            <a:ext cx="3752256" cy="21888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77E3D1-3921-0D43-9B8F-F24CC8C427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9638" y="2997341"/>
            <a:ext cx="3752256" cy="2188816"/>
          </a:xfrm>
          <a:prstGeom prst="rect">
            <a:avLst/>
          </a:prstGeom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42F1CA77-12B7-634D-9E22-AE0B197E9A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31467" y="5234683"/>
            <a:ext cx="827651" cy="365126"/>
          </a:xfrm>
        </p:spPr>
        <p:txBody>
          <a:bodyPr/>
          <a:lstStyle/>
          <a:p>
            <a:r>
              <a:rPr lang="en-US" dirty="0"/>
              <a:t>Linear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5715FC19-8CC2-D545-A375-1ADF53D678C7}"/>
              </a:ext>
            </a:extLst>
          </p:cNvPr>
          <p:cNvSpPr txBox="1">
            <a:spLocks/>
          </p:cNvSpPr>
          <p:nvPr/>
        </p:nvSpPr>
        <p:spPr>
          <a:xfrm>
            <a:off x="6531940" y="5234683"/>
            <a:ext cx="1119436" cy="365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Roboto"/>
                <a:ea typeface="+mn-ea"/>
                <a:cs typeface="Roboto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Nonlinear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DD0E0AF-33E5-AD4F-A3E0-3F95530577C9}"/>
              </a:ext>
            </a:extLst>
          </p:cNvPr>
          <p:cNvCxnSpPr/>
          <p:nvPr/>
        </p:nvCxnSpPr>
        <p:spPr>
          <a:xfrm>
            <a:off x="3926932" y="5446059"/>
            <a:ext cx="182880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52F060C9-815A-A042-96AF-4FA3A5D7B71C}"/>
              </a:ext>
            </a:extLst>
          </p:cNvPr>
          <p:cNvSpPr txBox="1">
            <a:spLocks/>
          </p:cNvSpPr>
          <p:nvPr/>
        </p:nvSpPr>
        <p:spPr>
          <a:xfrm>
            <a:off x="4252958" y="5523399"/>
            <a:ext cx="1270878" cy="36512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Roboto"/>
                <a:ea typeface="+mn-ea"/>
                <a:cs typeface="Roboto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Roboto Light"/>
                <a:ea typeface="+mn-ea"/>
                <a:cs typeface="Roboto Light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“Kernel trick”</a:t>
            </a:r>
          </a:p>
        </p:txBody>
      </p:sp>
    </p:spTree>
    <p:extLst>
      <p:ext uri="{BB962C8B-B14F-4D97-AF65-F5344CB8AC3E}">
        <p14:creationId xmlns:p14="http://schemas.microsoft.com/office/powerpoint/2010/main" val="27429390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48296" y="15766"/>
            <a:ext cx="8050100" cy="924611"/>
          </a:xfrm>
        </p:spPr>
        <p:txBody>
          <a:bodyPr>
            <a:normAutofit/>
          </a:bodyPr>
          <a:lstStyle/>
          <a:p>
            <a:r>
              <a:rPr lang="en-US" sz="4400" dirty="0"/>
              <a:t>Predictions for Black Holes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C3DD89C-C05A-5B45-BD3F-46781D1E66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75013"/>
            <a:ext cx="9144000" cy="172848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01A77ED-8A33-1244-8445-145667D1B79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588"/>
          <a:stretch/>
        </p:blipFill>
        <p:spPr>
          <a:xfrm>
            <a:off x="0" y="4591436"/>
            <a:ext cx="7718612" cy="172848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B076EF-4E80-474E-8A86-AB0960B6C6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958590"/>
            <a:ext cx="9144000" cy="17284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84E96A-4DA2-2B44-88CA-607BE6B235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216"/>
          <a:stretch/>
        </p:blipFill>
        <p:spPr>
          <a:xfrm>
            <a:off x="7700682" y="4591436"/>
            <a:ext cx="1443318" cy="1728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160691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7864D-9F1E-FD41-92E6-16B93F2D1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282389"/>
            <a:ext cx="5210890" cy="2309052"/>
          </a:xfrm>
        </p:spPr>
        <p:txBody>
          <a:bodyPr>
            <a:normAutofit/>
          </a:bodyPr>
          <a:lstStyle/>
          <a:p>
            <a:r>
              <a:rPr lang="en-US" sz="3000" dirty="0"/>
              <a:t>Misclassification of </a:t>
            </a:r>
            <a:br>
              <a:rPr lang="en-US" sz="3000" dirty="0"/>
            </a:br>
            <a:r>
              <a:rPr lang="en-US" sz="3000" dirty="0"/>
              <a:t>black hole GRS1915+105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AF5CB-8679-FC44-85D1-05F3BB89B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0F5E075-1CDF-894A-812D-CC4F04BB80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99751" y="2971572"/>
            <a:ext cx="1622759" cy="259117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A8DF50A-4D0E-7D47-ADBB-683D7C8AD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3606" y="2978459"/>
            <a:ext cx="1556645" cy="257620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C335B8D-3117-DE41-98B6-37941CD1C8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54592" y="2971572"/>
            <a:ext cx="1712800" cy="25830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4A14A38-9464-6A41-9601-7C06E07F36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185" y="2591441"/>
            <a:ext cx="2779095" cy="305700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3E8BEE8-AF3A-4146-BC72-C6CF8447ED9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99636" y="2867328"/>
            <a:ext cx="858342" cy="9407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19B39E-7926-DE45-8CFD-7A29633278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0541" y="0"/>
            <a:ext cx="2779095" cy="30570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8722CE2-09C5-C547-992A-2F01E5139CE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502" b="56510"/>
          <a:stretch/>
        </p:blipFill>
        <p:spPr>
          <a:xfrm>
            <a:off x="8040232" y="282389"/>
            <a:ext cx="947855" cy="1401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8084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AF5CB-8679-FC44-85D1-05F3BB89B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D604D49-EE0F-874D-B087-938546607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282389"/>
            <a:ext cx="4570810" cy="2309052"/>
          </a:xfrm>
        </p:spPr>
        <p:txBody>
          <a:bodyPr>
            <a:normAutofit/>
          </a:bodyPr>
          <a:lstStyle/>
          <a:p>
            <a:r>
              <a:rPr lang="en-US" sz="3000" dirty="0"/>
              <a:t>Misclassification of black hole </a:t>
            </a:r>
            <a:r>
              <a:rPr lang="en-US" dirty="0"/>
              <a:t>4U1630-47</a:t>
            </a:r>
            <a:endParaRPr lang="en-US" sz="3000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B64BF7B-B378-6745-BB86-2FE64E59F3D9}"/>
              </a:ext>
            </a:extLst>
          </p:cNvPr>
          <p:cNvGrpSpPr/>
          <p:nvPr/>
        </p:nvGrpSpPr>
        <p:grpSpPr>
          <a:xfrm>
            <a:off x="555181" y="2971573"/>
            <a:ext cx="4839139" cy="2589974"/>
            <a:chOff x="147526" y="2806465"/>
            <a:chExt cx="6539842" cy="2920190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1303C2A-E800-6342-B3A9-6DE2C3CB2FA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85719" y="2806465"/>
              <a:ext cx="2103724" cy="2920190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20C1D365-FAF8-C341-9C41-DBD8CFE6D0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7526" y="2806465"/>
              <a:ext cx="2103724" cy="2920190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2592A753-3CF2-A841-9D88-F49D9AE2173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22151" y="2806465"/>
              <a:ext cx="2065217" cy="2920190"/>
            </a:xfrm>
            <a:prstGeom prst="rect">
              <a:avLst/>
            </a:prstGeom>
          </p:spPr>
        </p:pic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12996361-5032-0B4F-877B-7C18AD61E6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5067" y="0"/>
            <a:ext cx="2759157" cy="303507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8722CE2-09C5-C547-992A-2F01E5139CE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838" b="57191"/>
          <a:stretch/>
        </p:blipFill>
        <p:spPr>
          <a:xfrm>
            <a:off x="8047935" y="268191"/>
            <a:ext cx="755706" cy="10731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4DC95D-1D4B-F049-BDCD-ABF04D3C34A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9558" y="2935715"/>
            <a:ext cx="2879099" cy="31670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3E8BEE8-AF3A-4146-BC72-C6CF8447ED99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997" b="61899"/>
          <a:stretch/>
        </p:blipFill>
        <p:spPr>
          <a:xfrm>
            <a:off x="8047935" y="3070931"/>
            <a:ext cx="898468" cy="107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7678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48296" y="15766"/>
            <a:ext cx="8050100" cy="924611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Predictions for Non-Pulsing NS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C3DD89C-C05A-5B45-BD3F-46781D1E66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397" y="2775656"/>
            <a:ext cx="8961205" cy="17272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01A77ED-8A33-1244-8445-145667D1B7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061" y="4591436"/>
            <a:ext cx="8967877" cy="172848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B076EF-4E80-474E-8A86-AB0960B6C6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061" y="958590"/>
            <a:ext cx="8967877" cy="1728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39329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48296" y="15766"/>
            <a:ext cx="8050100" cy="924611"/>
          </a:xfrm>
        </p:spPr>
        <p:txBody>
          <a:bodyPr>
            <a:normAutofit/>
          </a:bodyPr>
          <a:lstStyle/>
          <a:p>
            <a:r>
              <a:rPr lang="en-US" sz="4400" dirty="0"/>
              <a:t>Predictions for Pulsars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C3DD89C-C05A-5B45-BD3F-46781D1E66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02" y="2775656"/>
            <a:ext cx="9137196" cy="17272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01A77ED-8A33-1244-8445-145667D1B7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993" y="4597106"/>
            <a:ext cx="9084014" cy="171714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B076EF-4E80-474E-8A86-AB0960B6C6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993" y="964260"/>
            <a:ext cx="9084014" cy="171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96116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48296" y="15766"/>
            <a:ext cx="8050100" cy="924611"/>
          </a:xfrm>
        </p:spPr>
        <p:txBody>
          <a:bodyPr>
            <a:normAutofit/>
          </a:bodyPr>
          <a:lstStyle/>
          <a:p>
            <a:r>
              <a:rPr lang="en-US" sz="4400" dirty="0"/>
              <a:t>Predictions for Bursters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C3DD89C-C05A-5B45-BD3F-46781D1E66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02" y="2723506"/>
            <a:ext cx="9137196" cy="17328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01A77ED-8A33-1244-8445-145667D1B7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993" y="4535173"/>
            <a:ext cx="9084014" cy="173282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B076EF-4E80-474E-8A86-AB0960B6C6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993" y="902327"/>
            <a:ext cx="9084014" cy="1732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080133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AF5CB-8679-FC44-85D1-05F3BB89B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D604D49-EE0F-874D-B087-938546607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0" y="282389"/>
            <a:ext cx="7779054" cy="1673199"/>
          </a:xfrm>
        </p:spPr>
        <p:txBody>
          <a:bodyPr>
            <a:normAutofit/>
          </a:bodyPr>
          <a:lstStyle/>
          <a:p>
            <a:r>
              <a:rPr lang="en-US" sz="3000" dirty="0"/>
              <a:t>Misclassification of Bursters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2B9D57-DFE9-224B-893E-D519366171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32" y="2035633"/>
            <a:ext cx="3175000" cy="3492500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3969FFAA-727B-AC42-A5EE-58F3914C6B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7700" y="2857953"/>
            <a:ext cx="1340408" cy="16731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9B672D-65D7-DA44-8A38-E2C2D5A758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031" y="2212074"/>
            <a:ext cx="2854197" cy="3139617"/>
          </a:xfrm>
          <a:prstGeom prst="rect">
            <a:avLst/>
          </a:prstGeom>
        </p:spPr>
      </p:pic>
      <p:pic>
        <p:nvPicPr>
          <p:cNvPr id="16" name="Picture 15" descr="A screenshot of a cell phone&#10;&#10;Description automatically generated">
            <a:extLst>
              <a:ext uri="{FF2B5EF4-FFF2-40B4-BE49-F238E27FC236}">
                <a16:creationId xmlns:a16="http://schemas.microsoft.com/office/drawing/2014/main" id="{8DC6DA23-4B93-4E44-86CD-ECDF4615EA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228" y="2528661"/>
            <a:ext cx="1384438" cy="2002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3224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336654" y="343153"/>
            <a:ext cx="8574493" cy="1098309"/>
          </a:xfrm>
        </p:spPr>
        <p:txBody>
          <a:bodyPr>
            <a:normAutofit/>
          </a:bodyPr>
          <a:lstStyle/>
          <a:p>
            <a:r>
              <a:rPr lang="en-US" sz="3800" dirty="0"/>
              <a:t>Comparison of predictive accuracy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8712" y="4437595"/>
            <a:ext cx="2490211" cy="760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</a:rPr>
              <a:t>Although the overall predictive accuracy is lower, the BGP model provides a greater estimate of the uncertainty in the prediction of the correct class</a:t>
            </a:r>
            <a:endParaRPr lang="en-US" sz="1000" dirty="0">
              <a:solidFill>
                <a:schemeClr val="bg2">
                  <a:lumMod val="50000"/>
                </a:schemeClr>
              </a:solidFill>
              <a:latin typeface="Roboto Light"/>
              <a:ea typeface="Source Sans Pro" charset="0"/>
              <a:cs typeface="Roboto Light"/>
            </a:endParaRPr>
          </a:p>
        </p:txBody>
      </p:sp>
      <p:sp>
        <p:nvSpPr>
          <p:cNvPr id="24" name="Title 1"/>
          <p:cNvSpPr txBox="1">
            <a:spLocks/>
          </p:cNvSpPr>
          <p:nvPr/>
        </p:nvSpPr>
        <p:spPr>
          <a:xfrm>
            <a:off x="33942" y="4186003"/>
            <a:ext cx="2578415" cy="29645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tx1"/>
                </a:solidFill>
                <a:latin typeface="Source Sans Pro Black" charset="0"/>
                <a:ea typeface="Source Sans Pro Black" charset="0"/>
                <a:cs typeface="Source Sans Pro Black" charset="0"/>
              </a:defRPr>
            </a:lvl1pPr>
          </a:lstStyle>
          <a:p>
            <a:r>
              <a:rPr lang="en-US" sz="1200" dirty="0">
                <a:solidFill>
                  <a:srgbClr val="293472"/>
                </a:solidFill>
                <a:latin typeface="Roboto"/>
                <a:cs typeface="Roboto"/>
              </a:rPr>
              <a:t>Bayesian Gaussian Process Model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23699" y="2871900"/>
            <a:ext cx="71686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d-ID" sz="2200" b="1" dirty="0">
                <a:solidFill>
                  <a:srgbClr val="293472"/>
                </a:solidFill>
                <a:latin typeface="Roboto Bold"/>
                <a:cs typeface="Roboto Bold"/>
              </a:rPr>
              <a:t>75%</a:t>
            </a:r>
          </a:p>
        </p:txBody>
      </p:sp>
      <p:graphicFrame>
        <p:nvGraphicFramePr>
          <p:cNvPr id="26" name="Chart 25"/>
          <p:cNvGraphicFramePr/>
          <p:nvPr>
            <p:extLst>
              <p:ext uri="{D42A27DB-BD31-4B8C-83A1-F6EECF244321}">
                <p14:modId xmlns:p14="http://schemas.microsoft.com/office/powerpoint/2010/main" val="3059642368"/>
              </p:ext>
            </p:extLst>
          </p:nvPr>
        </p:nvGraphicFramePr>
        <p:xfrm>
          <a:off x="6019249" y="2254248"/>
          <a:ext cx="2578415" cy="18470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7" name="TextBox 26"/>
          <p:cNvSpPr txBox="1"/>
          <p:nvPr/>
        </p:nvSpPr>
        <p:spPr>
          <a:xfrm>
            <a:off x="6384155" y="4434454"/>
            <a:ext cx="2249893" cy="759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lang="en-US" sz="1000" dirty="0">
                <a:solidFill>
                  <a:prstClr val="black">
                    <a:alpha val="60000"/>
                  </a:prstClr>
                </a:solidFill>
                <a:latin typeface="Roboto Light"/>
                <a:ea typeface="Source Sans Pro" charset="0"/>
                <a:cs typeface="Roboto Light"/>
              </a:rPr>
              <a:t>The overall predictive accuracy is equal to KNN, but the predictive accuracy is higher then BHs and lower than for NS.</a:t>
            </a:r>
          </a:p>
        </p:txBody>
      </p:sp>
      <p:sp>
        <p:nvSpPr>
          <p:cNvPr id="28" name="Title 1"/>
          <p:cNvSpPr txBox="1">
            <a:spLocks/>
          </p:cNvSpPr>
          <p:nvPr/>
        </p:nvSpPr>
        <p:spPr>
          <a:xfrm>
            <a:off x="6294081" y="4186003"/>
            <a:ext cx="2426973" cy="29244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tx1"/>
                </a:solidFill>
                <a:latin typeface="Source Sans Pro Black" charset="0"/>
                <a:ea typeface="Source Sans Pro Black" charset="0"/>
                <a:cs typeface="Source Sans Pro Black" charset="0"/>
              </a:defRPr>
            </a:lvl1pPr>
          </a:lstStyle>
          <a:p>
            <a:r>
              <a:rPr lang="en-US" sz="1200" dirty="0">
                <a:solidFill>
                  <a:srgbClr val="293472"/>
                </a:solidFill>
                <a:latin typeface="Roboto"/>
                <a:cs typeface="Roboto"/>
              </a:rPr>
              <a:t>Support Vector Machines model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39328" y="2965222"/>
            <a:ext cx="71686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d-ID" sz="2200" b="1" dirty="0">
                <a:solidFill>
                  <a:srgbClr val="293472"/>
                </a:solidFill>
                <a:latin typeface="Roboto Bold"/>
                <a:cs typeface="Roboto Bold"/>
              </a:rPr>
              <a:t>81%</a:t>
            </a:r>
          </a:p>
        </p:txBody>
      </p:sp>
      <p:graphicFrame>
        <p:nvGraphicFramePr>
          <p:cNvPr id="30" name="Chart 29"/>
          <p:cNvGraphicFramePr/>
          <p:nvPr>
            <p:extLst>
              <p:ext uri="{D42A27DB-BD31-4B8C-83A1-F6EECF244321}">
                <p14:modId xmlns:p14="http://schemas.microsoft.com/office/powerpoint/2010/main" val="132314334"/>
              </p:ext>
            </p:extLst>
          </p:nvPr>
        </p:nvGraphicFramePr>
        <p:xfrm>
          <a:off x="3193522" y="2254248"/>
          <a:ext cx="2578415" cy="18470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1" name="TextBox 30"/>
          <p:cNvSpPr txBox="1"/>
          <p:nvPr/>
        </p:nvSpPr>
        <p:spPr>
          <a:xfrm>
            <a:off x="3339352" y="4434454"/>
            <a:ext cx="2249893" cy="759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lang="en-US" sz="1000" dirty="0">
                <a:solidFill>
                  <a:prstClr val="black">
                    <a:alpha val="60000"/>
                  </a:prstClr>
                </a:solidFill>
                <a:latin typeface="Roboto Light"/>
                <a:ea typeface="Source Sans Pro" charset="0"/>
                <a:cs typeface="Roboto Light"/>
              </a:rPr>
              <a:t>Although the overall predictive accuracy is equal to the SVM model, KNN provides more consistent predictions across classes.</a:t>
            </a: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3373711" y="4181995"/>
            <a:ext cx="2215534" cy="29645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tx1"/>
                </a:solidFill>
                <a:latin typeface="Source Sans Pro Black" charset="0"/>
                <a:ea typeface="Source Sans Pro Black" charset="0"/>
                <a:cs typeface="Source Sans Pro Black" charset="0"/>
              </a:defRPr>
            </a:lvl1pPr>
          </a:lstStyle>
          <a:p>
            <a:r>
              <a:rPr lang="en-US" sz="1200" dirty="0">
                <a:solidFill>
                  <a:srgbClr val="293472"/>
                </a:solidFill>
                <a:latin typeface="Roboto"/>
                <a:cs typeface="Roboto"/>
              </a:rPr>
              <a:t>K Nearest Neighbors Model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4123126" y="2965222"/>
            <a:ext cx="71686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d-ID" sz="2200" b="1" dirty="0">
                <a:solidFill>
                  <a:srgbClr val="293472"/>
                </a:solidFill>
                <a:latin typeface="Roboto Bold"/>
                <a:cs typeface="Roboto Bold"/>
              </a:rPr>
              <a:t>81%</a:t>
            </a:r>
          </a:p>
        </p:txBody>
      </p:sp>
      <p:graphicFrame>
        <p:nvGraphicFramePr>
          <p:cNvPr id="18" name="Chart 17">
            <a:extLst>
              <a:ext uri="{FF2B5EF4-FFF2-40B4-BE49-F238E27FC236}">
                <a16:creationId xmlns:a16="http://schemas.microsoft.com/office/drawing/2014/main" id="{A3D7EC32-258D-7E4F-9526-6C46852B07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0916546"/>
              </p:ext>
            </p:extLst>
          </p:nvPr>
        </p:nvGraphicFramePr>
        <p:xfrm>
          <a:off x="1901795" y="1866100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A27F14A6-1BC4-0143-890B-7D611CFDDBCE}"/>
              </a:ext>
            </a:extLst>
          </p:cNvPr>
          <p:cNvSpPr txBox="1"/>
          <p:nvPr/>
        </p:nvSpPr>
        <p:spPr>
          <a:xfrm>
            <a:off x="2299787" y="2175420"/>
            <a:ext cx="71669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78%</a:t>
            </a:r>
          </a:p>
        </p:txBody>
      </p:sp>
      <p:graphicFrame>
        <p:nvGraphicFramePr>
          <p:cNvPr id="21" name="Chart 20">
            <a:extLst>
              <a:ext uri="{FF2B5EF4-FFF2-40B4-BE49-F238E27FC236}">
                <a16:creationId xmlns:a16="http://schemas.microsoft.com/office/drawing/2014/main" id="{E10DB340-CF3F-344B-8AF8-814E90DD90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3755971"/>
              </p:ext>
            </p:extLst>
          </p:nvPr>
        </p:nvGraphicFramePr>
        <p:xfrm>
          <a:off x="1908422" y="2575089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7E50A0CF-FC48-B844-A5EF-B60A22D81AD5}"/>
              </a:ext>
            </a:extLst>
          </p:cNvPr>
          <p:cNvSpPr txBox="1"/>
          <p:nvPr/>
        </p:nvSpPr>
        <p:spPr>
          <a:xfrm>
            <a:off x="2226903" y="2897661"/>
            <a:ext cx="7166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62.5%</a:t>
            </a:r>
          </a:p>
        </p:txBody>
      </p:sp>
      <p:graphicFrame>
        <p:nvGraphicFramePr>
          <p:cNvPr id="35" name="Chart 34">
            <a:extLst>
              <a:ext uri="{FF2B5EF4-FFF2-40B4-BE49-F238E27FC236}">
                <a16:creationId xmlns:a16="http://schemas.microsoft.com/office/drawing/2014/main" id="{0EA12A07-3418-5248-9CBE-380A341083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4102112"/>
              </p:ext>
            </p:extLst>
          </p:nvPr>
        </p:nvGraphicFramePr>
        <p:xfrm>
          <a:off x="1901798" y="3310586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1D6534FB-E8ED-A346-8E0D-9BB339CDE734}"/>
              </a:ext>
            </a:extLst>
          </p:cNvPr>
          <p:cNvSpPr txBox="1"/>
          <p:nvPr/>
        </p:nvSpPr>
        <p:spPr>
          <a:xfrm>
            <a:off x="2260035" y="3633158"/>
            <a:ext cx="7166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100%</a:t>
            </a:r>
          </a:p>
        </p:txBody>
      </p:sp>
      <p:graphicFrame>
        <p:nvGraphicFramePr>
          <p:cNvPr id="39" name="Chart 38">
            <a:extLst>
              <a:ext uri="{FF2B5EF4-FFF2-40B4-BE49-F238E27FC236}">
                <a16:creationId xmlns:a16="http://schemas.microsoft.com/office/drawing/2014/main" id="{08676E59-3E19-C248-9BC3-DAF099F842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6206442"/>
              </p:ext>
            </p:extLst>
          </p:nvPr>
        </p:nvGraphicFramePr>
        <p:xfrm>
          <a:off x="5004236" y="2593881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40" name="TextBox 39">
            <a:extLst>
              <a:ext uri="{FF2B5EF4-FFF2-40B4-BE49-F238E27FC236}">
                <a16:creationId xmlns:a16="http://schemas.microsoft.com/office/drawing/2014/main" id="{9D86E093-4E55-3149-8726-D74A74BDB7BE}"/>
              </a:ext>
            </a:extLst>
          </p:cNvPr>
          <p:cNvSpPr txBox="1"/>
          <p:nvPr/>
        </p:nvSpPr>
        <p:spPr>
          <a:xfrm>
            <a:off x="5402229" y="2916453"/>
            <a:ext cx="7166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75%</a:t>
            </a:r>
          </a:p>
        </p:txBody>
      </p:sp>
      <p:graphicFrame>
        <p:nvGraphicFramePr>
          <p:cNvPr id="41" name="Chart 40">
            <a:extLst>
              <a:ext uri="{FF2B5EF4-FFF2-40B4-BE49-F238E27FC236}">
                <a16:creationId xmlns:a16="http://schemas.microsoft.com/office/drawing/2014/main" id="{67EC408D-B4BF-5F4D-AFFE-90FDE9B5BF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7351558"/>
              </p:ext>
            </p:extLst>
          </p:nvPr>
        </p:nvGraphicFramePr>
        <p:xfrm>
          <a:off x="4997612" y="3329378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42" name="TextBox 41">
            <a:extLst>
              <a:ext uri="{FF2B5EF4-FFF2-40B4-BE49-F238E27FC236}">
                <a16:creationId xmlns:a16="http://schemas.microsoft.com/office/drawing/2014/main" id="{CF28CCAE-C3C8-F540-81A0-6F4E1A9D9F52}"/>
              </a:ext>
            </a:extLst>
          </p:cNvPr>
          <p:cNvSpPr txBox="1"/>
          <p:nvPr/>
        </p:nvSpPr>
        <p:spPr>
          <a:xfrm>
            <a:off x="5355849" y="3651950"/>
            <a:ext cx="7166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100%</a:t>
            </a:r>
          </a:p>
        </p:txBody>
      </p:sp>
      <p:graphicFrame>
        <p:nvGraphicFramePr>
          <p:cNvPr id="43" name="Chart 42">
            <a:extLst>
              <a:ext uri="{FF2B5EF4-FFF2-40B4-BE49-F238E27FC236}">
                <a16:creationId xmlns:a16="http://schemas.microsoft.com/office/drawing/2014/main" id="{F9DE2AA8-55BD-664F-A154-241AC4EB2A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7197217"/>
              </p:ext>
            </p:extLst>
          </p:nvPr>
        </p:nvGraphicFramePr>
        <p:xfrm>
          <a:off x="7822468" y="1871389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44" name="TextBox 43">
            <a:extLst>
              <a:ext uri="{FF2B5EF4-FFF2-40B4-BE49-F238E27FC236}">
                <a16:creationId xmlns:a16="http://schemas.microsoft.com/office/drawing/2014/main" id="{B415F8D9-36C5-444F-A683-58E1BB497893}"/>
              </a:ext>
            </a:extLst>
          </p:cNvPr>
          <p:cNvSpPr txBox="1"/>
          <p:nvPr/>
        </p:nvSpPr>
        <p:spPr>
          <a:xfrm>
            <a:off x="8220460" y="2180709"/>
            <a:ext cx="71669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89%</a:t>
            </a:r>
          </a:p>
        </p:txBody>
      </p:sp>
      <p:graphicFrame>
        <p:nvGraphicFramePr>
          <p:cNvPr id="45" name="Chart 44">
            <a:extLst>
              <a:ext uri="{FF2B5EF4-FFF2-40B4-BE49-F238E27FC236}">
                <a16:creationId xmlns:a16="http://schemas.microsoft.com/office/drawing/2014/main" id="{83D863B7-E22F-844E-9DCA-9DEB4938B0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3355116"/>
              </p:ext>
            </p:extLst>
          </p:nvPr>
        </p:nvGraphicFramePr>
        <p:xfrm>
          <a:off x="7829095" y="2580378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6" name="TextBox 45">
            <a:extLst>
              <a:ext uri="{FF2B5EF4-FFF2-40B4-BE49-F238E27FC236}">
                <a16:creationId xmlns:a16="http://schemas.microsoft.com/office/drawing/2014/main" id="{18E23A68-DA91-A94F-9A1E-7DA1064381AC}"/>
              </a:ext>
            </a:extLst>
          </p:cNvPr>
          <p:cNvSpPr txBox="1"/>
          <p:nvPr/>
        </p:nvSpPr>
        <p:spPr>
          <a:xfrm>
            <a:off x="8227088" y="2902950"/>
            <a:ext cx="7166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69%</a:t>
            </a:r>
          </a:p>
        </p:txBody>
      </p:sp>
      <p:graphicFrame>
        <p:nvGraphicFramePr>
          <p:cNvPr id="47" name="Chart 46">
            <a:extLst>
              <a:ext uri="{FF2B5EF4-FFF2-40B4-BE49-F238E27FC236}">
                <a16:creationId xmlns:a16="http://schemas.microsoft.com/office/drawing/2014/main" id="{A4C3E26F-D212-F743-AC1F-8051297433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7113413"/>
              </p:ext>
            </p:extLst>
          </p:nvPr>
        </p:nvGraphicFramePr>
        <p:xfrm>
          <a:off x="7822471" y="3315875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8" name="TextBox 47">
            <a:extLst>
              <a:ext uri="{FF2B5EF4-FFF2-40B4-BE49-F238E27FC236}">
                <a16:creationId xmlns:a16="http://schemas.microsoft.com/office/drawing/2014/main" id="{AF5DDB6F-9105-4D49-83CF-1470917D62C3}"/>
              </a:ext>
            </a:extLst>
          </p:cNvPr>
          <p:cNvSpPr txBox="1"/>
          <p:nvPr/>
        </p:nvSpPr>
        <p:spPr>
          <a:xfrm>
            <a:off x="8155149" y="3638447"/>
            <a:ext cx="7166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100%</a:t>
            </a:r>
          </a:p>
        </p:txBody>
      </p:sp>
      <p:graphicFrame>
        <p:nvGraphicFramePr>
          <p:cNvPr id="50" name="Chart 49">
            <a:extLst>
              <a:ext uri="{FF2B5EF4-FFF2-40B4-BE49-F238E27FC236}">
                <a16:creationId xmlns:a16="http://schemas.microsoft.com/office/drawing/2014/main" id="{498DC69F-BA56-4943-9894-AD8E3A008C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0688364"/>
              </p:ext>
            </p:extLst>
          </p:nvPr>
        </p:nvGraphicFramePr>
        <p:xfrm>
          <a:off x="-25389" y="2168717"/>
          <a:ext cx="2578415" cy="18470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51" name="Chart 50">
            <a:extLst>
              <a:ext uri="{FF2B5EF4-FFF2-40B4-BE49-F238E27FC236}">
                <a16:creationId xmlns:a16="http://schemas.microsoft.com/office/drawing/2014/main" id="{2E2E6F3E-2BF4-494B-A885-0B5DA43DE0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3474908"/>
              </p:ext>
            </p:extLst>
          </p:nvPr>
        </p:nvGraphicFramePr>
        <p:xfrm>
          <a:off x="3164597" y="2254247"/>
          <a:ext cx="2578415" cy="18470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55" name="Chart 54">
            <a:extLst>
              <a:ext uri="{FF2B5EF4-FFF2-40B4-BE49-F238E27FC236}">
                <a16:creationId xmlns:a16="http://schemas.microsoft.com/office/drawing/2014/main" id="{FF70C368-4167-9D43-B0C6-05AE7B297D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8666699"/>
              </p:ext>
            </p:extLst>
          </p:nvPr>
        </p:nvGraphicFramePr>
        <p:xfrm>
          <a:off x="5022683" y="1872726"/>
          <a:ext cx="1289208" cy="9536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56" name="TextBox 55">
            <a:extLst>
              <a:ext uri="{FF2B5EF4-FFF2-40B4-BE49-F238E27FC236}">
                <a16:creationId xmlns:a16="http://schemas.microsoft.com/office/drawing/2014/main" id="{0B7F138C-296A-244C-94F8-A363EEF0A163}"/>
              </a:ext>
            </a:extLst>
          </p:cNvPr>
          <p:cNvSpPr txBox="1"/>
          <p:nvPr/>
        </p:nvSpPr>
        <p:spPr>
          <a:xfrm>
            <a:off x="5420675" y="2182046"/>
            <a:ext cx="71669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500" b="1" dirty="0">
                <a:solidFill>
                  <a:srgbClr val="293472"/>
                </a:solidFill>
                <a:latin typeface="Roboto Bold"/>
                <a:cs typeface="Roboto Bold"/>
              </a:rPr>
              <a:t>78%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F1129619-81D5-3545-87FE-0126FD9B8D05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674" t="23200" b="32544"/>
          <a:stretch/>
        </p:blipFill>
        <p:spPr>
          <a:xfrm>
            <a:off x="166171" y="5165182"/>
            <a:ext cx="1609731" cy="110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283109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72745" y="-714709"/>
            <a:ext cx="4258557" cy="1801896"/>
          </a:xfrm>
        </p:spPr>
        <p:txBody>
          <a:bodyPr>
            <a:normAutofit/>
          </a:bodyPr>
          <a:lstStyle/>
          <a:p>
            <a:r>
              <a:rPr lang="en-US" sz="4400" dirty="0"/>
              <a:t>Conclusions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785416" y="1235669"/>
            <a:ext cx="4650540" cy="3567293"/>
            <a:chOff x="981007" y="2147747"/>
            <a:chExt cx="5723741" cy="4390512"/>
          </a:xfrm>
        </p:grpSpPr>
        <p:grpSp>
          <p:nvGrpSpPr>
            <p:cNvPr id="35" name="Group 34"/>
            <p:cNvGrpSpPr/>
            <p:nvPr/>
          </p:nvGrpSpPr>
          <p:grpSpPr>
            <a:xfrm>
              <a:off x="995700" y="2147747"/>
              <a:ext cx="5394110" cy="782331"/>
              <a:chOff x="995700" y="2147747"/>
              <a:chExt cx="5394110" cy="782331"/>
            </a:xfrm>
          </p:grpSpPr>
          <p:sp>
            <p:nvSpPr>
              <p:cNvPr id="51" name="TextBox 50"/>
              <p:cNvSpPr txBox="1"/>
              <p:nvPr/>
            </p:nvSpPr>
            <p:spPr>
              <a:xfrm>
                <a:off x="1673646" y="2440495"/>
                <a:ext cx="3610375" cy="489583"/>
              </a:xfrm>
              <a:prstGeom prst="rect">
                <a:avLst/>
              </a:prstGeom>
              <a:noFill/>
            </p:spPr>
            <p:txBody>
              <a:bodyPr wrap="square" lIns="89139" tIns="44570" rIns="89139" bIns="44570" rtlCol="0">
                <a:spAutoFit/>
              </a:bodyPr>
              <a:lstStyle/>
              <a:p>
                <a:r>
                  <a:rPr lang="en-US" sz="1000" dirty="0">
                    <a:solidFill>
                      <a:schemeClr val="tx1">
                        <a:alpha val="60000"/>
                      </a:schemeClr>
                    </a:solidFill>
                    <a:latin typeface="Roboto Light" charset="0"/>
                    <a:ea typeface="Roboto Light" charset="0"/>
                    <a:cs typeface="Lato Light" panose="020F0502020204030203" pitchFamily="34" charset="0"/>
                  </a:rPr>
                  <a:t>BGP can also accurately classify well-known x-ray binaries for the MAXI dataset</a:t>
                </a:r>
              </a:p>
            </p:txBody>
          </p:sp>
          <p:sp>
            <p:nvSpPr>
              <p:cNvPr id="53" name="TextBox 52"/>
              <p:cNvSpPr txBox="1"/>
              <p:nvPr/>
            </p:nvSpPr>
            <p:spPr>
              <a:xfrm>
                <a:off x="995700" y="2161549"/>
                <a:ext cx="383895" cy="509021"/>
              </a:xfrm>
              <a:prstGeom prst="rect">
                <a:avLst/>
              </a:prstGeom>
              <a:noFill/>
            </p:spPr>
            <p:txBody>
              <a:bodyPr wrap="none" lIns="74299" tIns="37150" rIns="74299" bIns="37150" rtlCol="0">
                <a:spAutoFit/>
              </a:bodyPr>
              <a:lstStyle/>
              <a:p>
                <a:r>
                  <a:rPr lang="id-ID" sz="2200" b="1" dirty="0">
                    <a:solidFill>
                      <a:srgbClr val="903046"/>
                    </a:solidFill>
                    <a:latin typeface="Roboto"/>
                    <a:cs typeface="Roboto"/>
                  </a:rPr>
                  <a:t>1</a:t>
                </a:r>
              </a:p>
            </p:txBody>
          </p:sp>
          <p:sp>
            <p:nvSpPr>
              <p:cNvPr id="54" name="TextBox 53"/>
              <p:cNvSpPr txBox="1"/>
              <p:nvPr/>
            </p:nvSpPr>
            <p:spPr>
              <a:xfrm>
                <a:off x="1701510" y="2147747"/>
                <a:ext cx="4688300" cy="3409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d-ID" sz="1200" b="1" dirty="0">
                    <a:solidFill>
                      <a:srgbClr val="293472"/>
                    </a:solidFill>
                    <a:latin typeface="Roboto"/>
                    <a:cs typeface="Roboto"/>
                  </a:rPr>
                  <a:t>Bayesian Gaussian Process works across datatsets</a:t>
                </a:r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>
              <a:off x="984560" y="3155565"/>
              <a:ext cx="5403770" cy="782333"/>
              <a:chOff x="984560" y="3155565"/>
              <a:chExt cx="5403770" cy="782333"/>
            </a:xfrm>
          </p:grpSpPr>
          <p:sp>
            <p:nvSpPr>
              <p:cNvPr id="47" name="TextBox 46"/>
              <p:cNvSpPr txBox="1"/>
              <p:nvPr/>
            </p:nvSpPr>
            <p:spPr>
              <a:xfrm>
                <a:off x="1672164" y="3448314"/>
                <a:ext cx="3610374" cy="489584"/>
              </a:xfrm>
              <a:prstGeom prst="rect">
                <a:avLst/>
              </a:prstGeom>
              <a:noFill/>
            </p:spPr>
            <p:txBody>
              <a:bodyPr wrap="square" lIns="89139" tIns="44570" rIns="89139" bIns="44570" rtlCol="0">
                <a:spAutoFit/>
              </a:bodyPr>
              <a:lstStyle/>
              <a:p>
                <a:r>
                  <a:rPr lang="en-US" sz="1000" dirty="0">
                    <a:solidFill>
                      <a:schemeClr val="tx1">
                        <a:alpha val="60000"/>
                      </a:schemeClr>
                    </a:solidFill>
                    <a:latin typeface="Roboto Light" charset="0"/>
                    <a:ea typeface="Roboto Light" charset="0"/>
                    <a:cs typeface="Lato Light" panose="020F0502020204030203" pitchFamily="34" charset="0"/>
                  </a:rPr>
                  <a:t>The BGP, KNN, and SVM models all correctly classify Atoll, Z, and pulsar sources in the dataset</a:t>
                </a:r>
              </a:p>
            </p:txBody>
          </p:sp>
          <p:sp>
            <p:nvSpPr>
              <p:cNvPr id="49" name="TextBox 48"/>
              <p:cNvSpPr txBox="1"/>
              <p:nvPr/>
            </p:nvSpPr>
            <p:spPr>
              <a:xfrm>
                <a:off x="1700031" y="3155565"/>
                <a:ext cx="4688299" cy="3409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d-ID" sz="1200" b="1" dirty="0">
                    <a:solidFill>
                      <a:srgbClr val="293472"/>
                    </a:solidFill>
                    <a:latin typeface="Roboto"/>
                    <a:cs typeface="Roboto"/>
                  </a:rPr>
                  <a:t>All models correctly classify most NS systems</a:t>
                </a: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984560" y="3184300"/>
                <a:ext cx="383895" cy="509021"/>
              </a:xfrm>
              <a:prstGeom prst="rect">
                <a:avLst/>
              </a:prstGeom>
              <a:noFill/>
            </p:spPr>
            <p:txBody>
              <a:bodyPr wrap="none" lIns="74299" tIns="37150" rIns="74299" bIns="37150" rtlCol="0">
                <a:spAutoFit/>
              </a:bodyPr>
              <a:lstStyle/>
              <a:p>
                <a:r>
                  <a:rPr lang="id-ID" sz="2200" b="1" dirty="0">
                    <a:solidFill>
                      <a:srgbClr val="903046"/>
                    </a:solidFill>
                    <a:latin typeface="Roboto"/>
                    <a:cs typeface="Roboto"/>
                  </a:rPr>
                  <a:t>2</a:t>
                </a:r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>
              <a:off x="981007" y="4103963"/>
              <a:ext cx="5404214" cy="1161137"/>
              <a:chOff x="981007" y="4103963"/>
              <a:chExt cx="5404214" cy="1161137"/>
            </a:xfrm>
          </p:grpSpPr>
          <p:sp>
            <p:nvSpPr>
              <p:cNvPr id="43" name="TextBox 42"/>
              <p:cNvSpPr txBox="1"/>
              <p:nvPr/>
            </p:nvSpPr>
            <p:spPr>
              <a:xfrm>
                <a:off x="1672161" y="4396714"/>
                <a:ext cx="3610377" cy="868386"/>
              </a:xfrm>
              <a:prstGeom prst="rect">
                <a:avLst/>
              </a:prstGeom>
              <a:noFill/>
            </p:spPr>
            <p:txBody>
              <a:bodyPr wrap="square" lIns="89139" tIns="44570" rIns="89139" bIns="44570" rtlCol="0">
                <a:spAutoFit/>
              </a:bodyPr>
              <a:lstStyle/>
              <a:p>
                <a:r>
                  <a:rPr lang="en-US" sz="1000" dirty="0">
                    <a:solidFill>
                      <a:schemeClr val="tx1">
                        <a:alpha val="60000"/>
                      </a:schemeClr>
                    </a:solidFill>
                    <a:latin typeface="Roboto Light" charset="0"/>
                    <a:ea typeface="Roboto Light" charset="0"/>
                    <a:cs typeface="Lato Light" panose="020F0502020204030203" pitchFamily="34" charset="0"/>
                  </a:rPr>
                  <a:t>All three methods tend to misclassify burster neutron star sources. KNN has the highest predictive accuracy, followed by SVM, and BGP for bursters</a:t>
                </a: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1700030" y="4103963"/>
                <a:ext cx="4685191" cy="3409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d-ID" sz="1200" b="1" dirty="0">
                    <a:solidFill>
                      <a:srgbClr val="293472"/>
                    </a:solidFill>
                    <a:latin typeface="Roboto"/>
                    <a:cs typeface="Roboto"/>
                  </a:rPr>
                  <a:t>All models tend to misclassify burster NS systems</a:t>
                </a:r>
              </a:p>
            </p:txBody>
          </p:sp>
          <p:sp>
            <p:nvSpPr>
              <p:cNvPr id="46" name="TextBox 45"/>
              <p:cNvSpPr txBox="1"/>
              <p:nvPr/>
            </p:nvSpPr>
            <p:spPr>
              <a:xfrm>
                <a:off x="981007" y="4111661"/>
                <a:ext cx="383895" cy="509021"/>
              </a:xfrm>
              <a:prstGeom prst="rect">
                <a:avLst/>
              </a:prstGeom>
              <a:noFill/>
            </p:spPr>
            <p:txBody>
              <a:bodyPr wrap="none" lIns="74299" tIns="37150" rIns="74299" bIns="37150" rtlCol="0">
                <a:spAutoFit/>
              </a:bodyPr>
              <a:lstStyle/>
              <a:p>
                <a:r>
                  <a:rPr lang="id-ID" sz="2200" b="1" dirty="0">
                    <a:solidFill>
                      <a:srgbClr val="903046"/>
                    </a:solidFill>
                    <a:latin typeface="Roboto"/>
                    <a:cs typeface="Roboto"/>
                  </a:rPr>
                  <a:t>3</a:t>
                </a:r>
              </a:p>
            </p:txBody>
          </p:sp>
        </p:grpSp>
        <p:grpSp>
          <p:nvGrpSpPr>
            <p:cNvPr id="38" name="Group 37"/>
            <p:cNvGrpSpPr/>
            <p:nvPr/>
          </p:nvGrpSpPr>
          <p:grpSpPr>
            <a:xfrm>
              <a:off x="992147" y="5187725"/>
              <a:ext cx="5712601" cy="1350534"/>
              <a:chOff x="992147" y="5187725"/>
              <a:chExt cx="5712601" cy="1350534"/>
            </a:xfrm>
          </p:grpSpPr>
          <p:sp>
            <p:nvSpPr>
              <p:cNvPr id="39" name="TextBox 38"/>
              <p:cNvSpPr txBox="1"/>
              <p:nvPr/>
            </p:nvSpPr>
            <p:spPr>
              <a:xfrm>
                <a:off x="1674716" y="5480473"/>
                <a:ext cx="3610376" cy="1057786"/>
              </a:xfrm>
              <a:prstGeom prst="rect">
                <a:avLst/>
              </a:prstGeom>
              <a:noFill/>
            </p:spPr>
            <p:txBody>
              <a:bodyPr wrap="square" lIns="89139" tIns="44570" rIns="89139" bIns="44570" rtlCol="0">
                <a:spAutoFit/>
              </a:bodyPr>
              <a:lstStyle/>
              <a:p>
                <a:r>
                  <a:rPr lang="en-US" sz="1000" dirty="0">
                    <a:solidFill>
                      <a:schemeClr val="tx1">
                        <a:alpha val="60000"/>
                      </a:schemeClr>
                    </a:solidFill>
                    <a:latin typeface="Roboto Light" charset="0"/>
                    <a:ea typeface="Roboto Light" charset="0"/>
                    <a:cs typeface="Lato Light" panose="020F0502020204030203" pitchFamily="34" charset="0"/>
                  </a:rPr>
                  <a:t>For black holes, pulsars, non-pulsing neutron stars (Atoll and Z), all three models achieve high predictive accuracy, indicating a feasible method for classifying XRBs into black holes, non-pulsing neutron stars, and pulsars.</a:t>
                </a:r>
              </a:p>
            </p:txBody>
          </p:sp>
          <p:sp>
            <p:nvSpPr>
              <p:cNvPr id="41" name="TextBox 40"/>
              <p:cNvSpPr txBox="1"/>
              <p:nvPr/>
            </p:nvSpPr>
            <p:spPr>
              <a:xfrm>
                <a:off x="1702583" y="5187725"/>
                <a:ext cx="5002165" cy="3409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d-ID" sz="1200" b="1" dirty="0">
                    <a:solidFill>
                      <a:srgbClr val="293472"/>
                    </a:solidFill>
                    <a:latin typeface="Roboto"/>
                    <a:cs typeface="Roboto"/>
                  </a:rPr>
                  <a:t>High predictive accuracy for most XRB systems</a:t>
                </a:r>
              </a:p>
            </p:txBody>
          </p:sp>
          <p:sp>
            <p:nvSpPr>
              <p:cNvPr id="42" name="TextBox 41"/>
              <p:cNvSpPr txBox="1"/>
              <p:nvPr/>
            </p:nvSpPr>
            <p:spPr>
              <a:xfrm>
                <a:off x="992147" y="5215540"/>
                <a:ext cx="383895" cy="509021"/>
              </a:xfrm>
              <a:prstGeom prst="rect">
                <a:avLst/>
              </a:prstGeom>
              <a:noFill/>
            </p:spPr>
            <p:txBody>
              <a:bodyPr wrap="none" lIns="74299" tIns="37150" rIns="74299" bIns="37150" rtlCol="0">
                <a:spAutoFit/>
              </a:bodyPr>
              <a:lstStyle/>
              <a:p>
                <a:r>
                  <a:rPr lang="id-ID" sz="2200" b="1" dirty="0">
                    <a:solidFill>
                      <a:srgbClr val="903046"/>
                    </a:solidFill>
                    <a:latin typeface="Roboto"/>
                    <a:cs typeface="Roboto"/>
                  </a:rPr>
                  <a:t>4</a:t>
                </a:r>
              </a:p>
            </p:txBody>
          </p:sp>
        </p:grpSp>
      </p:grpSp>
      <p:cxnSp>
        <p:nvCxnSpPr>
          <p:cNvPr id="56" name="Straight Connector 55"/>
          <p:cNvCxnSpPr/>
          <p:nvPr/>
        </p:nvCxnSpPr>
        <p:spPr>
          <a:xfrm>
            <a:off x="1255803" y="1335967"/>
            <a:ext cx="0" cy="467838"/>
          </a:xfrm>
          <a:prstGeom prst="line">
            <a:avLst/>
          </a:prstGeom>
          <a:ln w="25400">
            <a:solidFill>
              <a:srgbClr val="90304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1255803" y="2151529"/>
            <a:ext cx="2526" cy="467837"/>
          </a:xfrm>
          <a:prstGeom prst="line">
            <a:avLst/>
          </a:prstGeom>
          <a:ln w="25400">
            <a:solidFill>
              <a:srgbClr val="90304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>
            <a:off x="1255803" y="2937964"/>
            <a:ext cx="2526" cy="467837"/>
          </a:xfrm>
          <a:prstGeom prst="line">
            <a:avLst/>
          </a:prstGeom>
          <a:ln w="25400">
            <a:solidFill>
              <a:srgbClr val="90304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1255803" y="3817606"/>
            <a:ext cx="2526" cy="467837"/>
          </a:xfrm>
          <a:prstGeom prst="line">
            <a:avLst/>
          </a:prstGeom>
          <a:ln w="25400">
            <a:solidFill>
              <a:srgbClr val="90304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CFC60262-5794-D747-BAE0-E29BD4256C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13300" y="681070"/>
            <a:ext cx="4330700" cy="4763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322157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72745" y="238883"/>
            <a:ext cx="4258557" cy="1801896"/>
          </a:xfrm>
        </p:spPr>
        <p:txBody>
          <a:bodyPr>
            <a:normAutofit/>
          </a:bodyPr>
          <a:lstStyle/>
          <a:p>
            <a:r>
              <a:rPr lang="en-US" sz="4400" dirty="0"/>
              <a:t>Slide Title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143999" cy="6263640"/>
          </a:xfrm>
          <a:prstGeom prst="rect">
            <a:avLst/>
          </a:prstGeom>
        </p:spPr>
      </p:pic>
      <p:sp>
        <p:nvSpPr>
          <p:cNvPr id="28" name="Text Placeholder 12"/>
          <p:cNvSpPr>
            <a:spLocks noGrp="1"/>
          </p:cNvSpPr>
          <p:nvPr>
            <p:ph type="body" sz="half" idx="2"/>
          </p:nvPr>
        </p:nvSpPr>
        <p:spPr>
          <a:xfrm>
            <a:off x="612685" y="5494405"/>
            <a:ext cx="7918630" cy="57087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000" b="1" dirty="0">
                <a:solidFill>
                  <a:schemeClr val="bg1"/>
                </a:solidFill>
              </a:rPr>
              <a:t>Thank you! </a:t>
            </a:r>
            <a:r>
              <a:rPr lang="en-US" sz="2000" dirty="0">
                <a:solidFill>
                  <a:schemeClr val="bg1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849902845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6F66CF-2912-E74A-B0E2-91363ADF3F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0" y="5503862"/>
            <a:ext cx="4258557" cy="365125"/>
          </a:xfrm>
        </p:spPr>
        <p:txBody>
          <a:bodyPr/>
          <a:lstStyle/>
          <a:p>
            <a:r>
              <a:rPr lang="en-US" dirty="0"/>
              <a:t>Do I need to define X-ray colors?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35BEB-2C3A-7C4D-82EF-B1A1F290B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EBBBE9-D2B7-FE47-A3AF-EC4492846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341" y="660826"/>
            <a:ext cx="6002913" cy="4504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3465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878BC-D742-B041-8734-C3F5A4FDC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d-ID" dirty="0"/>
              <a:t>Center for </a:t>
            </a:r>
            <a:r>
              <a:rPr lang="id-ID" dirty="0" err="1"/>
              <a:t>Astrophysics</a:t>
            </a:r>
            <a:r>
              <a:rPr lang="id-ID" dirty="0"/>
              <a:t> | </a:t>
            </a:r>
            <a:r>
              <a:rPr lang="id-ID" dirty="0" err="1"/>
              <a:t>Harvard</a:t>
            </a:r>
            <a:r>
              <a:rPr lang="id-ID" dirty="0"/>
              <a:t> &amp; </a:t>
            </a:r>
            <a:r>
              <a:rPr lang="id-ID" dirty="0" err="1"/>
              <a:t>Smithsonian</a:t>
            </a:r>
            <a:endParaRPr lang="id-ID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8E78A2-34D7-DF4E-8169-15C0D7C812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73" t="4045" r="20850" b="55752"/>
          <a:stretch/>
        </p:blipFill>
        <p:spPr>
          <a:xfrm>
            <a:off x="98885" y="705210"/>
            <a:ext cx="4771505" cy="40958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F536680-F279-E64F-9A86-E9150EFC4A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245" t="44142" r="21506" b="13088"/>
          <a:stretch/>
        </p:blipFill>
        <p:spPr>
          <a:xfrm>
            <a:off x="4717774" y="1578735"/>
            <a:ext cx="4000378" cy="3940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9396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72745" y="343211"/>
            <a:ext cx="6602114" cy="1098309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4D50CE"/>
                </a:solidFill>
              </a:rPr>
              <a:t>Features in Black Holes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772279" y="1681750"/>
            <a:ext cx="0" cy="763703"/>
          </a:xfrm>
          <a:prstGeom prst="line">
            <a:avLst/>
          </a:prstGeom>
          <a:ln w="25400">
            <a:solidFill>
              <a:srgbClr val="90304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AA25D5FA-CB93-2744-B671-381E42E59591}"/>
              </a:ext>
            </a:extLst>
          </p:cNvPr>
          <p:cNvSpPr/>
          <p:nvPr/>
        </p:nvSpPr>
        <p:spPr>
          <a:xfrm>
            <a:off x="2054645" y="3691642"/>
            <a:ext cx="963725" cy="3785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0000"/>
              </a:lnSpc>
            </a:pPr>
            <a:r>
              <a:rPr lang="en-US" dirty="0">
                <a:solidFill>
                  <a:srgbClr val="FF534F"/>
                </a:solidFill>
                <a:latin typeface="Roboto Light"/>
                <a:ea typeface="Source Sans Pro" charset="0"/>
                <a:cs typeface="Roboto Light"/>
              </a:rPr>
              <a:t>Cyg X-1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287A69F-ADEC-C347-8C2B-93FF8FE578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279" y="1809750"/>
            <a:ext cx="77724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157895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72744" y="343211"/>
            <a:ext cx="7960257" cy="1098309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Features in Neutron Stars (NS)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32619" y="6356352"/>
            <a:ext cx="3086100" cy="365125"/>
          </a:xfrm>
        </p:spPr>
        <p:txBody>
          <a:bodyPr/>
          <a:lstStyle/>
          <a:p>
            <a:r>
              <a:rPr lang="id-ID" dirty="0"/>
              <a:t>Center for Astrophysics | Harvard &amp; Smithsonian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8215" y="1648591"/>
            <a:ext cx="7858185" cy="47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2400" b="1" dirty="0">
                <a:solidFill>
                  <a:schemeClr val="accent2">
                    <a:lumMod val="75000"/>
                    <a:alpha val="60000"/>
                  </a:schemeClr>
                </a:solidFill>
                <a:latin typeface="Roboto Light"/>
                <a:ea typeface="Source Sans Pro" charset="0"/>
                <a:cs typeface="Roboto Light"/>
              </a:rPr>
              <a:t>Non pulsing NS</a:t>
            </a:r>
            <a:r>
              <a:rPr lang="en-US" sz="2400" b="1" dirty="0">
                <a:solidFill>
                  <a:schemeClr val="tx1">
                    <a:alpha val="60000"/>
                  </a:schemeClr>
                </a:solidFill>
                <a:latin typeface="Roboto Light"/>
                <a:ea typeface="Source Sans Pro" charset="0"/>
                <a:cs typeface="Roboto Light"/>
              </a:rPr>
              <a:t>			</a:t>
            </a:r>
            <a:r>
              <a:rPr lang="en-US" sz="2400" b="1" dirty="0">
                <a:solidFill>
                  <a:schemeClr val="accent6">
                    <a:lumMod val="75000"/>
                    <a:alpha val="60000"/>
                  </a:schemeClr>
                </a:solidFill>
                <a:latin typeface="Roboto Light"/>
                <a:ea typeface="Source Sans Pro" charset="0"/>
                <a:cs typeface="Roboto Light"/>
              </a:rPr>
              <a:t>Pulsar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772279" y="1681750"/>
            <a:ext cx="0" cy="763703"/>
          </a:xfrm>
          <a:prstGeom prst="line">
            <a:avLst/>
          </a:prstGeom>
          <a:ln w="25400">
            <a:solidFill>
              <a:srgbClr val="90304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Online Media 3" descr="videoplayback (2).mp4">
            <a:hlinkClick r:id="" action="ppaction://media"/>
            <a:extLst>
              <a:ext uri="{FF2B5EF4-FFF2-40B4-BE49-F238E27FC236}">
                <a16:creationId xmlns:a16="http://schemas.microsoft.com/office/drawing/2014/main" id="{7D8CADAC-DAD5-4E40-BEF0-AA6A4E9D92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92907" y="2475014"/>
            <a:ext cx="4443493" cy="27343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D1F5B5-8E45-434C-A0C5-7D8BE4F474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531" y="2475014"/>
            <a:ext cx="3620627" cy="273439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11517C-EE18-9E44-9686-67B95DED6EE0}"/>
              </a:ext>
            </a:extLst>
          </p:cNvPr>
          <p:cNvSpPr txBox="1"/>
          <p:nvPr/>
        </p:nvSpPr>
        <p:spPr>
          <a:xfrm>
            <a:off x="2892144" y="4827436"/>
            <a:ext cx="2239050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b="1" dirty="0">
                <a:solidFill>
                  <a:schemeClr val="bg1">
                    <a:alpha val="60000"/>
                  </a:schemeClr>
                </a:solidFill>
                <a:latin typeface="Roboto Light"/>
                <a:ea typeface="Source Sans Pro" charset="0"/>
                <a:cs typeface="Roboto Light"/>
              </a:rPr>
              <a:t>Scorpius X-1		</a:t>
            </a:r>
          </a:p>
        </p:txBody>
      </p:sp>
      <p:pic>
        <p:nvPicPr>
          <p:cNvPr id="7" name="Picture 6" descr="A close up of text on a white surface&#10;&#10;Description automatically generated">
            <a:extLst>
              <a:ext uri="{FF2B5EF4-FFF2-40B4-BE49-F238E27FC236}">
                <a16:creationId xmlns:a16="http://schemas.microsoft.com/office/drawing/2014/main" id="{04A71370-BC55-384C-8B9F-308B723ACC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8835" y="2490529"/>
            <a:ext cx="3131635" cy="29825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EF8315D-738B-A147-B737-7896887E8EA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5894" y="2390807"/>
            <a:ext cx="32639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004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25400">
          <a:solidFill>
            <a:srgbClr val="903046"/>
          </a:solidFill>
        </a:ln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10432</TotalTime>
  <Words>1122</Words>
  <Application>Microsoft Macintosh PowerPoint</Application>
  <PresentationFormat>On-screen Show (4:3)</PresentationFormat>
  <Paragraphs>208</Paragraphs>
  <Slides>31</Slides>
  <Notes>27</Notes>
  <HiddenSlides>0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Calibri</vt:lpstr>
      <vt:lpstr>Cambria Math</vt:lpstr>
      <vt:lpstr>Arial</vt:lpstr>
      <vt:lpstr>Roboto Bold</vt:lpstr>
      <vt:lpstr>Wingdings</vt:lpstr>
      <vt:lpstr>Charis SIL</vt:lpstr>
      <vt:lpstr>Courier New</vt:lpstr>
      <vt:lpstr>Roboto</vt:lpstr>
      <vt:lpstr>Calibri Light</vt:lpstr>
      <vt:lpstr>Roboto Light</vt:lpstr>
      <vt:lpstr>Office Theme</vt:lpstr>
      <vt:lpstr>Classifying X-ray Binaries Using Machine Learning</vt:lpstr>
      <vt:lpstr>What are X-ray binaries?</vt:lpstr>
      <vt:lpstr>Features in Black Holes</vt:lpstr>
      <vt:lpstr>Features in Black Holes</vt:lpstr>
      <vt:lpstr>Features in Neutron Stars (NS)</vt:lpstr>
      <vt:lpstr>Motivation</vt:lpstr>
      <vt:lpstr>Color-Color and Color-Intensity Diagrams</vt:lpstr>
      <vt:lpstr>Color-Color and Color-Intensity Diagrams</vt:lpstr>
      <vt:lpstr>Color-Color and Color-Intensity Diagrams</vt:lpstr>
      <vt:lpstr>Color-Color and Color-Intensity Diagrams</vt:lpstr>
      <vt:lpstr>Color-Color-Intensity Diagrams</vt:lpstr>
      <vt:lpstr>Monitor All Sky X-ray Image (MAXI/GSC)</vt:lpstr>
      <vt:lpstr>Method 1: Bayesian Gaussian Process (BGP) Model</vt:lpstr>
      <vt:lpstr>Method 1: Bayesian Gaussian Process (BGP) Model</vt:lpstr>
      <vt:lpstr>Method 1: Bayesian Gaussian Process (BGP) Model</vt:lpstr>
      <vt:lpstr>Method 2: K Nearest Neighbors (KNN) Model</vt:lpstr>
      <vt:lpstr>Method 3: Support Vector Machines (SVM) Model</vt:lpstr>
      <vt:lpstr>Predictions for Black Holes</vt:lpstr>
      <vt:lpstr>Misclassification of  black hole GRS1915+105</vt:lpstr>
      <vt:lpstr>Misclassification of black hole 4U1630-47</vt:lpstr>
      <vt:lpstr>Predictions for Non-Pulsing NS</vt:lpstr>
      <vt:lpstr>Predictions for Pulsars</vt:lpstr>
      <vt:lpstr>Predictions for Bursters</vt:lpstr>
      <vt:lpstr>Misclassification of Bursters</vt:lpstr>
      <vt:lpstr>Comparison of predictive accuracy</vt:lpstr>
      <vt:lpstr>Conclusions</vt:lpstr>
      <vt:lpstr>Slide Title</vt:lpstr>
      <vt:lpstr>PowerPoint Presentation</vt:lpstr>
      <vt:lpstr>PowerPoint Presentation</vt:lpstr>
      <vt:lpstr>Features in Black Holes</vt:lpstr>
      <vt:lpstr>Features in Neutron Stars (NS)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Josh Sender</dc:creator>
  <cp:lastModifiedBy>De Beurs, Zoe</cp:lastModifiedBy>
  <cp:revision>341</cp:revision>
  <dcterms:created xsi:type="dcterms:W3CDTF">2017-07-07T09:17:56Z</dcterms:created>
  <dcterms:modified xsi:type="dcterms:W3CDTF">2019-08-06T13:03:46Z</dcterms:modified>
</cp:coreProperties>
</file>