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48" r:id="rId2"/>
  </p:sldMasterIdLst>
  <p:notesMasterIdLst>
    <p:notesMasterId r:id="rId38"/>
  </p:notesMasterIdLst>
  <p:sldIdLst>
    <p:sldId id="257" r:id="rId3"/>
    <p:sldId id="266" r:id="rId4"/>
    <p:sldId id="265" r:id="rId5"/>
    <p:sldId id="264" r:id="rId6"/>
    <p:sldId id="263" r:id="rId7"/>
    <p:sldId id="272" r:id="rId8"/>
    <p:sldId id="271" r:id="rId9"/>
    <p:sldId id="270" r:id="rId10"/>
    <p:sldId id="273" r:id="rId11"/>
    <p:sldId id="288" r:id="rId12"/>
    <p:sldId id="289" r:id="rId13"/>
    <p:sldId id="269" r:id="rId14"/>
    <p:sldId id="268" r:id="rId15"/>
    <p:sldId id="262" r:id="rId16"/>
    <p:sldId id="261" r:id="rId17"/>
    <p:sldId id="287" r:id="rId18"/>
    <p:sldId id="275" r:id="rId19"/>
    <p:sldId id="290" r:id="rId20"/>
    <p:sldId id="296" r:id="rId21"/>
    <p:sldId id="297" r:id="rId22"/>
    <p:sldId id="291" r:id="rId23"/>
    <p:sldId id="284" r:id="rId24"/>
    <p:sldId id="283" r:id="rId25"/>
    <p:sldId id="282" r:id="rId26"/>
    <p:sldId id="281" r:id="rId27"/>
    <p:sldId id="280" r:id="rId28"/>
    <p:sldId id="279" r:id="rId29"/>
    <p:sldId id="278" r:id="rId30"/>
    <p:sldId id="298" r:id="rId31"/>
    <p:sldId id="277" r:id="rId32"/>
    <p:sldId id="276" r:id="rId33"/>
    <p:sldId id="274" r:id="rId34"/>
    <p:sldId id="292" r:id="rId35"/>
    <p:sldId id="293" r:id="rId36"/>
    <p:sldId id="30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84D635-4A67-56D0-F637-0A64AFD67F61}" v="281" dt="2021-11-16T02:12:01.972"/>
    <p1510:client id="{DFCA3968-125D-47F7-BF3C-66167A528394}" v="659" dt="2021-11-16T15:56:25.0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4474" autoAdjust="0"/>
  </p:normalViewPr>
  <p:slideViewPr>
    <p:cSldViewPr snapToGrid="0">
      <p:cViewPr varScale="1">
        <p:scale>
          <a:sx n="87" d="100"/>
          <a:sy n="87" d="100"/>
        </p:scale>
        <p:origin x="53"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2-97C1-466E-A94D-8D0CCF04C91C}"/>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97C1-466E-A94D-8D0CCF04C91C}"/>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4-97C1-466E-A94D-8D0CCF04C91C}"/>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E92B-4181-A478-A698BF7B299E}"/>
              </c:ext>
            </c:extLst>
          </c:dPt>
          <c:dLbls>
            <c:dLbl>
              <c:idx val="0"/>
              <c:layout>
                <c:manualLayout>
                  <c:x val="-0.22141291119201983"/>
                  <c:y val="7.8437512656296129E-2"/>
                </c:manualLayout>
              </c:layout>
              <c:tx>
                <c:rich>
                  <a:bodyPr/>
                  <a:lstStyle/>
                  <a:p>
                    <a:fld id="{073E4E7D-A8AE-4C2F-8177-B5911E885B76}" type="CATEGORYNAME">
                      <a:rPr lang="en-US" sz="2800"/>
                      <a:pPr/>
                      <a:t>[CATEGORY NAME]</a:t>
                    </a:fld>
                    <a:r>
                      <a:rPr lang="en-US" sz="2800" baseline="0"/>
                      <a:t>
</a:t>
                    </a:r>
                    <a:fld id="{2C4BB819-9A0C-43D9-AFA1-AA288E1F2692}" type="PERCENTAGE">
                      <a:rPr lang="en-US" sz="2800" baseline="0"/>
                      <a:pPr/>
                      <a:t>[PERCENTAGE]</a:t>
                    </a:fld>
                    <a:endParaRPr lang="en-US" sz="2800" baseline="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7C1-466E-A94D-8D0CCF04C91C}"/>
                </c:ext>
              </c:extLst>
            </c:dLbl>
            <c:dLbl>
              <c:idx val="1"/>
              <c:tx>
                <c:rich>
                  <a:bodyPr/>
                  <a:lstStyle/>
                  <a:p>
                    <a:fld id="{FC168000-EBF7-4237-AF48-EC9D41AABD01}" type="CATEGORYNAME">
                      <a:rPr lang="en-US" sz="2800"/>
                      <a:pPr/>
                      <a:t>[CATEGORY NAME]</a:t>
                    </a:fld>
                    <a:r>
                      <a:rPr lang="en-US" sz="2800" baseline="0"/>
                      <a:t>
</a:t>
                    </a:r>
                    <a:fld id="{71C35781-1B1F-45E1-BD79-9B6CDE067CCB}" type="PERCENTAGE">
                      <a:rPr lang="en-US" sz="2800" baseline="0"/>
                      <a:pPr/>
                      <a:t>[PERCENTAGE]</a:t>
                    </a:fld>
                    <a:endParaRPr lang="en-US" sz="2800" baseline="0"/>
                  </a:p>
                </c:rich>
              </c:tx>
              <c:dLblPos val="inEnd"/>
              <c:showLegendKey val="0"/>
              <c:showVal val="0"/>
              <c:showCatName val="1"/>
              <c:showSerName val="0"/>
              <c:showPercent val="1"/>
              <c:showBubbleSize val="0"/>
              <c:extLst>
                <c:ext xmlns:c15="http://schemas.microsoft.com/office/drawing/2012/chart" uri="{CE6537A1-D6FC-4f65-9D91-7224C49458BB}">
                  <c15:layout>
                    <c:manualLayout>
                      <c:w val="0.21058197192186648"/>
                      <c:h val="0.27981802490383301"/>
                    </c:manualLayout>
                  </c15:layout>
                  <c15:dlblFieldTable/>
                  <c15:showDataLabelsRange val="0"/>
                </c:ext>
                <c:ext xmlns:c16="http://schemas.microsoft.com/office/drawing/2014/chart" uri="{C3380CC4-5D6E-409C-BE32-E72D297353CC}">
                  <c16:uniqueId val="{00000003-97C1-466E-A94D-8D0CCF04C91C}"/>
                </c:ext>
              </c:extLst>
            </c:dLbl>
            <c:dLbl>
              <c:idx val="2"/>
              <c:layout>
                <c:manualLayout>
                  <c:x val="6.7742865727541124E-2"/>
                  <c:y val="7.1443512941049739E-2"/>
                </c:manualLayout>
              </c:layout>
              <c:tx>
                <c:rich>
                  <a:bodyPr/>
                  <a:lstStyle/>
                  <a:p>
                    <a:fld id="{20F6E7D2-CAEE-42EA-9834-905AEAF74C0A}" type="CATEGORYNAME">
                      <a:rPr lang="en-US" sz="2800"/>
                      <a:pPr/>
                      <a:t>[CATEGORY NAME]</a:t>
                    </a:fld>
                    <a:r>
                      <a:rPr lang="en-US" sz="2800" baseline="0"/>
                      <a:t>
</a:t>
                    </a:r>
                    <a:fld id="{2A68C99A-60C0-47C7-89A4-9DC01F643ED8}" type="PERCENTAGE">
                      <a:rPr lang="en-US" sz="2800" baseline="0"/>
                      <a:pPr/>
                      <a:t>[PERCENTAGE]</a:t>
                    </a:fld>
                    <a:endParaRPr lang="en-US" sz="2800" baseline="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7C1-466E-A94D-8D0CCF04C91C}"/>
                </c:ext>
              </c:extLst>
            </c:dLbl>
            <c:spPr>
              <a:noFill/>
              <a:ln>
                <a:noFill/>
              </a:ln>
              <a:effectLst/>
            </c:spPr>
            <c:txPr>
              <a:bodyPr rot="0" spcFirstLastPara="1" vertOverflow="ellipsis"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Sheet1!$A$2:$A$5</c:f>
              <c:strCache>
                <c:ptCount val="3"/>
                <c:pt idx="0">
                  <c:v>Xf-type</c:v>
                </c:pt>
                <c:pt idx="1">
                  <c:v>Co-s-type</c:v>
                </c:pt>
                <c:pt idx="2">
                  <c:v>Rf-type</c:v>
                </c:pt>
              </c:strCache>
            </c:strRef>
          </c:cat>
          <c:val>
            <c:numRef>
              <c:f>Sheet1!$B$2:$B$5</c:f>
              <c:numCache>
                <c:formatCode>General</c:formatCode>
                <c:ptCount val="4"/>
                <c:pt idx="0">
                  <c:v>38</c:v>
                </c:pt>
                <c:pt idx="1">
                  <c:v>36</c:v>
                </c:pt>
                <c:pt idx="2">
                  <c:v>5</c:v>
                </c:pt>
              </c:numCache>
            </c:numRef>
          </c:val>
          <c:extLst>
            <c:ext xmlns:c16="http://schemas.microsoft.com/office/drawing/2014/chart" uri="{C3380CC4-5D6E-409C-BE32-E72D297353CC}">
              <c16:uniqueId val="{00000000-97C1-466E-A94D-8D0CCF04C91C}"/>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6T22:40:00.095"/>
    </inkml:context>
    <inkml:brush xml:id="br0">
      <inkml:brushProperty name="width" value="0.025" units="cm"/>
      <inkml:brushProperty name="height" value="0.025" units="cm"/>
    </inkml:brush>
  </inkml:definitions>
  <inkml:trace contextRef="#ctx0" brushRef="#br0">28 46 5208,'6'7'1547,"-14"-8"195,8 9 5242,6 11-5162,-1-8-466,-1 2-1,5 21 1,-3-19-1191,-5-14-128,0 0 1,-1 0 0,1 0 0,-1 0-1,1 1 1,-1-1 0,1 0-1,-1 0 1,0 0 0,1 0-1,-1 1 1,0 0 0,5 20 360,-3 2-654,-3-21 266,-2-6 12,0-13 10,0 2-41,2 11 8,1 1 0,-1 0 0,0 0 0,1 0-1,0 0 1,-1-4 0,1 4 0,0 0 1,0 0-1,0 0 1,-1 0-1,1 0 0,-1 1 1,-1-5-1,-4-13-18,-4-12 63,1-2-48,7 28 10,1 0 0,-1 1 0,1-1 0,-6-9 0,4 7-3,-7-15-10078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6T22:39:35.465"/>
    </inkml:context>
    <inkml:brush xml:id="br0">
      <inkml:brushProperty name="width" value="0.025" units="cm"/>
      <inkml:brushProperty name="height" value="0.025" units="cm"/>
    </inkml:brush>
  </inkml:definitions>
  <inkml:trace contextRef="#ctx0" brushRef="#br0">33 58 1176,'0'0'39,"0"0"0,0 0 1,0 0-1,1 0 0,-1 0 0,0 0 1,0 0-1,0 0 0,0 0 1,0 0-1,0 0 0,0 0 0,0 0 1,1 0-1,-1 0 0,0 0 0,0 0 1,0 0-1,0 0 0,0 0 0,0 0 1,0 0-1,0 0 0,0 0 0,1 0 1,-1 1-1,0-1 0,0 0 0,0 0 1,0 0-1,0 0 0,0 0 0,0 0 1,0 0-1,0 0 0,0 0 0,0 1 1,0-1-1,0 0 0,0 0 0,0 0 1,0 0-1,0 0 0,0 0 0,0 0 1,0 0-1,0 1 0,0-1 0,0 0 1,0 0-1,-1 11 4284,1-9-3625,0 1-1,-1-1 1,1 1-1,0 0 1,1-1-1,-1 1 0,1 3 1,1 0-186,-1 0-1,1 0 1,0 10 0,-1-7-432,-1-5-34,1 1 1,-1-1 0,1 1-1,0-1 1,0 1 0,2 4-1,-1-2 481,-2-7-532,0 0 0,0 0 0,0 0 0,1 0 0,-1 0 0,0 0 0,0 0 0,0 0 0,0 0 0,0 0 0,0 0 0,0 0 0,0 0 0,0 0 0,0 0 0,0 0-1,0 0 1,0 0 0,0 0 0,0 0 0,0 0 0,0 0 0,0 0 0,0 0 0,0 0 0,0 0 0,0 1 0,-2-15-1475,-13-55-4610,13 65 4539,4 15 1120,3 18 743,-1-9-311,1 10 3204,-8-42 1150,-3-9-4324,2 7 670,-6-23-650,4 3 92,4 20-8,-1 0 1,-8-25-1,17 74 795,5 14-573,14 60 1236,-22-98 12,-7-27-1312,-1-2-109,0-5 268,-6-46 0,10 45-650,1 19 128,0 0 0,0-1 0,-1 1 1,1 0-1,-3-7 0,0 30 215,10 22-333,17 60 0,-29-116 478,0 1-1,-3-25 0,7 32-281,2 1-75,-2 0 0,1 0 0,-3-11 0,0 9 123,2 8-172,2 8-174,4 20 154,16 60-28,-21-87 169,0 0 0,0 0 0,0 0 1,0 0-1,0 0 0,0 0 0,0 0 0,0 0 1,0-1-1,0 1 0,0 0 0,0 0 0,1 0 1,-1 0-1,0 0 0,0 0 0,0 0 1,0 0-1,0 0 0,0 0 0,0 0 0,0 0 1,0 0-1,0 0 0,0 1 0,1-1 0,-1 0 1,0 0-1,0 0 0,0 0 0,0 0 0,0 0 1,0 0-1,0 0 0,1-11 31,-5-3-2,0-6-26,-1-23 725,4 30-888,-5-25-1,5 37 117,1 7 59,1 7 55,21 90-708,-25-118 1202,-12-56-505,14 68 64,0-7-163,2 19-362,2 10 524,7 28-1,2 7-147,-12-54 21,0 0-1,0 0 1,0 0-1,0 0 0,0 0 1,0 0-1,0 0 1,0 0-1,0 0 0,0 0 1,0 0-1,0 0 1,0 0-1,0 0 0,0 0 1,0 0-1,0 0 1,-1 0-1,1 0 0,0 0 1,0 0-1,0 0 1,0 0-1,0 0 0,0 0 1,0 0-1,-5-11-46,-4-13 8,-2-29 7,27 125-176,-10-32-66,-23-99 1073,6 25-416,-3-20-293,13 50-101,-1-5-45,2 19 19,3 7 21,0 9-78,9 33 0,-12-59 116,0 1 4,0-3 6,0 0 0,0 0 0,-1-1 0,1 1-1,-1 0 1,0 0 0,1 0 0,-3-3-1,-1-7 26,-15-68-476,35 143-893,5 5 1959,-20-61-64,-2-9-448,-3-11-1,1-52-86,-2 50-317,4 15 175,1 2 13,2 18 2,15 60 274,-15-69-106,-3-17-45,-3-14-80,-3-23-88,7 46 179,0 1-1,1-1 1,-1 1-1,1-1 1,0 0-1,0 1 0,0-1 1,2 4-1,-1-2-24,0 0 0,0 0-1,-1 0 1,0 0 0,0 1 0,0-1-1,0 0 1,-1 8 0,-7-56-244,5 23 183,2 17-37,1 4 2,1 13-7,3 9 42,-3-17 54,-1 0 0,1 0 1,-1 0-1,0 8 0,-1-14-14,0 0-2,-1-1 8,0-1 0,0 1-1,1 0 1,-1 0 0,1-1 0,-1 1-1,1 0 1,-1-1 0,1 1 0,0 0 0,-1-1-1,1 1 1,0-1 0,0 1 0,0-3 0,0 0-28,0-6-47,1 11-95,4 19-87,-2-8 463,3 8-200,-6-16-2,2 3 62,-1-11 21,-2-36 32,-1 21-202,2 13 35,2 20 33,4 29-81,-5-52 90,-2-31-93,-1 71-525,3-20 399,-2-14 515,-5-20 254,5 17-907,-6-11 291,7 17 60,0 0 0,0 0 1,0 0-1,0-1 1,0 1-1,0 0 0,0 0 1,0 0-1,0 0 0,0 0 1,0 0-1,0 0 1,0 0-1,-1 0 0,1 0 1,0 0-1,0 0 0,0 0 1,0 0-1,0 0 0,0 0 1,0 0-1,0 0 1,0 0-1,0-1 0,0 1 1,-1 0-1,1 0 0,0 0 1,0 0-1,0 0 1,0 0-1,0 0 0,0 0 1,0 1-1,0-1 0,0 0 1,0 0-1,0 0 1,-1 0-1,1 0 0,0 0 1,0 0-1,0 0 0,0 0 1,0 0-1,0 0 1,0 0-1,0 0 0,-2 10 80,1-6-148,1-1 0,0 0 0,0 0 1,0 1-1,1-1 0,-1 0 1,1 0-1,-1 1 0,1-1 0,2 3 1,-3-6 232,0 0 4,0-7-271,-1 0 0,0 1 0,-1-9 0,-3-13-127,6 40 202,0-1-1,-1 13 0,0-15 29,-3-39 490,3 30-418,-2-4-112,0 0 0,1-1 0,-1 1-1,-1-10 1,2 10-121,-4-9 352,1-1 0,0 0 0,-2-22 0,-2 5-189,2 9-1328,5 7-4070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6T22:39:46.389"/>
    </inkml:context>
    <inkml:brush xml:id="br0">
      <inkml:brushProperty name="width" value="0.025" units="cm"/>
      <inkml:brushProperty name="height" value="0.025" units="cm"/>
      <inkml:brushProperty name="color" value="#FFFFFF"/>
    </inkml:brush>
  </inkml:definitions>
  <inkml:trace contextRef="#ctx0" brushRef="#br0">53 20 3232,'4'-6'5128,"-12"9"-4,8-2-4915,-1-1 1,0 0-1,0 0 1,1 0-1,-1 1 1,0-1 0,0 0-1,1 1 1,-1-1-1,0 1 1,1-1 0,-1 0-1,1 1 1,-1 0-1,1-1 1,-1 1-1,1-1 1,-1 1 0,1 0-1,-1-1 1,1 1-1,0 0 1,-1-1-1,1 1 1,0 0 0,-1-1-1,1 1 1,0 0-1,0 0 1,0 0-1,0-1 1,0 1 0,0 0-1,0 0 1,0 0-1,0 5-6,0 0 1,1 0-1,1 8 0,1-4-9,-3-9-59,-1-11-74,-2-2-65,-5-17-8,8 29 12,0-2 2,0 1-1,0 0 1,-1-1-1,1 1 1,-1 0-1,1 0 1,-1 0-1,1 0 0,-1-1 1,-1 0-1,2 2-1,0 0 0,1 1-2,0 0-1,0 1 1,-1-1-1,1 1 0,0-1 1,-1 0-1,1 1 1,-1-1-1,0 1 0,1-1 1,-1 3-1,2 3-6,5 17 83,-11-40-33,3 10-35,-1 1 1,1-1 0,-1 1-1,0 0 1,0 0 0,0 0 0,-5-7-1,7 12-6,0 0 0,0 0 0,0 0 0,0 0 0,0 0 0,0 0 0,-1 0 0,1 0 0,0 0 0,0 0 0,0 0 0,0 0 0,0 0 0,0 0 0,0 0 0,0 0 0,0 0 0,0 0 0,0 1 0,0-1 0,0 0 0,0 0 0,0 0 0,0 0 0,0 0-1,0 0 1,0 0 0,0 0 0,0 0 0,0-1 0,0 1 0,0 0 0,0 0 0,0 0 0,0 0 0,-1 0 0,1 0 0,0 0 0,0 0 0,0 0 0,0 0 0,0 0 0,0 0 0,0 0 0,0 0 0,2 7-4,3 12-4,-4-16 7,13 39-89,-16-48 78,0-4-8,0 1 0,-5-14 0,4 19 75,3 12-6,4 15 35,-3-21-62,3 21 112,-23-80-143,35 110-224,-25-83 187,5 19 51,3 10-1,1 2 1,4 14 11,-2-9-20,2 4-68,-3-8 70,0 0 0,0-1 0,-1 1 0,1 0 0,-1 0 0,1 0 0,-1 4 0,0-6 7,-1-1-13,0 0 0,1 0-1,-1 0 1,0-1 0,0 1 0,1 0 0,-1 0-1,1-1 1,-1-2 0,-1-1-25,-5-9-32,3 7 79,8 18 145,-3-8-157,1 2 13,-1 0-1,1 1 0,-1-1 0,2 9 1,-3-6-40,-3-10 195,-3-15 402,4 13-421,-1-6-351,10 25-193,1 3 228,4 7 855,-19-38-552,5 12-318,3 8-180,5 14 660,-6-21-263,0 0 0,0 0 0,0 0 0,0 0 0,0 0 0,0 0 0,-4-15 84,13 39-578,-13-44 210,-7-18 919,10 34-678,0-1-1,0 1 1,-1-1-1,-3-6 1,-1 0-252,3 0 935,1 5-1803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6T22:39:49.936"/>
    </inkml:context>
    <inkml:brush xml:id="br0">
      <inkml:brushProperty name="width" value="0.025" units="cm"/>
      <inkml:brushProperty name="height" value="0.025" units="cm"/>
      <inkml:brushProperty name="color" value="#FFFFFF"/>
    </inkml:brush>
  </inkml:definitions>
  <inkml:trace contextRef="#ctx0" brushRef="#br0">18 161 6640,'0'-2'702,"0"0"1,0 0-1,0 0 1,0 0-1,0 0 1,0 1-1,0-1 1,-1 0-1,1 0 1,-1 0-1,0 0 1,1 1-1,-1-1 1,0 0-1,0 0 1,-1-1-1,-4-9-1343,3 5 797,7 17-397,9 16-49,-11-21 288,5 13 1521,-7-18-1257,-2-13 1015,-6-16-894,5 19-117,0 0 0,-1-12 0,17 59-158,-12-32-90,4 10 87,-5-15-103,0 0 0,0 0 0,0 0 1,0 0-1,0 0 0,0 0 0,0 0 1,0 0-1,0 0 0,0 0 0,0 1 0,0-1 1,0 0-1,0 0 0,0 0 0,0 0 1,0 0-1,0 0 0,0 0 0,0 0 0,0 0 1,-6-12 17,-9-35 60,15 62-72,5 3-8,0 1 2,3 9 19,-9-25-22,-2-9-4,-2-7-4,1-20 48,0 12-59,3 18 13,1 13 33,5 20 8,-3-22-52,-2-5 5,1 0 0,0 1 0,0-1 0,0 0 0,2 4 0,-11-44 61,7 34-46,-1-6 36,1 1 0,0-1 0,0-11 0,14 43-160,6 29 92,-18-52 31,-1 0 0,0 0 0,0 0 0,0 0 0,0 0 1,0 0-1,0 0 0,0 0 0,1 0 0,-1 0 0,0 0 1,0 0-1,0 0 0,0 0 0,0 0 0,0 0 0,0 0 1,1 1-1,-1-1 0,0 0 0,0 0 0,0 0 0,0 0 1,0 0-1,0 0 0,0 0 0,0 0 0,0 0 0,0 1 1,0-1-1,0 0 0,0 0 0,1 0 0,-1 0 0,0 0 1,0 0-1,0 1 0,0-1 0,0 0 0,0 0 0,0 0 1,0 0-1,0 0 0,-1 0 0,1 1 0,0-1 0,0 0 1,2-10 60,-2 10-53,1-1 1,-1 0-1,0 0 0,0 0 0,0 0 1,0 0-1,1 1 0,-1-1 0,0 0 1,-1 0-1,1 0 0,0 0 0,0-1 1,0-6-75,0 7 58,1 0 0,-1 0 0,0 0 0,0 0 0,0 0 1,0 0-1,0 0 0,0 0 0,0 0 0,0 0 0,0 0 0,-1 0 0,1-2 0,-8-24-57,3 11-14,-7-18 172,-1 10-80,11 18-2936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6T22:39:50.686"/>
    </inkml:context>
    <inkml:brush xml:id="br0">
      <inkml:brushProperty name="width" value="0.025" units="cm"/>
      <inkml:brushProperty name="height" value="0.025" units="cm"/>
      <inkml:brushProperty name="color" value="#FFFFFF"/>
    </inkml:brush>
  </inkml:definitions>
  <inkml:trace contextRef="#ctx0" brushRef="#br0">4 1 6728,'-1'1'415,"1"0"0,0 0 0,0 1 0,0-1 0,0 0 0,0 1 0,0-1 0,0 0 0,0 1 0,0-1 0,1 0 0,0 2 0,7 23 7036,-5-18-6774,3 4-346,-5-10-290,0 0 0,0-1 1,-1 1-1,1 0 1,0 1-1,0-1 0,-1 0 1,1 3-1,-15-28 910,3-18-778,10 41-170,1 0 2,0 2 2,-1 0 0,1 0 0,-1 0 0,1 0 0,0 0 0,0 0 0,0 0-1,0 0 1,0 0 0,0 0 0,1 3 0,-1 0 49,3 20 84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DDEDC0-713C-4F80-B050-671A0E548A13}" type="datetimeFigureOut">
              <a:rPr lang="en-US"/>
              <a:t>11/16/2021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5842DD-36D3-4DA1-AE3C-5E4C7BBDF569}" type="slidenum">
              <a:rPr lang="en-US"/>
              <a:t>‹#›</a:t>
            </a:fld>
            <a:endParaRPr lang="en-US"/>
          </a:p>
        </p:txBody>
      </p:sp>
    </p:spTree>
    <p:extLst>
      <p:ext uri="{BB962C8B-B14F-4D97-AF65-F5344CB8AC3E}">
        <p14:creationId xmlns:p14="http://schemas.microsoft.com/office/powerpoint/2010/main" val="579131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Introduce the talk—An interesting problem about extragalactic jets—Their X-ray emission, and we don't know how they are produced in the powerful kind—Besides spectral analyses, I'll talk about how we can use their structure to further constrain their X-ray emission mechanism.</a:t>
            </a:r>
          </a:p>
        </p:txBody>
      </p:sp>
      <p:sp>
        <p:nvSpPr>
          <p:cNvPr id="4" name="Slide Number Placeholder 3"/>
          <p:cNvSpPr>
            <a:spLocks noGrp="1"/>
          </p:cNvSpPr>
          <p:nvPr>
            <p:ph type="sldNum" sz="quarter" idx="5"/>
          </p:nvPr>
        </p:nvSpPr>
        <p:spPr/>
        <p:txBody>
          <a:bodyPr/>
          <a:lstStyle/>
          <a:p>
            <a:fld id="{EA72E6D9-54B9-4002-9F53-271518A4B7D7}" type="slidenum">
              <a:rPr lang="en-US"/>
              <a:t>1</a:t>
            </a:fld>
            <a:endParaRPr lang="en-US"/>
          </a:p>
        </p:txBody>
      </p:sp>
    </p:spTree>
    <p:extLst>
      <p:ext uri="{BB962C8B-B14F-4D97-AF65-F5344CB8AC3E}">
        <p14:creationId xmlns:p14="http://schemas.microsoft.com/office/powerpoint/2010/main" val="3141594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87B7C1-932A-438C-B988-F3DBC671EF15}" type="slidenum">
              <a:rPr lang="en-US" smtClean="0"/>
              <a:t>10</a:t>
            </a:fld>
            <a:endParaRPr lang="en-US"/>
          </a:p>
        </p:txBody>
      </p:sp>
    </p:spTree>
    <p:extLst>
      <p:ext uri="{BB962C8B-B14F-4D97-AF65-F5344CB8AC3E}">
        <p14:creationId xmlns:p14="http://schemas.microsoft.com/office/powerpoint/2010/main" val="1212548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87B7C1-932A-438C-B988-F3DBC671EF15}" type="slidenum">
              <a:rPr lang="en-US" smtClean="0"/>
              <a:t>11</a:t>
            </a:fld>
            <a:endParaRPr lang="en-US"/>
          </a:p>
        </p:txBody>
      </p:sp>
    </p:spTree>
    <p:extLst>
      <p:ext uri="{BB962C8B-B14F-4D97-AF65-F5344CB8AC3E}">
        <p14:creationId xmlns:p14="http://schemas.microsoft.com/office/powerpoint/2010/main" val="1703396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87B7C1-932A-438C-B988-F3DBC671EF15}" type="slidenum">
              <a:rPr lang="en-US" smtClean="0"/>
              <a:t>12</a:t>
            </a:fld>
            <a:endParaRPr lang="en-US"/>
          </a:p>
        </p:txBody>
      </p:sp>
    </p:spTree>
    <p:extLst>
      <p:ext uri="{BB962C8B-B14F-4D97-AF65-F5344CB8AC3E}">
        <p14:creationId xmlns:p14="http://schemas.microsoft.com/office/powerpoint/2010/main" val="4006061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--Offsets are Straightforward to measure—compare longitudinal brightness profiles—jets may not be straight—centroid differences—good SNR is not guaranteed</a:t>
            </a:r>
          </a:p>
          <a:p>
            <a:r>
              <a:rPr lang="en-US"/>
              <a:t>--Hence deconvolution with LIRA—offers a distribution of offsets</a:t>
            </a:r>
          </a:p>
          <a:p>
            <a:r>
              <a:rPr lang="en-US"/>
              <a:t>--Deconvolution reveals a knotty structure in this particular image—SHS has a double peak structure previously only seen in HST images.</a:t>
            </a:r>
          </a:p>
        </p:txBody>
      </p:sp>
      <p:sp>
        <p:nvSpPr>
          <p:cNvPr id="4" name="Slide Number Placeholder 3"/>
          <p:cNvSpPr>
            <a:spLocks noGrp="1"/>
          </p:cNvSpPr>
          <p:nvPr>
            <p:ph type="sldNum" sz="quarter" idx="5"/>
          </p:nvPr>
        </p:nvSpPr>
        <p:spPr/>
        <p:txBody>
          <a:bodyPr/>
          <a:lstStyle/>
          <a:p>
            <a:fld id="{EA72E6D9-54B9-4002-9F53-271518A4B7D7}" type="slidenum">
              <a:rPr lang="en-US" smtClean="0"/>
              <a:t>14</a:t>
            </a:fld>
            <a:endParaRPr lang="en-US"/>
          </a:p>
        </p:txBody>
      </p:sp>
    </p:spTree>
    <p:extLst>
      <p:ext uri="{BB962C8B-B14F-4D97-AF65-F5344CB8AC3E}">
        <p14:creationId xmlns:p14="http://schemas.microsoft.com/office/powerpoint/2010/main" val="1862347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-Deconvolution also reveals a knotty strtcutre that is otherwise impossible to infer from longitudinal brightness profiles.</a:t>
            </a:r>
          </a:p>
        </p:txBody>
      </p:sp>
      <p:sp>
        <p:nvSpPr>
          <p:cNvPr id="4" name="Slide Number Placeholder 3"/>
          <p:cNvSpPr>
            <a:spLocks noGrp="1"/>
          </p:cNvSpPr>
          <p:nvPr>
            <p:ph type="sldNum" sz="quarter" idx="5"/>
          </p:nvPr>
        </p:nvSpPr>
        <p:spPr/>
        <p:txBody>
          <a:bodyPr/>
          <a:lstStyle/>
          <a:p>
            <a:fld id="{EA72E6D9-54B9-4002-9F53-271518A4B7D7}" type="slidenum">
              <a:rPr lang="en-US"/>
              <a:t>15</a:t>
            </a:fld>
            <a:endParaRPr lang="en-US"/>
          </a:p>
        </p:txBody>
      </p:sp>
    </p:spTree>
    <p:extLst>
      <p:ext uri="{BB962C8B-B14F-4D97-AF65-F5344CB8AC3E}">
        <p14:creationId xmlns:p14="http://schemas.microsoft.com/office/powerpoint/2010/main" val="736263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-Deconvolution also reveals a knotty strtcutre that is otherwise impossible to infer from longitudinal brightness profiles.</a:t>
            </a:r>
          </a:p>
        </p:txBody>
      </p:sp>
      <p:sp>
        <p:nvSpPr>
          <p:cNvPr id="4" name="Slide Number Placeholder 3"/>
          <p:cNvSpPr>
            <a:spLocks noGrp="1"/>
          </p:cNvSpPr>
          <p:nvPr>
            <p:ph type="sldNum" sz="quarter" idx="5"/>
          </p:nvPr>
        </p:nvSpPr>
        <p:spPr/>
        <p:txBody>
          <a:bodyPr/>
          <a:lstStyle/>
          <a:p>
            <a:fld id="{EA72E6D9-54B9-4002-9F53-271518A4B7D7}" type="slidenum">
              <a:rPr lang="en-US"/>
              <a:t>16</a:t>
            </a:fld>
            <a:endParaRPr lang="en-US"/>
          </a:p>
        </p:txBody>
      </p:sp>
    </p:spTree>
    <p:extLst>
      <p:ext uri="{BB962C8B-B14F-4D97-AF65-F5344CB8AC3E}">
        <p14:creationId xmlns:p14="http://schemas.microsoft.com/office/powerpoint/2010/main" val="1561803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--Half of the knots show offsets while half doesn't</a:t>
            </a:r>
          </a:p>
          <a:p>
            <a:r>
              <a:rPr lang="en-US">
                <a:cs typeface="Calibri"/>
              </a:rPr>
              <a:t>--The Co-s-type knots may also have offsets—but distance and projection effetcs are reducing them</a:t>
            </a:r>
          </a:p>
        </p:txBody>
      </p:sp>
      <p:sp>
        <p:nvSpPr>
          <p:cNvPr id="4" name="Slide Number Placeholder 3"/>
          <p:cNvSpPr>
            <a:spLocks noGrp="1"/>
          </p:cNvSpPr>
          <p:nvPr>
            <p:ph type="sldNum" sz="quarter" idx="5"/>
          </p:nvPr>
        </p:nvSpPr>
        <p:spPr/>
        <p:txBody>
          <a:bodyPr/>
          <a:lstStyle/>
          <a:p>
            <a:fld id="{EA72E6D9-54B9-4002-9F53-271518A4B7D7}" type="slidenum">
              <a:rPr lang="en-US" smtClean="0"/>
              <a:t>17</a:t>
            </a:fld>
            <a:endParaRPr lang="en-US"/>
          </a:p>
        </p:txBody>
      </p:sp>
    </p:spTree>
    <p:extLst>
      <p:ext uri="{BB962C8B-B14F-4D97-AF65-F5344CB8AC3E}">
        <p14:creationId xmlns:p14="http://schemas.microsoft.com/office/powerpoint/2010/main" val="2875614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--Half of the knots show offsets while half doesn't</a:t>
            </a:r>
          </a:p>
          <a:p>
            <a:r>
              <a:rPr lang="en-US">
                <a:cs typeface="Calibri"/>
              </a:rPr>
              <a:t>--The Co-s-type knots may also have offsets—but distance and projection effetcs are reducing them</a:t>
            </a:r>
          </a:p>
        </p:txBody>
      </p:sp>
      <p:sp>
        <p:nvSpPr>
          <p:cNvPr id="4" name="Slide Number Placeholder 3"/>
          <p:cNvSpPr>
            <a:spLocks noGrp="1"/>
          </p:cNvSpPr>
          <p:nvPr>
            <p:ph type="sldNum" sz="quarter" idx="5"/>
          </p:nvPr>
        </p:nvSpPr>
        <p:spPr/>
        <p:txBody>
          <a:bodyPr/>
          <a:lstStyle/>
          <a:p>
            <a:fld id="{EA72E6D9-54B9-4002-9F53-271518A4B7D7}" type="slidenum">
              <a:rPr lang="en-US" smtClean="0"/>
              <a:t>18</a:t>
            </a:fld>
            <a:endParaRPr lang="en-US"/>
          </a:p>
        </p:txBody>
      </p:sp>
    </p:spTree>
    <p:extLst>
      <p:ext uri="{BB962C8B-B14F-4D97-AF65-F5344CB8AC3E}">
        <p14:creationId xmlns:p14="http://schemas.microsoft.com/office/powerpoint/2010/main" val="570080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--Half of the knots show offsets while half doesn't</a:t>
            </a:r>
          </a:p>
          <a:p>
            <a:r>
              <a:rPr lang="en-US">
                <a:cs typeface="Calibri"/>
              </a:rPr>
              <a:t>--The Co-s-type knots may also have offsets—but distance and projection effetcs are reducing them</a:t>
            </a:r>
          </a:p>
        </p:txBody>
      </p:sp>
      <p:sp>
        <p:nvSpPr>
          <p:cNvPr id="4" name="Slide Number Placeholder 3"/>
          <p:cNvSpPr>
            <a:spLocks noGrp="1"/>
          </p:cNvSpPr>
          <p:nvPr>
            <p:ph type="sldNum" sz="quarter" idx="5"/>
          </p:nvPr>
        </p:nvSpPr>
        <p:spPr/>
        <p:txBody>
          <a:bodyPr/>
          <a:lstStyle/>
          <a:p>
            <a:fld id="{EA72E6D9-54B9-4002-9F53-271518A4B7D7}" type="slidenum">
              <a:rPr lang="en-US" smtClean="0"/>
              <a:t>19</a:t>
            </a:fld>
            <a:endParaRPr lang="en-US"/>
          </a:p>
        </p:txBody>
      </p:sp>
    </p:spTree>
    <p:extLst>
      <p:ext uri="{BB962C8B-B14F-4D97-AF65-F5344CB8AC3E}">
        <p14:creationId xmlns:p14="http://schemas.microsoft.com/office/powerpoint/2010/main" val="1204867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--Half of the knots show offsets while half doesn't</a:t>
            </a:r>
          </a:p>
          <a:p>
            <a:r>
              <a:rPr lang="en-US">
                <a:cs typeface="Calibri"/>
              </a:rPr>
              <a:t>--The Co-s-type knots may also have offsets—but distance and projection effetcs are reducing them</a:t>
            </a:r>
          </a:p>
        </p:txBody>
      </p:sp>
      <p:sp>
        <p:nvSpPr>
          <p:cNvPr id="4" name="Slide Number Placeholder 3"/>
          <p:cNvSpPr>
            <a:spLocks noGrp="1"/>
          </p:cNvSpPr>
          <p:nvPr>
            <p:ph type="sldNum" sz="quarter" idx="5"/>
          </p:nvPr>
        </p:nvSpPr>
        <p:spPr/>
        <p:txBody>
          <a:bodyPr/>
          <a:lstStyle/>
          <a:p>
            <a:fld id="{EA72E6D9-54B9-4002-9F53-271518A4B7D7}" type="slidenum">
              <a:rPr lang="en-US" smtClean="0"/>
              <a:t>20</a:t>
            </a:fld>
            <a:endParaRPr lang="en-US"/>
          </a:p>
        </p:txBody>
      </p:sp>
    </p:spTree>
    <p:extLst>
      <p:ext uri="{BB962C8B-B14F-4D97-AF65-F5344CB8AC3E}">
        <p14:creationId xmlns:p14="http://schemas.microsoft.com/office/powerpoint/2010/main" val="813295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Brief history of [resolved] X-ray jets with Chandra—Launched in 1999—Ground team wanted to calibrate it's optics using a distant quasar PKS 0637-752—Using what they expected to be a point source—Unexpectedly found a bright 100 kpc long X-ray jet</a:t>
            </a:r>
          </a:p>
        </p:txBody>
      </p:sp>
      <p:sp>
        <p:nvSpPr>
          <p:cNvPr id="4" name="Slide Number Placeholder 3"/>
          <p:cNvSpPr>
            <a:spLocks noGrp="1"/>
          </p:cNvSpPr>
          <p:nvPr>
            <p:ph type="sldNum" sz="quarter" idx="5"/>
          </p:nvPr>
        </p:nvSpPr>
        <p:spPr/>
        <p:txBody>
          <a:bodyPr/>
          <a:lstStyle/>
          <a:p>
            <a:fld id="{EA72E6D9-54B9-4002-9F53-271518A4B7D7}" type="slidenum">
              <a:rPr lang="en-US"/>
              <a:t>2</a:t>
            </a:fld>
            <a:endParaRPr lang="en-US"/>
          </a:p>
        </p:txBody>
      </p:sp>
    </p:spTree>
    <p:extLst>
      <p:ext uri="{BB962C8B-B14F-4D97-AF65-F5344CB8AC3E}">
        <p14:creationId xmlns:p14="http://schemas.microsoft.com/office/powerpoint/2010/main" val="2562231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--Half of the knots show offsets while half doesn't</a:t>
            </a:r>
          </a:p>
          <a:p>
            <a:r>
              <a:rPr lang="en-US">
                <a:cs typeface="Calibri"/>
              </a:rPr>
              <a:t>--The Co-s-type knots may also have offsets—but distance and projection effetcs are reducing them</a:t>
            </a:r>
          </a:p>
        </p:txBody>
      </p:sp>
      <p:sp>
        <p:nvSpPr>
          <p:cNvPr id="4" name="Slide Number Placeholder 3"/>
          <p:cNvSpPr>
            <a:spLocks noGrp="1"/>
          </p:cNvSpPr>
          <p:nvPr>
            <p:ph type="sldNum" sz="quarter" idx="5"/>
          </p:nvPr>
        </p:nvSpPr>
        <p:spPr/>
        <p:txBody>
          <a:bodyPr/>
          <a:lstStyle/>
          <a:p>
            <a:fld id="{EA72E6D9-54B9-4002-9F53-271518A4B7D7}" type="slidenum">
              <a:rPr lang="en-US" smtClean="0"/>
              <a:t>21</a:t>
            </a:fld>
            <a:endParaRPr lang="en-US"/>
          </a:p>
        </p:txBody>
      </p:sp>
    </p:spTree>
    <p:extLst>
      <p:ext uri="{BB962C8B-B14F-4D97-AF65-F5344CB8AC3E}">
        <p14:creationId xmlns:p14="http://schemas.microsoft.com/office/powerpoint/2010/main" val="790588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--Half of the knots show offsets while half doesn't</a:t>
            </a:r>
          </a:p>
          <a:p>
            <a:r>
              <a:rPr lang="en-US">
                <a:cs typeface="Calibri"/>
              </a:rPr>
              <a:t>--The Co-s-type knots may also have offsets—but distance and projection effetcs are reducing them</a:t>
            </a:r>
          </a:p>
        </p:txBody>
      </p:sp>
      <p:sp>
        <p:nvSpPr>
          <p:cNvPr id="4" name="Slide Number Placeholder 3"/>
          <p:cNvSpPr>
            <a:spLocks noGrp="1"/>
          </p:cNvSpPr>
          <p:nvPr>
            <p:ph type="sldNum" sz="quarter" idx="5"/>
          </p:nvPr>
        </p:nvSpPr>
        <p:spPr/>
        <p:txBody>
          <a:bodyPr/>
          <a:lstStyle/>
          <a:p>
            <a:fld id="{EA72E6D9-54B9-4002-9F53-271518A4B7D7}" type="slidenum">
              <a:rPr lang="en-US" smtClean="0"/>
              <a:t>22</a:t>
            </a:fld>
            <a:endParaRPr lang="en-US"/>
          </a:p>
        </p:txBody>
      </p:sp>
    </p:spTree>
    <p:extLst>
      <p:ext uri="{BB962C8B-B14F-4D97-AF65-F5344CB8AC3E}">
        <p14:creationId xmlns:p14="http://schemas.microsoft.com/office/powerpoint/2010/main" val="2231151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--majority of the co-s offsets are from CDQ knots—they are closely aligned as indicated by their parsec scale jet speeds—and are also at a high redshift.</a:t>
            </a:r>
          </a:p>
          <a:p>
            <a:r>
              <a:rPr lang="en-US">
                <a:cs typeface="Calibri"/>
              </a:rPr>
              <a:t>--Tests for difference between Xf-type and Co-s-type knots reveal no difference.</a:t>
            </a:r>
          </a:p>
          <a:p>
            <a:r>
              <a:rPr lang="en-US">
                <a:cs typeface="Calibri"/>
              </a:rPr>
              <a:t>--That means all knots probably have offsets!</a:t>
            </a:r>
          </a:p>
        </p:txBody>
      </p:sp>
      <p:sp>
        <p:nvSpPr>
          <p:cNvPr id="4" name="Slide Number Placeholder 3"/>
          <p:cNvSpPr>
            <a:spLocks noGrp="1"/>
          </p:cNvSpPr>
          <p:nvPr>
            <p:ph type="sldNum" sz="quarter" idx="5"/>
          </p:nvPr>
        </p:nvSpPr>
        <p:spPr/>
        <p:txBody>
          <a:bodyPr/>
          <a:lstStyle/>
          <a:p>
            <a:fld id="{EA72E6D9-54B9-4002-9F53-271518A4B7D7}" type="slidenum">
              <a:rPr lang="en-US"/>
              <a:t>23</a:t>
            </a:fld>
            <a:endParaRPr lang="en-US"/>
          </a:p>
        </p:txBody>
      </p:sp>
    </p:spTree>
    <p:extLst>
      <p:ext uri="{BB962C8B-B14F-4D97-AF65-F5344CB8AC3E}">
        <p14:creationId xmlns:p14="http://schemas.microsoft.com/office/powerpoint/2010/main" val="703829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--Spectral class based schema for angles to </a:t>
            </a:r>
            <a:r>
              <a:rPr lang="en-US" dirty="0" err="1">
                <a:cs typeface="Calibri"/>
              </a:rPr>
              <a:t>deproject</a:t>
            </a:r>
            <a:r>
              <a:rPr lang="en-US" dirty="0">
                <a:cs typeface="Calibri"/>
              </a:rPr>
              <a:t> the offsets</a:t>
            </a:r>
          </a:p>
          <a:p>
            <a:r>
              <a:rPr lang="en-US" dirty="0"/>
              <a:t>--Larger offsets in CDQs and LDQs compared to FR II—revisit this in a moment</a:t>
            </a:r>
          </a:p>
          <a:p>
            <a:r>
              <a:rPr lang="en-US" dirty="0">
                <a:cs typeface="Calibri"/>
              </a:rPr>
              <a:t>--Nearby radio knots are resolved at least along the jet and appear extended. While almost no such extension is seen in the X-ray maps-—indicating a compact emission region for the X-rays while much larger regions for the radio</a:t>
            </a:r>
          </a:p>
          <a:p>
            <a:r>
              <a:rPr lang="en-US" dirty="0">
                <a:cs typeface="Calibri"/>
              </a:rPr>
              <a:t>--Offsets similar to the sizes of knots irrespective of whether the knots are resolved or not—That means all knots have similar structures and are probably produced by the same process. </a:t>
            </a:r>
          </a:p>
        </p:txBody>
      </p:sp>
      <p:sp>
        <p:nvSpPr>
          <p:cNvPr id="4" name="Slide Number Placeholder 3"/>
          <p:cNvSpPr>
            <a:spLocks noGrp="1"/>
          </p:cNvSpPr>
          <p:nvPr>
            <p:ph type="sldNum" sz="quarter" idx="5"/>
          </p:nvPr>
        </p:nvSpPr>
        <p:spPr/>
        <p:txBody>
          <a:bodyPr/>
          <a:lstStyle/>
          <a:p>
            <a:fld id="{EA72E6D9-54B9-4002-9F53-271518A4B7D7}" type="slidenum">
              <a:rPr lang="en-US"/>
              <a:t>24</a:t>
            </a:fld>
            <a:endParaRPr lang="en-US"/>
          </a:p>
        </p:txBody>
      </p:sp>
    </p:spTree>
    <p:extLst>
      <p:ext uri="{BB962C8B-B14F-4D97-AF65-F5344CB8AC3E}">
        <p14:creationId xmlns:p14="http://schemas.microsoft.com/office/powerpoint/2010/main" val="35408494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--Example knot from Centaurus A—8 GHz radio contours are overlaid on the X-ray image.</a:t>
            </a:r>
          </a:p>
          <a:p>
            <a:r>
              <a:rPr lang="en-US">
                <a:cs typeface="Calibri"/>
              </a:rPr>
              <a:t>--Knots when unresolved, create an offset whose magnitude sets a lower-limit on the knot size. Hence similar offsets would indicate similar structures.</a:t>
            </a:r>
          </a:p>
          <a:p>
            <a:r>
              <a:rPr lang="en-US">
                <a:cs typeface="Calibri"/>
              </a:rPr>
              <a:t>--The X-ray emitting electrons in IC/CMB have much larger lifetimes compared to their GHz emitting counterparts—But compact X-ray and extended radio morphologies are a problem for IC/CMB mode</a:t>
            </a:r>
          </a:p>
          <a:p>
            <a:r>
              <a:rPr lang="en-US">
                <a:cs typeface="Calibri"/>
              </a:rPr>
              <a:t>--But structure can be easily explained by synchrotron as the X-ray emitting electrons have much shorter lifetimes. Now what is producing this structure?</a:t>
            </a:r>
          </a:p>
        </p:txBody>
      </p:sp>
      <p:sp>
        <p:nvSpPr>
          <p:cNvPr id="4" name="Slide Number Placeholder 3"/>
          <p:cNvSpPr>
            <a:spLocks noGrp="1"/>
          </p:cNvSpPr>
          <p:nvPr>
            <p:ph type="sldNum" sz="quarter" idx="5"/>
          </p:nvPr>
        </p:nvSpPr>
        <p:spPr/>
        <p:txBody>
          <a:bodyPr/>
          <a:lstStyle/>
          <a:p>
            <a:fld id="{EA72E6D9-54B9-4002-9F53-271518A4B7D7}" type="slidenum">
              <a:rPr lang="en-US"/>
              <a:t>25</a:t>
            </a:fld>
            <a:endParaRPr lang="en-US"/>
          </a:p>
        </p:txBody>
      </p:sp>
    </p:spTree>
    <p:extLst>
      <p:ext uri="{BB962C8B-B14F-4D97-AF65-F5344CB8AC3E}">
        <p14:creationId xmlns:p14="http://schemas.microsoft.com/office/powerpoint/2010/main" val="2429011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--Based on the frequency-dependent profiles of knots and their near periodic spacing, several authors suggested that these knots are separate moving portions of the jet produced by intermittent activity in the central engine.</a:t>
            </a:r>
          </a:p>
          <a:p>
            <a:r>
              <a:rPr lang="en-US" dirty="0">
                <a:cs typeface="Calibri"/>
              </a:rPr>
              <a:t>--Based on these suggestions Kataoka et al explained these knots as heavier blobs with the upstream shock producing synchrotron electrons.</a:t>
            </a:r>
          </a:p>
          <a:p>
            <a:r>
              <a:rPr lang="en-US" dirty="0">
                <a:cs typeface="Calibri"/>
              </a:rPr>
              <a:t>--But it cannot explain the why the magnetic inferred from radio images are parallel to the jet.</a:t>
            </a:r>
          </a:p>
          <a:p>
            <a:r>
              <a:rPr lang="en-US" dirty="0">
                <a:cs typeface="Calibri"/>
              </a:rPr>
              <a:t>--A slight modification would be the energized electrons cool while flowing around the obstacle forming a shear layer or they diffuse into an actual shear layer.</a:t>
            </a:r>
          </a:p>
          <a:p>
            <a:r>
              <a:rPr lang="en-US" dirty="0">
                <a:cs typeface="Calibri"/>
              </a:rPr>
              <a:t>--Explains </a:t>
            </a:r>
            <a:r>
              <a:rPr lang="en-US" dirty="0" err="1">
                <a:cs typeface="Calibri"/>
              </a:rPr>
              <a:t>Xf-tye</a:t>
            </a:r>
            <a:r>
              <a:rPr lang="en-US" dirty="0">
                <a:cs typeface="Calibri"/>
              </a:rPr>
              <a:t> offsets, extended radio regions, compact X-ray regions, radio emission coming from a shear layer and hence a parallel B-field</a:t>
            </a:r>
          </a:p>
          <a:p>
            <a:r>
              <a:rPr lang="en-US" dirty="0">
                <a:cs typeface="Calibri"/>
              </a:rPr>
              <a:t>--If a forward shock is produced, it can, in principle, produce optical emission—in an ongoing project in our group we are currently finding that even the radio optical emission requires two spectral components—turn over at ALMA frequencies!</a:t>
            </a:r>
          </a:p>
        </p:txBody>
      </p:sp>
      <p:sp>
        <p:nvSpPr>
          <p:cNvPr id="4" name="Slide Number Placeholder 3"/>
          <p:cNvSpPr>
            <a:spLocks noGrp="1"/>
          </p:cNvSpPr>
          <p:nvPr>
            <p:ph type="sldNum" sz="quarter" idx="5"/>
          </p:nvPr>
        </p:nvSpPr>
        <p:spPr/>
        <p:txBody>
          <a:bodyPr/>
          <a:lstStyle/>
          <a:p>
            <a:fld id="{EA72E6D9-54B9-4002-9F53-271518A4B7D7}" type="slidenum">
              <a:rPr lang="en-US"/>
              <a:t>26</a:t>
            </a:fld>
            <a:endParaRPr lang="en-US"/>
          </a:p>
        </p:txBody>
      </p:sp>
    </p:spTree>
    <p:extLst>
      <p:ext uri="{BB962C8B-B14F-4D97-AF65-F5344CB8AC3E}">
        <p14:creationId xmlns:p14="http://schemas.microsoft.com/office/powerpoint/2010/main" val="42036593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--If the knots are moving, the de-projected values are over-estimated by a factor of delta.</a:t>
            </a:r>
          </a:p>
          <a:p>
            <a:r>
              <a:rPr lang="en-US" dirty="0">
                <a:cs typeface="Calibri"/>
              </a:rPr>
              <a:t>--HST proper motions of knots in a nearby jet indicate gamma&lt;3</a:t>
            </a:r>
          </a:p>
          <a:p>
            <a:r>
              <a:rPr lang="en-US" dirty="0">
                <a:cs typeface="Calibri"/>
              </a:rPr>
              <a:t>--use this gamma to re-estimate the de-projected offsets</a:t>
            </a:r>
          </a:p>
        </p:txBody>
      </p:sp>
      <p:sp>
        <p:nvSpPr>
          <p:cNvPr id="4" name="Slide Number Placeholder 3"/>
          <p:cNvSpPr>
            <a:spLocks noGrp="1"/>
          </p:cNvSpPr>
          <p:nvPr>
            <p:ph type="sldNum" sz="quarter" idx="5"/>
          </p:nvPr>
        </p:nvSpPr>
        <p:spPr/>
        <p:txBody>
          <a:bodyPr/>
          <a:lstStyle/>
          <a:p>
            <a:fld id="{EA72E6D9-54B9-4002-9F53-271518A4B7D7}" type="slidenum">
              <a:rPr lang="en-US"/>
              <a:t>27</a:t>
            </a:fld>
            <a:endParaRPr lang="en-US"/>
          </a:p>
        </p:txBody>
      </p:sp>
    </p:spTree>
    <p:extLst>
      <p:ext uri="{BB962C8B-B14F-4D97-AF65-F5344CB8AC3E}">
        <p14:creationId xmlns:p14="http://schemas.microsoft.com/office/powerpoint/2010/main" val="28269723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--delta corrected offsets indicates values which are better estimates for lower-limit on knot sizes</a:t>
            </a:r>
          </a:p>
          <a:p>
            <a:r>
              <a:rPr lang="en-US">
                <a:cs typeface="Calibri"/>
              </a:rPr>
              <a:t>--if knots are produced by intermittent activity, the distances between them would indicate a certain time scale.</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EA72E6D9-54B9-4002-9F53-271518A4B7D7}" type="slidenum">
              <a:rPr lang="en-US"/>
              <a:t>28</a:t>
            </a:fld>
            <a:endParaRPr lang="en-US"/>
          </a:p>
        </p:txBody>
      </p:sp>
    </p:spTree>
    <p:extLst>
      <p:ext uri="{BB962C8B-B14F-4D97-AF65-F5344CB8AC3E}">
        <p14:creationId xmlns:p14="http://schemas.microsoft.com/office/powerpoint/2010/main" val="14089432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measured time period is slightly smaller than the estimated time scales of intermittent activity ~10^5 years--Perhaps the angles are underestimated</a:t>
            </a:r>
          </a:p>
        </p:txBody>
      </p:sp>
      <p:sp>
        <p:nvSpPr>
          <p:cNvPr id="4" name="Slide Number Placeholder 3"/>
          <p:cNvSpPr>
            <a:spLocks noGrp="1"/>
          </p:cNvSpPr>
          <p:nvPr>
            <p:ph type="sldNum" sz="quarter" idx="5"/>
          </p:nvPr>
        </p:nvSpPr>
        <p:spPr/>
        <p:txBody>
          <a:bodyPr/>
          <a:lstStyle/>
          <a:p>
            <a:fld id="{EA72E6D9-54B9-4002-9F53-271518A4B7D7}" type="slidenum">
              <a:rPr lang="en-US"/>
              <a:t>29</a:t>
            </a:fld>
            <a:endParaRPr lang="en-US"/>
          </a:p>
        </p:txBody>
      </p:sp>
    </p:spTree>
    <p:extLst>
      <p:ext uri="{BB962C8B-B14F-4D97-AF65-F5344CB8AC3E}">
        <p14:creationId xmlns:p14="http://schemas.microsoft.com/office/powerpoint/2010/main" val="17335001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a few contexts, a faster spine and a slower sheath has been suggested to provide different speeds for X-ray and radio emitting plasmas</a:t>
            </a:r>
          </a:p>
          <a:p>
            <a:r>
              <a:rPr lang="en-US">
                <a:cs typeface="Calibri"/>
              </a:rPr>
              <a:t>--If such a difference exists it may manifest itself in differences between luminosity distributions for aligned and misaligned sources. The radio and X-ray distributions only show small differences.</a:t>
            </a:r>
          </a:p>
          <a:p>
            <a:r>
              <a:rPr lang="en-US">
                <a:cs typeface="Calibri"/>
              </a:rPr>
              <a:t>--Intrinsic scatter in the luminosities can reduce any observable effect</a:t>
            </a:r>
          </a:p>
        </p:txBody>
      </p:sp>
      <p:sp>
        <p:nvSpPr>
          <p:cNvPr id="4" name="Slide Number Placeholder 3"/>
          <p:cNvSpPr>
            <a:spLocks noGrp="1"/>
          </p:cNvSpPr>
          <p:nvPr>
            <p:ph type="sldNum" sz="quarter" idx="5"/>
          </p:nvPr>
        </p:nvSpPr>
        <p:spPr/>
        <p:txBody>
          <a:bodyPr/>
          <a:lstStyle/>
          <a:p>
            <a:fld id="{EA72E6D9-54B9-4002-9F53-271518A4B7D7}" type="slidenum">
              <a:rPr lang="en-US"/>
              <a:t>30</a:t>
            </a:fld>
            <a:endParaRPr lang="en-US"/>
          </a:p>
        </p:txBody>
      </p:sp>
    </p:spTree>
    <p:extLst>
      <p:ext uri="{BB962C8B-B14F-4D97-AF65-F5344CB8AC3E}">
        <p14:creationId xmlns:p14="http://schemas.microsoft.com/office/powerpoint/2010/main" val="69467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Why unexpected?—This jet emits in the radio through IR, and this low-energy part of the spectrum is generally explained by a single synchrotron component</a:t>
            </a:r>
          </a:p>
          <a:p>
            <a:r>
              <a:rPr lang="en-US"/>
              <a:t>—An extension into the X-rays indicates no detectable flux—But X-ray bright in reality</a:t>
            </a:r>
            <a:endParaRPr lang="en-US">
              <a:cs typeface="Calibri"/>
            </a:endParaRPr>
          </a:p>
          <a:p>
            <a:r>
              <a:rPr lang="en-US"/>
              <a:t>—Chandra has detected about 200 X-rays jets—several such powerful jets require a second spectral component</a:t>
            </a:r>
            <a:endParaRPr lang="en-US">
              <a:cs typeface="Calibri"/>
            </a:endParaRPr>
          </a:p>
          <a:p>
            <a:r>
              <a:rPr lang="en-US"/>
              <a:t>—Other low power jets also exist with a single spectral component sufficient to explain radio-through-X-ray spectrum—not the focus of the talk</a:t>
            </a:r>
            <a:endParaRPr lang="en-US">
              <a:cs typeface="Calibri"/>
            </a:endParaRPr>
          </a:p>
          <a:p>
            <a:r>
              <a:rPr lang="en-US"/>
              <a:t>—Until recently IC/CMB model (briefly explain)—Requires highly relativistic and closely aligned jets—However, radio data indicates only a mildly relativistc jet.</a:t>
            </a:r>
          </a:p>
          <a:p>
            <a:r>
              <a:rPr lang="en-US"/>
              <a:t>—Alternative—Synchrotron radiation—but why a second electron population?</a:t>
            </a:r>
          </a:p>
          <a:p>
            <a:r>
              <a:rPr lang="en-US"/>
              <a:t>—Although both can explain the observed X-ray emission—They predict large differences in the jet power that is fed back into host</a:t>
            </a:r>
            <a:endParaRPr lang="en-US">
              <a:cs typeface="Calibri"/>
            </a:endParaRPr>
          </a:p>
          <a:p>
            <a:r>
              <a:rPr lang="en-US"/>
              <a:t>—Diagnostics—For example, Fermi limits shown by our group</a:t>
            </a:r>
            <a:endParaRPr lang="en-US">
              <a:cs typeface="Calibri"/>
            </a:endParaRPr>
          </a:p>
          <a:p>
            <a:r>
              <a:rPr lang="en-US"/>
              <a:t>--Problem with synchrotron—why a second electron population?</a:t>
            </a:r>
            <a:endParaRPr lang="en-US">
              <a:cs typeface="Calibri"/>
            </a:endParaRPr>
          </a:p>
          <a:p>
            <a:r>
              <a:rPr lang="en-US"/>
              <a:t>--Besides spectral diagnostics—X-ray/radio structure offers another clue</a:t>
            </a:r>
            <a:endParaRPr lang="en-US">
              <a:cs typeface="Calibri"/>
            </a:endParaRPr>
          </a:p>
        </p:txBody>
      </p:sp>
      <p:sp>
        <p:nvSpPr>
          <p:cNvPr id="4" name="Slide Number Placeholder 3"/>
          <p:cNvSpPr>
            <a:spLocks noGrp="1"/>
          </p:cNvSpPr>
          <p:nvPr>
            <p:ph type="sldNum" sz="quarter" idx="5"/>
          </p:nvPr>
        </p:nvSpPr>
        <p:spPr/>
        <p:txBody>
          <a:bodyPr/>
          <a:lstStyle/>
          <a:p>
            <a:fld id="{EA72E6D9-54B9-4002-9F53-271518A4B7D7}" type="slidenum">
              <a:rPr lang="en-US" smtClean="0"/>
              <a:t>3</a:t>
            </a:fld>
            <a:endParaRPr lang="en-US"/>
          </a:p>
        </p:txBody>
      </p:sp>
    </p:spTree>
    <p:extLst>
      <p:ext uri="{BB962C8B-B14F-4D97-AF65-F5344CB8AC3E}">
        <p14:creationId xmlns:p14="http://schemas.microsoft.com/office/powerpoint/2010/main" val="33091053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--Another way to test for IC/CMB is to look at flux ratio distributions</a:t>
            </a:r>
          </a:p>
          <a:p>
            <a:r>
              <a:rPr lang="en-US">
                <a:cs typeface="Calibri"/>
              </a:rPr>
              <a:t>--Expect differences between aligned and misaligned sources due to differences in beaming patterns</a:t>
            </a:r>
          </a:p>
          <a:p>
            <a:r>
              <a:rPr lang="en-US">
                <a:cs typeface="Calibri"/>
              </a:rPr>
              <a:t>--nothing found so far</a:t>
            </a:r>
          </a:p>
          <a:p>
            <a:endParaRPr lang="en-US">
              <a:cs typeface="Calibri"/>
            </a:endParaRPr>
          </a:p>
        </p:txBody>
      </p:sp>
      <p:sp>
        <p:nvSpPr>
          <p:cNvPr id="4" name="Slide Number Placeholder 3"/>
          <p:cNvSpPr>
            <a:spLocks noGrp="1"/>
          </p:cNvSpPr>
          <p:nvPr>
            <p:ph type="sldNum" sz="quarter" idx="5"/>
          </p:nvPr>
        </p:nvSpPr>
        <p:spPr/>
        <p:txBody>
          <a:bodyPr/>
          <a:lstStyle/>
          <a:p>
            <a:fld id="{EA72E6D9-54B9-4002-9F53-271518A4B7D7}" type="slidenum">
              <a:rPr lang="en-US"/>
              <a:t>31</a:t>
            </a:fld>
            <a:endParaRPr lang="en-US"/>
          </a:p>
        </p:txBody>
      </p:sp>
    </p:spTree>
    <p:extLst>
      <p:ext uri="{BB962C8B-B14F-4D97-AF65-F5344CB8AC3E}">
        <p14:creationId xmlns:p14="http://schemas.microsoft.com/office/powerpoint/2010/main" val="13818510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--Half of the knots show offsets while half doesn't</a:t>
            </a:r>
          </a:p>
          <a:p>
            <a:r>
              <a:rPr lang="en-US" dirty="0">
                <a:cs typeface="Calibri"/>
              </a:rPr>
              <a:t>--The Co-s-type knots may also have offsets—but distance and projection </a:t>
            </a:r>
            <a:r>
              <a:rPr lang="en-US" dirty="0" err="1">
                <a:cs typeface="Calibri"/>
              </a:rPr>
              <a:t>effetcs</a:t>
            </a:r>
            <a:r>
              <a:rPr lang="en-US" dirty="0">
                <a:cs typeface="Calibri"/>
              </a:rPr>
              <a:t> are reducing them</a:t>
            </a:r>
          </a:p>
        </p:txBody>
      </p:sp>
      <p:sp>
        <p:nvSpPr>
          <p:cNvPr id="4" name="Slide Number Placeholder 3"/>
          <p:cNvSpPr>
            <a:spLocks noGrp="1"/>
          </p:cNvSpPr>
          <p:nvPr>
            <p:ph type="sldNum" sz="quarter" idx="5"/>
          </p:nvPr>
        </p:nvSpPr>
        <p:spPr/>
        <p:txBody>
          <a:bodyPr/>
          <a:lstStyle/>
          <a:p>
            <a:fld id="{EA72E6D9-54B9-4002-9F53-271518A4B7D7}" type="slidenum">
              <a:rPr lang="en-US" smtClean="0"/>
              <a:t>32</a:t>
            </a:fld>
            <a:endParaRPr lang="en-US"/>
          </a:p>
        </p:txBody>
      </p:sp>
    </p:spTree>
    <p:extLst>
      <p:ext uri="{BB962C8B-B14F-4D97-AF65-F5344CB8AC3E}">
        <p14:creationId xmlns:p14="http://schemas.microsoft.com/office/powerpoint/2010/main" val="19919415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--Half of the knots show offsets while half doesn't</a:t>
            </a:r>
          </a:p>
          <a:p>
            <a:r>
              <a:rPr lang="en-US">
                <a:cs typeface="Calibri"/>
              </a:rPr>
              <a:t>--The Co-s-type knots may also have offsets—but distance and projection effetcs are reducing them</a:t>
            </a:r>
          </a:p>
        </p:txBody>
      </p:sp>
      <p:sp>
        <p:nvSpPr>
          <p:cNvPr id="4" name="Slide Number Placeholder 3"/>
          <p:cNvSpPr>
            <a:spLocks noGrp="1"/>
          </p:cNvSpPr>
          <p:nvPr>
            <p:ph type="sldNum" sz="quarter" idx="5"/>
          </p:nvPr>
        </p:nvSpPr>
        <p:spPr/>
        <p:txBody>
          <a:bodyPr/>
          <a:lstStyle/>
          <a:p>
            <a:fld id="{EA72E6D9-54B9-4002-9F53-271518A4B7D7}" type="slidenum">
              <a:rPr lang="en-US" smtClean="0"/>
              <a:t>33</a:t>
            </a:fld>
            <a:endParaRPr lang="en-US"/>
          </a:p>
        </p:txBody>
      </p:sp>
    </p:spTree>
    <p:extLst>
      <p:ext uri="{BB962C8B-B14F-4D97-AF65-F5344CB8AC3E}">
        <p14:creationId xmlns:p14="http://schemas.microsoft.com/office/powerpoint/2010/main" val="2297857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--Half of the knots show offsets while half doesn't</a:t>
            </a:r>
          </a:p>
          <a:p>
            <a:r>
              <a:rPr lang="en-US">
                <a:cs typeface="Calibri"/>
              </a:rPr>
              <a:t>--The Co-s-type knots may also have offsets—but distance and projection effetcs are reducing them</a:t>
            </a:r>
          </a:p>
        </p:txBody>
      </p:sp>
      <p:sp>
        <p:nvSpPr>
          <p:cNvPr id="4" name="Slide Number Placeholder 3"/>
          <p:cNvSpPr>
            <a:spLocks noGrp="1"/>
          </p:cNvSpPr>
          <p:nvPr>
            <p:ph type="sldNum" sz="quarter" idx="5"/>
          </p:nvPr>
        </p:nvSpPr>
        <p:spPr/>
        <p:txBody>
          <a:bodyPr/>
          <a:lstStyle/>
          <a:p>
            <a:fld id="{EA72E6D9-54B9-4002-9F53-271518A4B7D7}" type="slidenum">
              <a:rPr lang="en-US" smtClean="0"/>
              <a:t>34</a:t>
            </a:fld>
            <a:endParaRPr lang="en-US"/>
          </a:p>
        </p:txBody>
      </p:sp>
    </p:spTree>
    <p:extLst>
      <p:ext uri="{BB962C8B-B14F-4D97-AF65-F5344CB8AC3E}">
        <p14:creationId xmlns:p14="http://schemas.microsoft.com/office/powerpoint/2010/main" val="1527573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--Typical image of a high power X-ray jet. Point to knots and hotspots</a:t>
            </a:r>
          </a:p>
          <a:p>
            <a:r>
              <a:rPr lang="en-US"/>
              <a:t>--spectral models unaware of the structure in the jet</a:t>
            </a:r>
          </a:p>
          <a:p>
            <a:r>
              <a:rPr lang="en-US"/>
              <a:t>--most common assumption for IC/CMB—one-zone emission</a:t>
            </a:r>
          </a:p>
          <a:p>
            <a:r>
              <a:rPr lang="en-US"/>
              <a:t>--Only in a few cases, structure has been involved while applying synchrotron mode of emission</a:t>
            </a:r>
          </a:p>
          <a:p>
            <a:r>
              <a:rPr lang="en-US"/>
              <a:t>--Problem with applying one-zone modes of emission-&gt;offsets</a:t>
            </a:r>
          </a:p>
        </p:txBody>
      </p:sp>
      <p:sp>
        <p:nvSpPr>
          <p:cNvPr id="4" name="Slide Number Placeholder 3"/>
          <p:cNvSpPr>
            <a:spLocks noGrp="1"/>
          </p:cNvSpPr>
          <p:nvPr>
            <p:ph type="sldNum" sz="quarter" idx="5"/>
          </p:nvPr>
        </p:nvSpPr>
        <p:spPr/>
        <p:txBody>
          <a:bodyPr/>
          <a:lstStyle/>
          <a:p>
            <a:fld id="{5C87B7C1-932A-438C-B988-F3DBC671EF15}" type="slidenum">
              <a:rPr lang="en-US" smtClean="0"/>
              <a:t>4</a:t>
            </a:fld>
            <a:endParaRPr lang="en-US"/>
          </a:p>
        </p:txBody>
      </p:sp>
    </p:spTree>
    <p:extLst>
      <p:ext uri="{BB962C8B-B14F-4D97-AF65-F5344CB8AC3E}">
        <p14:creationId xmlns:p14="http://schemas.microsoft.com/office/powerpoint/2010/main" val="927169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X-rays peak and decay before the radio in this knot</a:t>
            </a:r>
          </a:p>
          <a:p>
            <a:r>
              <a:rPr lang="en-US"/>
              <a:t>--These offsets question the applicability of one-zone models.</a:t>
            </a:r>
          </a:p>
          <a:p>
            <a:r>
              <a:rPr lang="en-US"/>
              <a:t>--That means offsets provide another set of important constraints on the X-ray emission mechanism</a:t>
            </a:r>
          </a:p>
          <a:p>
            <a:r>
              <a:rPr lang="en-US"/>
              <a:t>--What do these offsets mean? What produces them? Can they tell us anything about the structure of the jet and in turn its X-ray mechanism?</a:t>
            </a:r>
          </a:p>
          <a:p>
            <a:r>
              <a:rPr lang="en-US"/>
              <a:t>--First step-&gt; collect statistics-&gt;what type of knots have offsets?</a:t>
            </a:r>
          </a:p>
          <a:p>
            <a:r>
              <a:rPr lang="en-US"/>
              <a:t>--Look of offsets in a sample of nearly all X-ray jets detected by Chandra</a:t>
            </a:r>
          </a:p>
        </p:txBody>
      </p:sp>
      <p:sp>
        <p:nvSpPr>
          <p:cNvPr id="4" name="Slide Number Placeholder 3"/>
          <p:cNvSpPr>
            <a:spLocks noGrp="1"/>
          </p:cNvSpPr>
          <p:nvPr>
            <p:ph type="sldNum" sz="quarter" idx="5"/>
          </p:nvPr>
        </p:nvSpPr>
        <p:spPr/>
        <p:txBody>
          <a:bodyPr/>
          <a:lstStyle/>
          <a:p>
            <a:fld id="{5C87B7C1-932A-438C-B988-F3DBC671EF15}" type="slidenum">
              <a:rPr lang="en-US" smtClean="0"/>
              <a:t>5</a:t>
            </a:fld>
            <a:endParaRPr lang="en-US"/>
          </a:p>
        </p:txBody>
      </p:sp>
    </p:spTree>
    <p:extLst>
      <p:ext uri="{BB962C8B-B14F-4D97-AF65-F5344CB8AC3E}">
        <p14:creationId xmlns:p14="http://schemas.microsoft.com/office/powerpoint/2010/main" val="558811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87B7C1-932A-438C-B988-F3DBC671EF15}" type="slidenum">
              <a:rPr lang="en-US" smtClean="0"/>
              <a:t>6</a:t>
            </a:fld>
            <a:endParaRPr lang="en-US"/>
          </a:p>
        </p:txBody>
      </p:sp>
    </p:spTree>
    <p:extLst>
      <p:ext uri="{BB962C8B-B14F-4D97-AF65-F5344CB8AC3E}">
        <p14:creationId xmlns:p14="http://schemas.microsoft.com/office/powerpoint/2010/main" val="429743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87B7C1-932A-438C-B988-F3DBC671EF15}" type="slidenum">
              <a:rPr lang="en-US" smtClean="0"/>
              <a:t>7</a:t>
            </a:fld>
            <a:endParaRPr lang="en-US"/>
          </a:p>
        </p:txBody>
      </p:sp>
    </p:spTree>
    <p:extLst>
      <p:ext uri="{BB962C8B-B14F-4D97-AF65-F5344CB8AC3E}">
        <p14:creationId xmlns:p14="http://schemas.microsoft.com/office/powerpoint/2010/main" val="4224537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87B7C1-932A-438C-B988-F3DBC671EF15}" type="slidenum">
              <a:rPr lang="en-US" smtClean="0"/>
              <a:t>8</a:t>
            </a:fld>
            <a:endParaRPr lang="en-US"/>
          </a:p>
        </p:txBody>
      </p:sp>
    </p:spTree>
    <p:extLst>
      <p:ext uri="{BB962C8B-B14F-4D97-AF65-F5344CB8AC3E}">
        <p14:creationId xmlns:p14="http://schemas.microsoft.com/office/powerpoint/2010/main" val="1468518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87B7C1-932A-438C-B988-F3DBC671EF15}" type="slidenum">
              <a:rPr lang="en-US" smtClean="0"/>
              <a:t>9</a:t>
            </a:fld>
            <a:endParaRPr lang="en-US"/>
          </a:p>
        </p:txBody>
      </p:sp>
    </p:spTree>
    <p:extLst>
      <p:ext uri="{BB962C8B-B14F-4D97-AF65-F5344CB8AC3E}">
        <p14:creationId xmlns:p14="http://schemas.microsoft.com/office/powerpoint/2010/main" val="2331316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2DFBE-07F0-4EC5-A04D-37246E17FE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56217F-23B9-4BB9-A8AF-94741126C0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2E0C96-682E-4D2D-8273-72560702B123}"/>
              </a:ext>
            </a:extLst>
          </p:cNvPr>
          <p:cNvSpPr>
            <a:spLocks noGrp="1"/>
          </p:cNvSpPr>
          <p:nvPr>
            <p:ph type="dt" sz="half" idx="10"/>
          </p:nvPr>
        </p:nvSpPr>
        <p:spPr/>
        <p:txBody>
          <a:bodyPr/>
          <a:lstStyle/>
          <a:p>
            <a:fld id="{3280590E-1C2C-45BD-8B04-8CAC79DE24A8}" type="datetimeFigureOut">
              <a:rPr lang="en-US" smtClean="0"/>
              <a:t>11/16/2021</a:t>
            </a:fld>
            <a:endParaRPr lang="en-US"/>
          </a:p>
        </p:txBody>
      </p:sp>
      <p:sp>
        <p:nvSpPr>
          <p:cNvPr id="5" name="Footer Placeholder 4">
            <a:extLst>
              <a:ext uri="{FF2B5EF4-FFF2-40B4-BE49-F238E27FC236}">
                <a16:creationId xmlns:a16="http://schemas.microsoft.com/office/drawing/2014/main" id="{5C933092-63AD-4610-A42D-34EDEEE7A7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48D4BA-3AFD-4B7A-BED2-A44A040ED221}"/>
              </a:ext>
            </a:extLst>
          </p:cNvPr>
          <p:cNvSpPr>
            <a:spLocks noGrp="1"/>
          </p:cNvSpPr>
          <p:nvPr>
            <p:ph type="sldNum" sz="quarter" idx="12"/>
          </p:nvPr>
        </p:nvSpPr>
        <p:spPr/>
        <p:txBody>
          <a:bodyPr/>
          <a:lstStyle/>
          <a:p>
            <a:fld id="{63CE75F0-B495-4EE1-ABFB-6CB7D7430E8B}" type="slidenum">
              <a:rPr lang="en-US" smtClean="0"/>
              <a:t>‹#›</a:t>
            </a:fld>
            <a:endParaRPr lang="en-US"/>
          </a:p>
        </p:txBody>
      </p:sp>
    </p:spTree>
    <p:extLst>
      <p:ext uri="{BB962C8B-B14F-4D97-AF65-F5344CB8AC3E}">
        <p14:creationId xmlns:p14="http://schemas.microsoft.com/office/powerpoint/2010/main" val="2477403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AA82-D1E5-4ACD-B741-EB6598C4DF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D0C2B2-846B-474D-A1E2-5DC157252E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E3F41C-C768-4CB9-8A1F-FD4759C563DD}"/>
              </a:ext>
            </a:extLst>
          </p:cNvPr>
          <p:cNvSpPr>
            <a:spLocks noGrp="1"/>
          </p:cNvSpPr>
          <p:nvPr>
            <p:ph type="dt" sz="half" idx="10"/>
          </p:nvPr>
        </p:nvSpPr>
        <p:spPr/>
        <p:txBody>
          <a:bodyPr/>
          <a:lstStyle/>
          <a:p>
            <a:fld id="{3280590E-1C2C-45BD-8B04-8CAC79DE24A8}" type="datetimeFigureOut">
              <a:rPr lang="en-US" smtClean="0"/>
              <a:t>11/16/2021</a:t>
            </a:fld>
            <a:endParaRPr lang="en-US"/>
          </a:p>
        </p:txBody>
      </p:sp>
      <p:sp>
        <p:nvSpPr>
          <p:cNvPr id="5" name="Footer Placeholder 4">
            <a:extLst>
              <a:ext uri="{FF2B5EF4-FFF2-40B4-BE49-F238E27FC236}">
                <a16:creationId xmlns:a16="http://schemas.microsoft.com/office/drawing/2014/main" id="{37520B05-B5D4-4A12-AE21-2915C6155C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28123E-3E18-4106-A85F-204CB180C5EF}"/>
              </a:ext>
            </a:extLst>
          </p:cNvPr>
          <p:cNvSpPr>
            <a:spLocks noGrp="1"/>
          </p:cNvSpPr>
          <p:nvPr>
            <p:ph type="sldNum" sz="quarter" idx="12"/>
          </p:nvPr>
        </p:nvSpPr>
        <p:spPr/>
        <p:txBody>
          <a:bodyPr/>
          <a:lstStyle/>
          <a:p>
            <a:fld id="{63CE75F0-B495-4EE1-ABFB-6CB7D7430E8B}" type="slidenum">
              <a:rPr lang="en-US" smtClean="0"/>
              <a:t>‹#›</a:t>
            </a:fld>
            <a:endParaRPr lang="en-US"/>
          </a:p>
        </p:txBody>
      </p:sp>
    </p:spTree>
    <p:extLst>
      <p:ext uri="{BB962C8B-B14F-4D97-AF65-F5344CB8AC3E}">
        <p14:creationId xmlns:p14="http://schemas.microsoft.com/office/powerpoint/2010/main" val="2885649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67AB3-E27A-4E11-9C07-E61FED8FEA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9B6555-CA6A-4FAC-9F63-D2520F0472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4879E3-BFE5-4410-A0DB-D5D1EC088879}"/>
              </a:ext>
            </a:extLst>
          </p:cNvPr>
          <p:cNvSpPr>
            <a:spLocks noGrp="1"/>
          </p:cNvSpPr>
          <p:nvPr>
            <p:ph type="dt" sz="half" idx="10"/>
          </p:nvPr>
        </p:nvSpPr>
        <p:spPr/>
        <p:txBody>
          <a:bodyPr/>
          <a:lstStyle/>
          <a:p>
            <a:fld id="{3280590E-1C2C-45BD-8B04-8CAC79DE24A8}" type="datetimeFigureOut">
              <a:rPr lang="en-US" smtClean="0"/>
              <a:t>11/16/2021</a:t>
            </a:fld>
            <a:endParaRPr lang="en-US"/>
          </a:p>
        </p:txBody>
      </p:sp>
      <p:sp>
        <p:nvSpPr>
          <p:cNvPr id="5" name="Footer Placeholder 4">
            <a:extLst>
              <a:ext uri="{FF2B5EF4-FFF2-40B4-BE49-F238E27FC236}">
                <a16:creationId xmlns:a16="http://schemas.microsoft.com/office/drawing/2014/main" id="{351610C8-533F-49DB-8F36-05B2B99A33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D2B8A7-2D91-465B-9CB8-496637C2CB26}"/>
              </a:ext>
            </a:extLst>
          </p:cNvPr>
          <p:cNvSpPr>
            <a:spLocks noGrp="1"/>
          </p:cNvSpPr>
          <p:nvPr>
            <p:ph type="sldNum" sz="quarter" idx="12"/>
          </p:nvPr>
        </p:nvSpPr>
        <p:spPr/>
        <p:txBody>
          <a:bodyPr/>
          <a:lstStyle/>
          <a:p>
            <a:fld id="{63CE75F0-B495-4EE1-ABFB-6CB7D7430E8B}" type="slidenum">
              <a:rPr lang="en-US" smtClean="0"/>
              <a:t>‹#›</a:t>
            </a:fld>
            <a:endParaRPr lang="en-US"/>
          </a:p>
        </p:txBody>
      </p:sp>
    </p:spTree>
    <p:extLst>
      <p:ext uri="{BB962C8B-B14F-4D97-AF65-F5344CB8AC3E}">
        <p14:creationId xmlns:p14="http://schemas.microsoft.com/office/powerpoint/2010/main" val="3509314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2E3BC-A380-4662-96D9-EB57BAED8F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3FEB4F-A3ED-4CB9-ACEB-C5D8D79657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11E199-6FD7-4433-9A9A-C88E22EE48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FAC376-2F69-4C58-95F6-DF3BA2369B8A}"/>
              </a:ext>
            </a:extLst>
          </p:cNvPr>
          <p:cNvSpPr>
            <a:spLocks noGrp="1"/>
          </p:cNvSpPr>
          <p:nvPr>
            <p:ph type="dt" sz="half" idx="10"/>
          </p:nvPr>
        </p:nvSpPr>
        <p:spPr/>
        <p:txBody>
          <a:bodyPr/>
          <a:lstStyle/>
          <a:p>
            <a:fld id="{3280590E-1C2C-45BD-8B04-8CAC79DE24A8}" type="datetimeFigureOut">
              <a:rPr lang="en-US" smtClean="0"/>
              <a:t>11/16/2021</a:t>
            </a:fld>
            <a:endParaRPr lang="en-US"/>
          </a:p>
        </p:txBody>
      </p:sp>
      <p:sp>
        <p:nvSpPr>
          <p:cNvPr id="6" name="Footer Placeholder 5">
            <a:extLst>
              <a:ext uri="{FF2B5EF4-FFF2-40B4-BE49-F238E27FC236}">
                <a16:creationId xmlns:a16="http://schemas.microsoft.com/office/drawing/2014/main" id="{F7021831-5439-463A-A8E0-CD62E0201B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A20474-69AB-4CA1-988A-18AA117CFC6C}"/>
              </a:ext>
            </a:extLst>
          </p:cNvPr>
          <p:cNvSpPr>
            <a:spLocks noGrp="1"/>
          </p:cNvSpPr>
          <p:nvPr>
            <p:ph type="sldNum" sz="quarter" idx="12"/>
          </p:nvPr>
        </p:nvSpPr>
        <p:spPr/>
        <p:txBody>
          <a:bodyPr/>
          <a:lstStyle/>
          <a:p>
            <a:fld id="{63CE75F0-B495-4EE1-ABFB-6CB7D7430E8B}" type="slidenum">
              <a:rPr lang="en-US" smtClean="0"/>
              <a:t>‹#›</a:t>
            </a:fld>
            <a:endParaRPr lang="en-US"/>
          </a:p>
        </p:txBody>
      </p:sp>
    </p:spTree>
    <p:extLst>
      <p:ext uri="{BB962C8B-B14F-4D97-AF65-F5344CB8AC3E}">
        <p14:creationId xmlns:p14="http://schemas.microsoft.com/office/powerpoint/2010/main" val="813915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E613B-34ED-4E48-BB12-70B6674493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117FE9-7ECD-486F-B158-4707F142DF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20F114-2948-4DA3-889D-8709271DAD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4F0223-BE84-44F2-8A86-7BA2502CD3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D3AB0A-3BC1-499A-8F5F-51B8EF6B9D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2B4C16-49BC-4EDC-A45B-DAD549A01C30}"/>
              </a:ext>
            </a:extLst>
          </p:cNvPr>
          <p:cNvSpPr>
            <a:spLocks noGrp="1"/>
          </p:cNvSpPr>
          <p:nvPr>
            <p:ph type="dt" sz="half" idx="10"/>
          </p:nvPr>
        </p:nvSpPr>
        <p:spPr/>
        <p:txBody>
          <a:bodyPr/>
          <a:lstStyle/>
          <a:p>
            <a:fld id="{3280590E-1C2C-45BD-8B04-8CAC79DE24A8}" type="datetimeFigureOut">
              <a:rPr lang="en-US" smtClean="0"/>
              <a:t>11/16/2021</a:t>
            </a:fld>
            <a:endParaRPr lang="en-US"/>
          </a:p>
        </p:txBody>
      </p:sp>
      <p:sp>
        <p:nvSpPr>
          <p:cNvPr id="8" name="Footer Placeholder 7">
            <a:extLst>
              <a:ext uri="{FF2B5EF4-FFF2-40B4-BE49-F238E27FC236}">
                <a16:creationId xmlns:a16="http://schemas.microsoft.com/office/drawing/2014/main" id="{1FB53206-104E-4088-B64C-11FD33E0FB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624990-7634-4FCC-B280-965C7D704520}"/>
              </a:ext>
            </a:extLst>
          </p:cNvPr>
          <p:cNvSpPr>
            <a:spLocks noGrp="1"/>
          </p:cNvSpPr>
          <p:nvPr>
            <p:ph type="sldNum" sz="quarter" idx="12"/>
          </p:nvPr>
        </p:nvSpPr>
        <p:spPr/>
        <p:txBody>
          <a:bodyPr/>
          <a:lstStyle/>
          <a:p>
            <a:fld id="{63CE75F0-B495-4EE1-ABFB-6CB7D7430E8B}" type="slidenum">
              <a:rPr lang="en-US" smtClean="0"/>
              <a:t>‹#›</a:t>
            </a:fld>
            <a:endParaRPr lang="en-US"/>
          </a:p>
        </p:txBody>
      </p:sp>
    </p:spTree>
    <p:extLst>
      <p:ext uri="{BB962C8B-B14F-4D97-AF65-F5344CB8AC3E}">
        <p14:creationId xmlns:p14="http://schemas.microsoft.com/office/powerpoint/2010/main" val="2714676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1354D-3353-40E2-8D14-7A265D5DBA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15AA28-1FA9-4D78-AF9B-EFB16C6E5875}"/>
              </a:ext>
            </a:extLst>
          </p:cNvPr>
          <p:cNvSpPr>
            <a:spLocks noGrp="1"/>
          </p:cNvSpPr>
          <p:nvPr>
            <p:ph type="dt" sz="half" idx="10"/>
          </p:nvPr>
        </p:nvSpPr>
        <p:spPr/>
        <p:txBody>
          <a:bodyPr/>
          <a:lstStyle/>
          <a:p>
            <a:fld id="{3280590E-1C2C-45BD-8B04-8CAC79DE24A8}" type="datetimeFigureOut">
              <a:rPr lang="en-US" smtClean="0"/>
              <a:t>11/16/2021</a:t>
            </a:fld>
            <a:endParaRPr lang="en-US"/>
          </a:p>
        </p:txBody>
      </p:sp>
      <p:sp>
        <p:nvSpPr>
          <p:cNvPr id="4" name="Footer Placeholder 3">
            <a:extLst>
              <a:ext uri="{FF2B5EF4-FFF2-40B4-BE49-F238E27FC236}">
                <a16:creationId xmlns:a16="http://schemas.microsoft.com/office/drawing/2014/main" id="{34719F1E-6255-4889-A3EA-7B985F1A90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32C317-D146-4253-89C3-0127FD7DC73A}"/>
              </a:ext>
            </a:extLst>
          </p:cNvPr>
          <p:cNvSpPr>
            <a:spLocks noGrp="1"/>
          </p:cNvSpPr>
          <p:nvPr>
            <p:ph type="sldNum" sz="quarter" idx="12"/>
          </p:nvPr>
        </p:nvSpPr>
        <p:spPr/>
        <p:txBody>
          <a:bodyPr/>
          <a:lstStyle/>
          <a:p>
            <a:fld id="{63CE75F0-B495-4EE1-ABFB-6CB7D7430E8B}" type="slidenum">
              <a:rPr lang="en-US" smtClean="0"/>
              <a:t>‹#›</a:t>
            </a:fld>
            <a:endParaRPr lang="en-US"/>
          </a:p>
        </p:txBody>
      </p:sp>
    </p:spTree>
    <p:extLst>
      <p:ext uri="{BB962C8B-B14F-4D97-AF65-F5344CB8AC3E}">
        <p14:creationId xmlns:p14="http://schemas.microsoft.com/office/powerpoint/2010/main" val="3901737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75B56A-DAE1-4EFF-BB46-074149718974}"/>
              </a:ext>
            </a:extLst>
          </p:cNvPr>
          <p:cNvSpPr>
            <a:spLocks noGrp="1"/>
          </p:cNvSpPr>
          <p:nvPr>
            <p:ph type="dt" sz="half" idx="10"/>
          </p:nvPr>
        </p:nvSpPr>
        <p:spPr/>
        <p:txBody>
          <a:bodyPr/>
          <a:lstStyle/>
          <a:p>
            <a:fld id="{3280590E-1C2C-45BD-8B04-8CAC79DE24A8}" type="datetimeFigureOut">
              <a:rPr lang="en-US" smtClean="0"/>
              <a:t>11/16/2021</a:t>
            </a:fld>
            <a:endParaRPr lang="en-US"/>
          </a:p>
        </p:txBody>
      </p:sp>
      <p:sp>
        <p:nvSpPr>
          <p:cNvPr id="3" name="Footer Placeholder 2">
            <a:extLst>
              <a:ext uri="{FF2B5EF4-FFF2-40B4-BE49-F238E27FC236}">
                <a16:creationId xmlns:a16="http://schemas.microsoft.com/office/drawing/2014/main" id="{B3733446-CE16-4896-B21C-4B71F4D605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08F3EA-39F6-4FFD-AA3F-81F51EDEA0EB}"/>
              </a:ext>
            </a:extLst>
          </p:cNvPr>
          <p:cNvSpPr>
            <a:spLocks noGrp="1"/>
          </p:cNvSpPr>
          <p:nvPr>
            <p:ph type="sldNum" sz="quarter" idx="12"/>
          </p:nvPr>
        </p:nvSpPr>
        <p:spPr/>
        <p:txBody>
          <a:bodyPr/>
          <a:lstStyle/>
          <a:p>
            <a:fld id="{63CE75F0-B495-4EE1-ABFB-6CB7D7430E8B}" type="slidenum">
              <a:rPr lang="en-US" smtClean="0"/>
              <a:t>‹#›</a:t>
            </a:fld>
            <a:endParaRPr lang="en-US"/>
          </a:p>
        </p:txBody>
      </p:sp>
    </p:spTree>
    <p:extLst>
      <p:ext uri="{BB962C8B-B14F-4D97-AF65-F5344CB8AC3E}">
        <p14:creationId xmlns:p14="http://schemas.microsoft.com/office/powerpoint/2010/main" val="494673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05151-3764-44F4-9AF6-194D44AAA9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623300-1D7D-45D5-8309-1B891A0335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2525EB-8D63-4CB9-8B16-E862D7924A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1B87A7-5C97-4EA7-9D7D-3F4C17474DDA}"/>
              </a:ext>
            </a:extLst>
          </p:cNvPr>
          <p:cNvSpPr>
            <a:spLocks noGrp="1"/>
          </p:cNvSpPr>
          <p:nvPr>
            <p:ph type="dt" sz="half" idx="10"/>
          </p:nvPr>
        </p:nvSpPr>
        <p:spPr/>
        <p:txBody>
          <a:bodyPr/>
          <a:lstStyle/>
          <a:p>
            <a:fld id="{3280590E-1C2C-45BD-8B04-8CAC79DE24A8}" type="datetimeFigureOut">
              <a:rPr lang="en-US" smtClean="0"/>
              <a:t>11/16/2021</a:t>
            </a:fld>
            <a:endParaRPr lang="en-US"/>
          </a:p>
        </p:txBody>
      </p:sp>
      <p:sp>
        <p:nvSpPr>
          <p:cNvPr id="6" name="Footer Placeholder 5">
            <a:extLst>
              <a:ext uri="{FF2B5EF4-FFF2-40B4-BE49-F238E27FC236}">
                <a16:creationId xmlns:a16="http://schemas.microsoft.com/office/drawing/2014/main" id="{C41DA70E-0611-4AF9-A668-D8577D1A18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07EFC1-4BF8-470B-B42C-0F4604E8B970}"/>
              </a:ext>
            </a:extLst>
          </p:cNvPr>
          <p:cNvSpPr>
            <a:spLocks noGrp="1"/>
          </p:cNvSpPr>
          <p:nvPr>
            <p:ph type="sldNum" sz="quarter" idx="12"/>
          </p:nvPr>
        </p:nvSpPr>
        <p:spPr/>
        <p:txBody>
          <a:bodyPr/>
          <a:lstStyle/>
          <a:p>
            <a:fld id="{63CE75F0-B495-4EE1-ABFB-6CB7D7430E8B}" type="slidenum">
              <a:rPr lang="en-US" smtClean="0"/>
              <a:t>‹#›</a:t>
            </a:fld>
            <a:endParaRPr lang="en-US"/>
          </a:p>
        </p:txBody>
      </p:sp>
    </p:spTree>
    <p:extLst>
      <p:ext uri="{BB962C8B-B14F-4D97-AF65-F5344CB8AC3E}">
        <p14:creationId xmlns:p14="http://schemas.microsoft.com/office/powerpoint/2010/main" val="1251273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28B85-67C4-4537-BD11-E7E4A75791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D9FF5A-318C-460D-9E47-547A777216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C7010A-275A-4031-8A7C-79E947B861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A0AEF5-3D20-4595-A9B1-AA7F1A57DD20}"/>
              </a:ext>
            </a:extLst>
          </p:cNvPr>
          <p:cNvSpPr>
            <a:spLocks noGrp="1"/>
          </p:cNvSpPr>
          <p:nvPr>
            <p:ph type="dt" sz="half" idx="10"/>
          </p:nvPr>
        </p:nvSpPr>
        <p:spPr/>
        <p:txBody>
          <a:bodyPr/>
          <a:lstStyle/>
          <a:p>
            <a:fld id="{3280590E-1C2C-45BD-8B04-8CAC79DE24A8}" type="datetimeFigureOut">
              <a:rPr lang="en-US" smtClean="0"/>
              <a:t>11/16/2021</a:t>
            </a:fld>
            <a:endParaRPr lang="en-US"/>
          </a:p>
        </p:txBody>
      </p:sp>
      <p:sp>
        <p:nvSpPr>
          <p:cNvPr id="6" name="Footer Placeholder 5">
            <a:extLst>
              <a:ext uri="{FF2B5EF4-FFF2-40B4-BE49-F238E27FC236}">
                <a16:creationId xmlns:a16="http://schemas.microsoft.com/office/drawing/2014/main" id="{666935FA-E93A-4F75-B74C-F81FD5EA4A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339FB6-0F0E-4C59-B8B6-F451AA5DD4DB}"/>
              </a:ext>
            </a:extLst>
          </p:cNvPr>
          <p:cNvSpPr>
            <a:spLocks noGrp="1"/>
          </p:cNvSpPr>
          <p:nvPr>
            <p:ph type="sldNum" sz="quarter" idx="12"/>
          </p:nvPr>
        </p:nvSpPr>
        <p:spPr/>
        <p:txBody>
          <a:bodyPr/>
          <a:lstStyle/>
          <a:p>
            <a:fld id="{63CE75F0-B495-4EE1-ABFB-6CB7D7430E8B}" type="slidenum">
              <a:rPr lang="en-US" smtClean="0"/>
              <a:t>‹#›</a:t>
            </a:fld>
            <a:endParaRPr lang="en-US"/>
          </a:p>
        </p:txBody>
      </p:sp>
    </p:spTree>
    <p:extLst>
      <p:ext uri="{BB962C8B-B14F-4D97-AF65-F5344CB8AC3E}">
        <p14:creationId xmlns:p14="http://schemas.microsoft.com/office/powerpoint/2010/main" val="8049934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4CF05-1C27-41BB-A743-BE4EB4A105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1F0269-F53F-4CBF-9C6A-E5518485FC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4213E1-F627-40AA-8BB5-25CF31B13A5E}"/>
              </a:ext>
            </a:extLst>
          </p:cNvPr>
          <p:cNvSpPr>
            <a:spLocks noGrp="1"/>
          </p:cNvSpPr>
          <p:nvPr>
            <p:ph type="dt" sz="half" idx="10"/>
          </p:nvPr>
        </p:nvSpPr>
        <p:spPr/>
        <p:txBody>
          <a:bodyPr/>
          <a:lstStyle/>
          <a:p>
            <a:fld id="{3280590E-1C2C-45BD-8B04-8CAC79DE24A8}" type="datetimeFigureOut">
              <a:rPr lang="en-US" smtClean="0"/>
              <a:t>11/16/2021</a:t>
            </a:fld>
            <a:endParaRPr lang="en-US"/>
          </a:p>
        </p:txBody>
      </p:sp>
      <p:sp>
        <p:nvSpPr>
          <p:cNvPr id="5" name="Footer Placeholder 4">
            <a:extLst>
              <a:ext uri="{FF2B5EF4-FFF2-40B4-BE49-F238E27FC236}">
                <a16:creationId xmlns:a16="http://schemas.microsoft.com/office/drawing/2014/main" id="{92568A18-C056-4528-A989-386657F59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7F0042-13BC-46DC-A3EA-25D550093D19}"/>
              </a:ext>
            </a:extLst>
          </p:cNvPr>
          <p:cNvSpPr>
            <a:spLocks noGrp="1"/>
          </p:cNvSpPr>
          <p:nvPr>
            <p:ph type="sldNum" sz="quarter" idx="12"/>
          </p:nvPr>
        </p:nvSpPr>
        <p:spPr/>
        <p:txBody>
          <a:bodyPr/>
          <a:lstStyle/>
          <a:p>
            <a:fld id="{63CE75F0-B495-4EE1-ABFB-6CB7D7430E8B}" type="slidenum">
              <a:rPr lang="en-US" smtClean="0"/>
              <a:t>‹#›</a:t>
            </a:fld>
            <a:endParaRPr lang="en-US"/>
          </a:p>
        </p:txBody>
      </p:sp>
    </p:spTree>
    <p:extLst>
      <p:ext uri="{BB962C8B-B14F-4D97-AF65-F5344CB8AC3E}">
        <p14:creationId xmlns:p14="http://schemas.microsoft.com/office/powerpoint/2010/main" val="3781118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940244-604C-422B-B84E-31B21AD734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00928E-33D9-481E-94A7-6B035A0E72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F7C7BD-996B-4320-8F67-EEA4AC778AB0}"/>
              </a:ext>
            </a:extLst>
          </p:cNvPr>
          <p:cNvSpPr>
            <a:spLocks noGrp="1"/>
          </p:cNvSpPr>
          <p:nvPr>
            <p:ph type="dt" sz="half" idx="10"/>
          </p:nvPr>
        </p:nvSpPr>
        <p:spPr/>
        <p:txBody>
          <a:bodyPr/>
          <a:lstStyle/>
          <a:p>
            <a:fld id="{3280590E-1C2C-45BD-8B04-8CAC79DE24A8}" type="datetimeFigureOut">
              <a:rPr lang="en-US" smtClean="0"/>
              <a:t>11/16/2021</a:t>
            </a:fld>
            <a:endParaRPr lang="en-US"/>
          </a:p>
        </p:txBody>
      </p:sp>
      <p:sp>
        <p:nvSpPr>
          <p:cNvPr id="5" name="Footer Placeholder 4">
            <a:extLst>
              <a:ext uri="{FF2B5EF4-FFF2-40B4-BE49-F238E27FC236}">
                <a16:creationId xmlns:a16="http://schemas.microsoft.com/office/drawing/2014/main" id="{96F5F9D7-30E4-4EC1-B173-8F28314A3A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01C890-30D0-4FF0-8FFE-D0DBE754833E}"/>
              </a:ext>
            </a:extLst>
          </p:cNvPr>
          <p:cNvSpPr>
            <a:spLocks noGrp="1"/>
          </p:cNvSpPr>
          <p:nvPr>
            <p:ph type="sldNum" sz="quarter" idx="12"/>
          </p:nvPr>
        </p:nvSpPr>
        <p:spPr/>
        <p:txBody>
          <a:bodyPr/>
          <a:lstStyle/>
          <a:p>
            <a:fld id="{63CE75F0-B495-4EE1-ABFB-6CB7D7430E8B}" type="slidenum">
              <a:rPr lang="en-US" smtClean="0"/>
              <a:t>‹#›</a:t>
            </a:fld>
            <a:endParaRPr lang="en-US"/>
          </a:p>
        </p:txBody>
      </p:sp>
    </p:spTree>
    <p:extLst>
      <p:ext uri="{BB962C8B-B14F-4D97-AF65-F5344CB8AC3E}">
        <p14:creationId xmlns:p14="http://schemas.microsoft.com/office/powerpoint/2010/main" val="1943872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11/16/2021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25B97E-55A9-4296-ABC7-5F2DB6ED80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55845A-C7EB-4C82-B95B-5F21FDC415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5815C-650A-4D69-98D9-E4EDEFE90F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80590E-1C2C-45BD-8B04-8CAC79DE24A8}" type="datetimeFigureOut">
              <a:rPr lang="en-US" smtClean="0"/>
              <a:t>11/16/2021</a:t>
            </a:fld>
            <a:endParaRPr lang="en-US"/>
          </a:p>
        </p:txBody>
      </p:sp>
      <p:sp>
        <p:nvSpPr>
          <p:cNvPr id="5" name="Footer Placeholder 4">
            <a:extLst>
              <a:ext uri="{FF2B5EF4-FFF2-40B4-BE49-F238E27FC236}">
                <a16:creationId xmlns:a16="http://schemas.microsoft.com/office/drawing/2014/main" id="{9F702BCD-D319-40A2-9B3E-52F666FAB3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FD9228-488F-4984-94F9-52A14C74A2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CE75F0-B495-4EE1-ABFB-6CB7D7430E8B}" type="slidenum">
              <a:rPr lang="en-US" smtClean="0"/>
              <a:t>‹#›</a:t>
            </a:fld>
            <a:endParaRPr lang="en-US"/>
          </a:p>
        </p:txBody>
      </p:sp>
    </p:spTree>
    <p:extLst>
      <p:ext uri="{BB962C8B-B14F-4D97-AF65-F5344CB8AC3E}">
        <p14:creationId xmlns:p14="http://schemas.microsoft.com/office/powerpoint/2010/main" val="838186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7.xml"/><Relationship Id="rId6" Type="http://schemas.openxmlformats.org/officeDocument/2006/relationships/image" Target="../media/image26.png"/><Relationship Id="rId5" Type="http://schemas.openxmlformats.org/officeDocument/2006/relationships/image" Target="../media/image22.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8.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9.xml"/><Relationship Id="rId6" Type="http://schemas.openxmlformats.org/officeDocument/2006/relationships/image" Target="../media/image26.png"/><Relationship Id="rId5" Type="http://schemas.openxmlformats.org/officeDocument/2006/relationships/image" Target="../media/image22.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customXml" Target="../ink/ink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8.png"/><Relationship Id="rId1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6.svg"/><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7.xml"/><Relationship Id="rId7" Type="http://schemas.openxmlformats.org/officeDocument/2006/relationships/image" Target="../media/image20.svg"/><Relationship Id="rId2" Type="http://schemas.openxmlformats.org/officeDocument/2006/relationships/slideLayout" Target="../slideLayouts/slideLayout13.xml"/><Relationship Id="rId1" Type="http://schemas.openxmlformats.org/officeDocument/2006/relationships/tags" Target="../tags/tag4.xml"/><Relationship Id="rId6" Type="http://schemas.openxmlformats.org/officeDocument/2006/relationships/image" Target="../media/image19.png"/><Relationship Id="rId5" Type="http://schemas.openxmlformats.org/officeDocument/2006/relationships/image" Target="../media/image18.sv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40.png"/><Relationship Id="rId2" Type="http://schemas.openxmlformats.org/officeDocument/2006/relationships/slideLayout" Target="../slideLayouts/slideLayout13.xml"/><Relationship Id="rId1" Type="http://schemas.openxmlformats.org/officeDocument/2006/relationships/tags" Target="../tags/tag5.xml"/><Relationship Id="rId6" Type="http://schemas.openxmlformats.org/officeDocument/2006/relationships/image" Target="../media/image24.png"/><Relationship Id="rId5" Type="http://schemas.openxmlformats.org/officeDocument/2006/relationships/image" Target="../media/image13.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vert="horz" lIns="91440" tIns="45720" rIns="91440" bIns="45720" rtlCol="0" anchor="b">
            <a:noAutofit/>
          </a:bodyPr>
          <a:lstStyle/>
          <a:p>
            <a:r>
              <a:rPr lang="en-US" sz="4800">
                <a:solidFill>
                  <a:schemeClr val="bg1"/>
                </a:solidFill>
                <a:ea typeface="+mj-lt"/>
                <a:cs typeface="+mj-lt"/>
              </a:rPr>
              <a:t>Astrophysical Jets with </a:t>
            </a:r>
            <a:r>
              <a:rPr lang="en-US" sz="4800" err="1">
                <a:solidFill>
                  <a:schemeClr val="bg1"/>
                </a:solidFill>
                <a:ea typeface="+mj-lt"/>
                <a:cs typeface="+mj-lt"/>
              </a:rPr>
              <a:t>Astrostatistics</a:t>
            </a:r>
            <a:r>
              <a:rPr lang="en-US" sz="4800">
                <a:solidFill>
                  <a:schemeClr val="bg1"/>
                </a:solidFill>
                <a:ea typeface="+mj-lt"/>
                <a:cs typeface="+mj-lt"/>
              </a:rPr>
              <a:t>: Using X-ray/Radio structural differences to understand their X-ray emission</a:t>
            </a:r>
            <a:endParaRPr lang="en-US" sz="4800">
              <a:solidFill>
                <a:schemeClr val="bg1"/>
              </a:solidFill>
              <a:cs typeface="Calibri Light"/>
            </a:endParaRPr>
          </a:p>
        </p:txBody>
      </p:sp>
      <p:sp>
        <p:nvSpPr>
          <p:cNvPr id="3" name="Subtitle 2"/>
          <p:cNvSpPr>
            <a:spLocks noGrp="1"/>
          </p:cNvSpPr>
          <p:nvPr>
            <p:ph type="subTitle" idx="1"/>
          </p:nvPr>
        </p:nvSpPr>
        <p:spPr>
          <a:xfrm>
            <a:off x="1465384" y="3709725"/>
            <a:ext cx="9290539" cy="1645993"/>
          </a:xfrm>
        </p:spPr>
        <p:txBody>
          <a:bodyPr vert="horz" lIns="91440" tIns="45720" rIns="91440" bIns="45720" rtlCol="0" anchor="t">
            <a:normAutofit/>
          </a:bodyPr>
          <a:lstStyle/>
          <a:p>
            <a:pPr>
              <a:lnSpc>
                <a:spcPct val="100000"/>
              </a:lnSpc>
              <a:spcBef>
                <a:spcPts val="1200"/>
              </a:spcBef>
              <a:spcAft>
                <a:spcPts val="500"/>
              </a:spcAft>
            </a:pPr>
            <a:r>
              <a:rPr lang="en-US" dirty="0">
                <a:solidFill>
                  <a:schemeClr val="bg1"/>
                </a:solidFill>
              </a:rPr>
              <a:t>Karthik Reddy (UMBC &amp; </a:t>
            </a:r>
            <a:r>
              <a:rPr lang="en-US" dirty="0" err="1">
                <a:solidFill>
                  <a:schemeClr val="bg1"/>
                </a:solidFill>
              </a:rPr>
              <a:t>CfA</a:t>
            </a:r>
            <a:r>
              <a:rPr lang="en-US" dirty="0">
                <a:solidFill>
                  <a:schemeClr val="bg1"/>
                </a:solidFill>
              </a:rPr>
              <a:t>), Markos </a:t>
            </a:r>
            <a:r>
              <a:rPr lang="en-US" dirty="0" err="1">
                <a:solidFill>
                  <a:schemeClr val="bg1"/>
                </a:solidFill>
              </a:rPr>
              <a:t>Georganopoulos</a:t>
            </a:r>
            <a:r>
              <a:rPr lang="en-US" dirty="0">
                <a:solidFill>
                  <a:schemeClr val="bg1"/>
                </a:solidFill>
              </a:rPr>
              <a:t> (UMBC/GSFC), Eileen T. Meyer (UMBC), Vinay</a:t>
            </a:r>
            <a:r>
              <a:rPr lang="en-US" dirty="0">
                <a:solidFill>
                  <a:schemeClr val="bg1"/>
                </a:solidFill>
                <a:cs typeface="Calibri"/>
              </a:rPr>
              <a:t> Kashyap (</a:t>
            </a:r>
            <a:r>
              <a:rPr lang="en-US" dirty="0" err="1">
                <a:solidFill>
                  <a:schemeClr val="bg1"/>
                </a:solidFill>
                <a:cs typeface="Calibri"/>
              </a:rPr>
              <a:t>CfA</a:t>
            </a:r>
            <a:r>
              <a:rPr lang="en-US" dirty="0">
                <a:solidFill>
                  <a:schemeClr val="bg1"/>
                </a:solidFill>
                <a:cs typeface="Calibri"/>
              </a:rPr>
              <a:t>), </a:t>
            </a:r>
            <a:r>
              <a:rPr lang="en-US" dirty="0">
                <a:solidFill>
                  <a:schemeClr val="bg1"/>
                </a:solidFill>
                <a:ea typeface="+mn-lt"/>
                <a:cs typeface="+mn-lt"/>
              </a:rPr>
              <a:t>Aneta Siemiginowska (</a:t>
            </a:r>
            <a:r>
              <a:rPr lang="en-US" dirty="0" err="1">
                <a:solidFill>
                  <a:schemeClr val="bg1"/>
                </a:solidFill>
                <a:ea typeface="+mn-lt"/>
                <a:cs typeface="+mn-lt"/>
              </a:rPr>
              <a:t>CfA</a:t>
            </a:r>
            <a:r>
              <a:rPr lang="en-US" dirty="0">
                <a:solidFill>
                  <a:schemeClr val="bg1"/>
                </a:solidFill>
                <a:ea typeface="+mn-lt"/>
                <a:cs typeface="+mn-lt"/>
              </a:rPr>
              <a:t>)</a:t>
            </a:r>
            <a:endParaRPr lang="en-US" dirty="0">
              <a:solidFill>
                <a:schemeClr val="bg1"/>
              </a:solidFill>
              <a:cs typeface="Calibri"/>
            </a:endParaRPr>
          </a:p>
        </p:txBody>
      </p:sp>
      <p:sp>
        <p:nvSpPr>
          <p:cNvPr id="4" name="TextBox 3">
            <a:extLst>
              <a:ext uri="{FF2B5EF4-FFF2-40B4-BE49-F238E27FC236}">
                <a16:creationId xmlns:a16="http://schemas.microsoft.com/office/drawing/2014/main" id="{43A8AA14-0BE6-45A4-92A1-C3B5734DBA19}"/>
              </a:ext>
            </a:extLst>
          </p:cNvPr>
          <p:cNvSpPr txBox="1"/>
          <p:nvPr/>
        </p:nvSpPr>
        <p:spPr>
          <a:xfrm>
            <a:off x="2362612" y="5545712"/>
            <a:ext cx="7498080" cy="523220"/>
          </a:xfrm>
          <a:prstGeom prst="rect">
            <a:avLst/>
          </a:prstGeom>
          <a:noFill/>
        </p:spPr>
        <p:txBody>
          <a:bodyPr wrap="square" lIns="91440" tIns="45720" rIns="91440" bIns="45720" rtlCol="0" anchor="t">
            <a:spAutoFit/>
          </a:bodyPr>
          <a:lstStyle/>
          <a:p>
            <a:pPr algn="ctr"/>
            <a:r>
              <a:rPr lang="en-US" sz="2800">
                <a:solidFill>
                  <a:schemeClr val="bg1"/>
                </a:solidFill>
              </a:rPr>
              <a:t>CHASC Talk | 11/16/21</a:t>
            </a:r>
          </a:p>
        </p:txBody>
      </p:sp>
    </p:spTree>
    <p:extLst>
      <p:ext uri="{BB962C8B-B14F-4D97-AF65-F5344CB8AC3E}">
        <p14:creationId xmlns:p14="http://schemas.microsoft.com/office/powerpoint/2010/main" val="85947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9634F8C-A6F7-41FF-B786-643F6D58521C}"/>
              </a:ext>
            </a:extLst>
          </p:cNvPr>
          <p:cNvSpPr txBox="1"/>
          <p:nvPr/>
        </p:nvSpPr>
        <p:spPr>
          <a:xfrm>
            <a:off x="402956" y="278691"/>
            <a:ext cx="11386088" cy="646331"/>
          </a:xfrm>
          <a:prstGeom prst="rect">
            <a:avLst/>
          </a:prstGeom>
          <a:noFill/>
        </p:spPr>
        <p:txBody>
          <a:bodyPr wrap="square" rtlCol="0">
            <a:spAutoFit/>
          </a:bodyPr>
          <a:lstStyle/>
          <a:p>
            <a:pPr algn="ctr"/>
            <a:r>
              <a:rPr lang="en-US" sz="3600">
                <a:solidFill>
                  <a:schemeClr val="bg1"/>
                </a:solidFill>
              </a:rPr>
              <a:t>Low-Count Image Reconstruction and Analysis</a:t>
            </a:r>
          </a:p>
        </p:txBody>
      </p:sp>
      <p:pic>
        <p:nvPicPr>
          <p:cNvPr id="22" name="Picture 21" descr="Diagram&#10;&#10;Description automatically generated">
            <a:extLst>
              <a:ext uri="{FF2B5EF4-FFF2-40B4-BE49-F238E27FC236}">
                <a16:creationId xmlns:a16="http://schemas.microsoft.com/office/drawing/2014/main" id="{DF0454CC-E8AB-4EF9-9AC9-1D3DB7FE3E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818" y="2009033"/>
            <a:ext cx="5119154" cy="3931355"/>
          </a:xfrm>
          <a:prstGeom prst="rect">
            <a:avLst/>
          </a:prstGeom>
        </p:spPr>
      </p:pic>
      <p:sp>
        <p:nvSpPr>
          <p:cNvPr id="23" name="Rectangle 22">
            <a:extLst>
              <a:ext uri="{FF2B5EF4-FFF2-40B4-BE49-F238E27FC236}">
                <a16:creationId xmlns:a16="http://schemas.microsoft.com/office/drawing/2014/main" id="{A845C7A6-2F81-4594-93D3-C8D1967FEB6A}"/>
              </a:ext>
            </a:extLst>
          </p:cNvPr>
          <p:cNvSpPr/>
          <p:nvPr/>
        </p:nvSpPr>
        <p:spPr>
          <a:xfrm>
            <a:off x="540818" y="1456321"/>
            <a:ext cx="5119154" cy="52322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800"/>
              <a:t>A low-count jet</a:t>
            </a:r>
          </a:p>
        </p:txBody>
      </p:sp>
      <p:pic>
        <p:nvPicPr>
          <p:cNvPr id="24" name="Picture 23" descr="A picture containing diagram&#10;&#10;Description automatically generated">
            <a:extLst>
              <a:ext uri="{FF2B5EF4-FFF2-40B4-BE49-F238E27FC236}">
                <a16:creationId xmlns:a16="http://schemas.microsoft.com/office/drawing/2014/main" id="{A4B380D6-74AB-45B6-968C-D23884B1DE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9901" y="2003867"/>
            <a:ext cx="5081212" cy="3931355"/>
          </a:xfrm>
          <a:prstGeom prst="rect">
            <a:avLst/>
          </a:prstGeom>
        </p:spPr>
      </p:pic>
      <p:sp>
        <p:nvSpPr>
          <p:cNvPr id="25" name="Rectangle 24">
            <a:extLst>
              <a:ext uri="{FF2B5EF4-FFF2-40B4-BE49-F238E27FC236}">
                <a16:creationId xmlns:a16="http://schemas.microsoft.com/office/drawing/2014/main" id="{07413424-139F-47F1-AF22-4749D1E08530}"/>
              </a:ext>
            </a:extLst>
          </p:cNvPr>
          <p:cNvSpPr/>
          <p:nvPr/>
        </p:nvSpPr>
        <p:spPr>
          <a:xfrm>
            <a:off x="6749901" y="1456321"/>
            <a:ext cx="5119154" cy="52322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800"/>
              <a:t>Averaged Added Component</a:t>
            </a:r>
          </a:p>
        </p:txBody>
      </p:sp>
      <p:sp>
        <p:nvSpPr>
          <p:cNvPr id="2" name="Arrow: Right 1">
            <a:extLst>
              <a:ext uri="{FF2B5EF4-FFF2-40B4-BE49-F238E27FC236}">
                <a16:creationId xmlns:a16="http://schemas.microsoft.com/office/drawing/2014/main" id="{77D0C309-5FFB-479F-AC5A-761FB638FB98}"/>
              </a:ext>
            </a:extLst>
          </p:cNvPr>
          <p:cNvSpPr/>
          <p:nvPr/>
        </p:nvSpPr>
        <p:spPr>
          <a:xfrm>
            <a:off x="5895474" y="3566160"/>
            <a:ext cx="636556" cy="231006"/>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 name="Oval 2" hidden="1">
            <a:extLst>
              <a:ext uri="{FF2B5EF4-FFF2-40B4-BE49-F238E27FC236}">
                <a16:creationId xmlns:a16="http://schemas.microsoft.com/office/drawing/2014/main" id="{27EB4F96-DC83-4D90-83AD-42C39E396BE8}"/>
              </a:ext>
            </a:extLst>
          </p:cNvPr>
          <p:cNvSpPr/>
          <p:nvPr/>
        </p:nvSpPr>
        <p:spPr>
          <a:xfrm>
            <a:off x="6850250" y="4556502"/>
            <a:ext cx="573437" cy="58893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TextBox 19" hidden="1">
                <a:extLst>
                  <a:ext uri="{FF2B5EF4-FFF2-40B4-BE49-F238E27FC236}">
                    <a16:creationId xmlns:a16="http://schemas.microsoft.com/office/drawing/2014/main" id="{23EBE25E-CF78-495A-A9D8-23AC8FD42CE1}"/>
                  </a:ext>
                </a:extLst>
              </p:cNvPr>
              <p:cNvSpPr txBox="1"/>
              <p:nvPr/>
            </p:nvSpPr>
            <p:spPr>
              <a:xfrm>
                <a:off x="6398725" y="6099616"/>
                <a:ext cx="1899431" cy="276999"/>
              </a:xfrm>
              <a:prstGeom prst="rect">
                <a:avLst/>
              </a:prstGeom>
              <a:noFill/>
              <a:ln w="19050">
                <a:solidFill>
                  <a:srgbClr val="0070C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𝑝</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𝑣𝑎𝑙𝑢𝑒</m:t>
                      </m:r>
                      <m:r>
                        <a:rPr lang="en-US" b="0" i="1" smtClean="0">
                          <a:solidFill>
                            <a:schemeClr val="bg1"/>
                          </a:solidFill>
                          <a:latin typeface="Cambria Math" panose="02040503050406030204" pitchFamily="18" charset="0"/>
                          <a:ea typeface="Cambria Math" panose="02040503050406030204" pitchFamily="18" charset="0"/>
                        </a:rPr>
                        <m:t>≤0.008</m:t>
                      </m:r>
                    </m:oMath>
                  </m:oMathPara>
                </a14:m>
                <a:endParaRPr lang="en-US">
                  <a:solidFill>
                    <a:schemeClr val="bg1"/>
                  </a:solidFill>
                </a:endParaRPr>
              </a:p>
            </p:txBody>
          </p:sp>
        </mc:Choice>
        <mc:Fallback xmlns="">
          <p:sp>
            <p:nvSpPr>
              <p:cNvPr id="20" name="TextBox 19" hidden="1">
                <a:extLst>
                  <a:ext uri="{FF2B5EF4-FFF2-40B4-BE49-F238E27FC236}">
                    <a16:creationId xmlns:a16="http://schemas.microsoft.com/office/drawing/2014/main" id="{23EBE25E-CF78-495A-A9D8-23AC8FD42CE1}"/>
                  </a:ext>
                </a:extLst>
              </p:cNvPr>
              <p:cNvSpPr txBox="1">
                <a:spLocks noRot="1" noChangeAspect="1" noMove="1" noResize="1" noEditPoints="1" noAdjustHandles="1" noChangeArrowheads="1" noChangeShapeType="1" noTextEdit="1"/>
              </p:cNvSpPr>
              <p:nvPr/>
            </p:nvSpPr>
            <p:spPr>
              <a:xfrm>
                <a:off x="6398725" y="6099616"/>
                <a:ext cx="1899431" cy="276999"/>
              </a:xfrm>
              <a:prstGeom prst="rect">
                <a:avLst/>
              </a:prstGeom>
              <a:blipFill>
                <a:blip r:embed="rId6"/>
                <a:stretch>
                  <a:fillRect l="-2229" r="-2229" b="-20833"/>
                </a:stretch>
              </a:blipFill>
              <a:ln w="19050">
                <a:solidFill>
                  <a:srgbClr val="0070C0"/>
                </a:solidFill>
              </a:ln>
            </p:spPr>
            <p:txBody>
              <a:bodyPr/>
              <a:lstStyle/>
              <a:p>
                <a:r>
                  <a:rPr lang="en-US">
                    <a:noFill/>
                  </a:rPr>
                  <a:t> </a:t>
                </a:r>
              </a:p>
            </p:txBody>
          </p:sp>
        </mc:Fallback>
      </mc:AlternateContent>
      <p:cxnSp>
        <p:nvCxnSpPr>
          <p:cNvPr id="28" name="Straight Arrow Connector 27" hidden="1">
            <a:extLst>
              <a:ext uri="{FF2B5EF4-FFF2-40B4-BE49-F238E27FC236}">
                <a16:creationId xmlns:a16="http://schemas.microsoft.com/office/drawing/2014/main" id="{D09B6D00-6E7B-4E19-A08C-89B3006CCE49}"/>
              </a:ext>
            </a:extLst>
          </p:cNvPr>
          <p:cNvCxnSpPr>
            <a:cxnSpLocks/>
          </p:cNvCxnSpPr>
          <p:nvPr/>
        </p:nvCxnSpPr>
        <p:spPr>
          <a:xfrm>
            <a:off x="7136969" y="5145438"/>
            <a:ext cx="23247" cy="95417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1" name="Arrow: Right 10">
            <a:extLst>
              <a:ext uri="{FF2B5EF4-FFF2-40B4-BE49-F238E27FC236}">
                <a16:creationId xmlns:a16="http://schemas.microsoft.com/office/drawing/2014/main" id="{B7729A20-A64F-4F6D-BF19-6C13C3211057}"/>
              </a:ext>
            </a:extLst>
          </p:cNvPr>
          <p:cNvSpPr/>
          <p:nvPr/>
        </p:nvSpPr>
        <p:spPr>
          <a:xfrm rot="1800000">
            <a:off x="10104720" y="2147531"/>
            <a:ext cx="636556" cy="231006"/>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8977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 grpId="0" animBg="1"/>
      <p:bldP spid="3" grpId="0" animBg="1"/>
      <p:bldP spid="2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9634F8C-A6F7-41FF-B786-643F6D58521C}"/>
              </a:ext>
            </a:extLst>
          </p:cNvPr>
          <p:cNvSpPr txBox="1"/>
          <p:nvPr/>
        </p:nvSpPr>
        <p:spPr>
          <a:xfrm>
            <a:off x="402956" y="278691"/>
            <a:ext cx="11386088" cy="1077218"/>
          </a:xfrm>
          <a:prstGeom prst="rect">
            <a:avLst/>
          </a:prstGeom>
          <a:noFill/>
        </p:spPr>
        <p:txBody>
          <a:bodyPr wrap="square" rtlCol="0">
            <a:spAutoFit/>
          </a:bodyPr>
          <a:lstStyle/>
          <a:p>
            <a:pPr algn="ctr"/>
            <a:r>
              <a:rPr lang="en-US" sz="3600">
                <a:solidFill>
                  <a:schemeClr val="bg1"/>
                </a:solidFill>
              </a:rPr>
              <a:t>Low-Count Image Reconstruction and Analysis</a:t>
            </a:r>
          </a:p>
          <a:p>
            <a:pPr algn="ctr"/>
            <a:r>
              <a:rPr lang="en-US" sz="2800">
                <a:solidFill>
                  <a:schemeClr val="bg1"/>
                </a:solidFill>
              </a:rPr>
              <a:t>Chandra PSF Asymmetry</a:t>
            </a:r>
          </a:p>
        </p:txBody>
      </p:sp>
      <p:sp>
        <p:nvSpPr>
          <p:cNvPr id="3" name="Oval 2" hidden="1">
            <a:extLst>
              <a:ext uri="{FF2B5EF4-FFF2-40B4-BE49-F238E27FC236}">
                <a16:creationId xmlns:a16="http://schemas.microsoft.com/office/drawing/2014/main" id="{27EB4F96-DC83-4D90-83AD-42C39E396BE8}"/>
              </a:ext>
            </a:extLst>
          </p:cNvPr>
          <p:cNvSpPr/>
          <p:nvPr/>
        </p:nvSpPr>
        <p:spPr>
          <a:xfrm>
            <a:off x="6850250" y="4556502"/>
            <a:ext cx="573437" cy="58893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TextBox 19" hidden="1">
                <a:extLst>
                  <a:ext uri="{FF2B5EF4-FFF2-40B4-BE49-F238E27FC236}">
                    <a16:creationId xmlns:a16="http://schemas.microsoft.com/office/drawing/2014/main" id="{23EBE25E-CF78-495A-A9D8-23AC8FD42CE1}"/>
                  </a:ext>
                </a:extLst>
              </p:cNvPr>
              <p:cNvSpPr txBox="1"/>
              <p:nvPr/>
            </p:nvSpPr>
            <p:spPr>
              <a:xfrm>
                <a:off x="6398725" y="6099616"/>
                <a:ext cx="1899431" cy="276999"/>
              </a:xfrm>
              <a:prstGeom prst="rect">
                <a:avLst/>
              </a:prstGeom>
              <a:noFill/>
              <a:ln w="19050">
                <a:solidFill>
                  <a:srgbClr val="0070C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𝑝</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𝑣𝑎𝑙𝑢𝑒</m:t>
                      </m:r>
                      <m:r>
                        <a:rPr lang="en-US" b="0" i="1" smtClean="0">
                          <a:solidFill>
                            <a:schemeClr val="bg1"/>
                          </a:solidFill>
                          <a:latin typeface="Cambria Math" panose="02040503050406030204" pitchFamily="18" charset="0"/>
                          <a:ea typeface="Cambria Math" panose="02040503050406030204" pitchFamily="18" charset="0"/>
                        </a:rPr>
                        <m:t>≤0.008</m:t>
                      </m:r>
                    </m:oMath>
                  </m:oMathPara>
                </a14:m>
                <a:endParaRPr lang="en-US">
                  <a:solidFill>
                    <a:schemeClr val="bg1"/>
                  </a:solidFill>
                </a:endParaRPr>
              </a:p>
            </p:txBody>
          </p:sp>
        </mc:Choice>
        <mc:Fallback xmlns="">
          <p:sp>
            <p:nvSpPr>
              <p:cNvPr id="20" name="TextBox 19" hidden="1">
                <a:extLst>
                  <a:ext uri="{FF2B5EF4-FFF2-40B4-BE49-F238E27FC236}">
                    <a16:creationId xmlns:a16="http://schemas.microsoft.com/office/drawing/2014/main" id="{23EBE25E-CF78-495A-A9D8-23AC8FD42CE1}"/>
                  </a:ext>
                </a:extLst>
              </p:cNvPr>
              <p:cNvSpPr txBox="1">
                <a:spLocks noRot="1" noChangeAspect="1" noMove="1" noResize="1" noEditPoints="1" noAdjustHandles="1" noChangeArrowheads="1" noChangeShapeType="1" noTextEdit="1"/>
              </p:cNvSpPr>
              <p:nvPr/>
            </p:nvSpPr>
            <p:spPr>
              <a:xfrm>
                <a:off x="6398725" y="6099616"/>
                <a:ext cx="1899431" cy="276999"/>
              </a:xfrm>
              <a:prstGeom prst="rect">
                <a:avLst/>
              </a:prstGeom>
              <a:blipFill>
                <a:blip r:embed="rId4"/>
                <a:stretch>
                  <a:fillRect l="-2229" r="-2229" b="-20833"/>
                </a:stretch>
              </a:blipFill>
              <a:ln w="19050">
                <a:solidFill>
                  <a:srgbClr val="0070C0"/>
                </a:solidFill>
              </a:ln>
            </p:spPr>
            <p:txBody>
              <a:bodyPr/>
              <a:lstStyle/>
              <a:p>
                <a:r>
                  <a:rPr lang="en-US">
                    <a:noFill/>
                  </a:rPr>
                  <a:t> </a:t>
                </a:r>
              </a:p>
            </p:txBody>
          </p:sp>
        </mc:Fallback>
      </mc:AlternateContent>
      <p:cxnSp>
        <p:nvCxnSpPr>
          <p:cNvPr id="28" name="Straight Arrow Connector 27" hidden="1">
            <a:extLst>
              <a:ext uri="{FF2B5EF4-FFF2-40B4-BE49-F238E27FC236}">
                <a16:creationId xmlns:a16="http://schemas.microsoft.com/office/drawing/2014/main" id="{D09B6D00-6E7B-4E19-A08C-89B3006CCE49}"/>
              </a:ext>
            </a:extLst>
          </p:cNvPr>
          <p:cNvCxnSpPr>
            <a:cxnSpLocks/>
          </p:cNvCxnSpPr>
          <p:nvPr/>
        </p:nvCxnSpPr>
        <p:spPr>
          <a:xfrm>
            <a:off x="7136969" y="5145438"/>
            <a:ext cx="23247" cy="95417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3074" name="Picture 2" descr="4469_01">
            <a:extLst>
              <a:ext uri="{FF2B5EF4-FFF2-40B4-BE49-F238E27FC236}">
                <a16:creationId xmlns:a16="http://schemas.microsoft.com/office/drawing/2014/main" id="{2F57F220-AF1C-4246-BFD6-C730518D2C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5646" y="1796335"/>
            <a:ext cx="5153025" cy="37719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83AE2BDD-48D9-4221-B3CC-DFE80706A68A}"/>
              </a:ext>
            </a:extLst>
          </p:cNvPr>
          <p:cNvSpPr txBox="1"/>
          <p:nvPr/>
        </p:nvSpPr>
        <p:spPr>
          <a:xfrm>
            <a:off x="1524000" y="5748312"/>
            <a:ext cx="8263944" cy="830997"/>
          </a:xfrm>
          <a:prstGeom prst="rect">
            <a:avLst/>
          </a:prstGeom>
          <a:noFill/>
          <a:ln>
            <a:solidFill>
              <a:schemeClr val="accent1"/>
            </a:solidFill>
          </a:ln>
        </p:spPr>
        <p:txBody>
          <a:bodyPr wrap="square" rtlCol="0">
            <a:spAutoFit/>
          </a:bodyPr>
          <a:lstStyle/>
          <a:p>
            <a:pPr algn="ctr"/>
            <a:r>
              <a:rPr lang="en-US" sz="2400">
                <a:solidFill>
                  <a:schemeClr val="bg1"/>
                </a:solidFill>
              </a:rPr>
              <a:t>Tau </a:t>
            </a:r>
            <a:r>
              <a:rPr lang="en-US" sz="2400" err="1">
                <a:solidFill>
                  <a:schemeClr val="bg1"/>
                </a:solidFill>
              </a:rPr>
              <a:t>CMa</a:t>
            </a:r>
            <a:endParaRPr lang="en-US" sz="2400">
              <a:solidFill>
                <a:schemeClr val="bg1"/>
              </a:solidFill>
            </a:endParaRPr>
          </a:p>
          <a:p>
            <a:pPr algn="ctr"/>
            <a:r>
              <a:rPr lang="en-US" sz="2400">
                <a:solidFill>
                  <a:schemeClr val="bg1"/>
                </a:solidFill>
              </a:rPr>
              <a:t>https://cxc.harvard.edu/cal/Hrc/PSF/acis_psf_2010oct.html</a:t>
            </a:r>
          </a:p>
        </p:txBody>
      </p:sp>
    </p:spTree>
    <p:custDataLst>
      <p:tags r:id="rId1"/>
    </p:custDataLst>
    <p:extLst>
      <p:ext uri="{BB962C8B-B14F-4D97-AF65-F5344CB8AC3E}">
        <p14:creationId xmlns:p14="http://schemas.microsoft.com/office/powerpoint/2010/main" val="159072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9634F8C-A6F7-41FF-B786-643F6D58521C}"/>
              </a:ext>
            </a:extLst>
          </p:cNvPr>
          <p:cNvSpPr txBox="1"/>
          <p:nvPr/>
        </p:nvSpPr>
        <p:spPr>
          <a:xfrm>
            <a:off x="402956" y="278691"/>
            <a:ext cx="11386088" cy="646331"/>
          </a:xfrm>
          <a:prstGeom prst="rect">
            <a:avLst/>
          </a:prstGeom>
          <a:noFill/>
        </p:spPr>
        <p:txBody>
          <a:bodyPr wrap="square" rtlCol="0">
            <a:spAutoFit/>
          </a:bodyPr>
          <a:lstStyle/>
          <a:p>
            <a:pPr algn="ctr"/>
            <a:r>
              <a:rPr lang="en-US" sz="3600">
                <a:solidFill>
                  <a:schemeClr val="bg1"/>
                </a:solidFill>
              </a:rPr>
              <a:t>Low-Count Image Reconstruction and Analysis</a:t>
            </a:r>
          </a:p>
        </p:txBody>
      </p:sp>
      <p:pic>
        <p:nvPicPr>
          <p:cNvPr id="22" name="Picture 21" descr="Diagram&#10;&#10;Description automatically generated">
            <a:extLst>
              <a:ext uri="{FF2B5EF4-FFF2-40B4-BE49-F238E27FC236}">
                <a16:creationId xmlns:a16="http://schemas.microsoft.com/office/drawing/2014/main" id="{DF0454CC-E8AB-4EF9-9AC9-1D3DB7FE3E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818" y="2009033"/>
            <a:ext cx="5119154" cy="3931355"/>
          </a:xfrm>
          <a:prstGeom prst="rect">
            <a:avLst/>
          </a:prstGeom>
        </p:spPr>
      </p:pic>
      <p:sp>
        <p:nvSpPr>
          <p:cNvPr id="23" name="Rectangle 22">
            <a:extLst>
              <a:ext uri="{FF2B5EF4-FFF2-40B4-BE49-F238E27FC236}">
                <a16:creationId xmlns:a16="http://schemas.microsoft.com/office/drawing/2014/main" id="{A845C7A6-2F81-4594-93D3-C8D1967FEB6A}"/>
              </a:ext>
            </a:extLst>
          </p:cNvPr>
          <p:cNvSpPr/>
          <p:nvPr/>
        </p:nvSpPr>
        <p:spPr>
          <a:xfrm>
            <a:off x="540818" y="1456321"/>
            <a:ext cx="5119154" cy="52322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800"/>
              <a:t>A low-count jet</a:t>
            </a:r>
          </a:p>
        </p:txBody>
      </p:sp>
      <p:pic>
        <p:nvPicPr>
          <p:cNvPr id="24" name="Picture 23" descr="A picture containing diagram&#10;&#10;Description automatically generated">
            <a:extLst>
              <a:ext uri="{FF2B5EF4-FFF2-40B4-BE49-F238E27FC236}">
                <a16:creationId xmlns:a16="http://schemas.microsoft.com/office/drawing/2014/main" id="{A4B380D6-74AB-45B6-968C-D23884B1DE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9901" y="2003867"/>
            <a:ext cx="5081212" cy="3931355"/>
          </a:xfrm>
          <a:prstGeom prst="rect">
            <a:avLst/>
          </a:prstGeom>
        </p:spPr>
      </p:pic>
      <p:sp>
        <p:nvSpPr>
          <p:cNvPr id="25" name="Rectangle 24">
            <a:extLst>
              <a:ext uri="{FF2B5EF4-FFF2-40B4-BE49-F238E27FC236}">
                <a16:creationId xmlns:a16="http://schemas.microsoft.com/office/drawing/2014/main" id="{07413424-139F-47F1-AF22-4749D1E08530}"/>
              </a:ext>
            </a:extLst>
          </p:cNvPr>
          <p:cNvSpPr/>
          <p:nvPr/>
        </p:nvSpPr>
        <p:spPr>
          <a:xfrm>
            <a:off x="6749901" y="1456321"/>
            <a:ext cx="5119154" cy="52322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800"/>
              <a:t>Averaged Added Component</a:t>
            </a:r>
          </a:p>
        </p:txBody>
      </p:sp>
      <p:sp>
        <p:nvSpPr>
          <p:cNvPr id="2" name="Arrow: Right 1">
            <a:extLst>
              <a:ext uri="{FF2B5EF4-FFF2-40B4-BE49-F238E27FC236}">
                <a16:creationId xmlns:a16="http://schemas.microsoft.com/office/drawing/2014/main" id="{77D0C309-5FFB-479F-AC5A-761FB638FB98}"/>
              </a:ext>
            </a:extLst>
          </p:cNvPr>
          <p:cNvSpPr/>
          <p:nvPr/>
        </p:nvSpPr>
        <p:spPr>
          <a:xfrm>
            <a:off x="5895474" y="3566160"/>
            <a:ext cx="636556" cy="231006"/>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 name="Oval 2" hidden="1">
            <a:extLst>
              <a:ext uri="{FF2B5EF4-FFF2-40B4-BE49-F238E27FC236}">
                <a16:creationId xmlns:a16="http://schemas.microsoft.com/office/drawing/2014/main" id="{27EB4F96-DC83-4D90-83AD-42C39E396BE8}"/>
              </a:ext>
            </a:extLst>
          </p:cNvPr>
          <p:cNvSpPr/>
          <p:nvPr/>
        </p:nvSpPr>
        <p:spPr>
          <a:xfrm>
            <a:off x="6850250" y="4556502"/>
            <a:ext cx="573437" cy="58893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TextBox 19" hidden="1">
                <a:extLst>
                  <a:ext uri="{FF2B5EF4-FFF2-40B4-BE49-F238E27FC236}">
                    <a16:creationId xmlns:a16="http://schemas.microsoft.com/office/drawing/2014/main" id="{23EBE25E-CF78-495A-A9D8-23AC8FD42CE1}"/>
                  </a:ext>
                </a:extLst>
              </p:cNvPr>
              <p:cNvSpPr txBox="1"/>
              <p:nvPr/>
            </p:nvSpPr>
            <p:spPr>
              <a:xfrm>
                <a:off x="6398725" y="6099616"/>
                <a:ext cx="1899431" cy="276999"/>
              </a:xfrm>
              <a:prstGeom prst="rect">
                <a:avLst/>
              </a:prstGeom>
              <a:noFill/>
              <a:ln w="19050">
                <a:solidFill>
                  <a:srgbClr val="0070C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𝑝</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𝑣𝑎𝑙𝑢𝑒</m:t>
                      </m:r>
                      <m:r>
                        <a:rPr lang="en-US" b="0" i="1" smtClean="0">
                          <a:solidFill>
                            <a:schemeClr val="bg1"/>
                          </a:solidFill>
                          <a:latin typeface="Cambria Math" panose="02040503050406030204" pitchFamily="18" charset="0"/>
                          <a:ea typeface="Cambria Math" panose="02040503050406030204" pitchFamily="18" charset="0"/>
                        </a:rPr>
                        <m:t>≤0.008</m:t>
                      </m:r>
                    </m:oMath>
                  </m:oMathPara>
                </a14:m>
                <a:endParaRPr lang="en-US">
                  <a:solidFill>
                    <a:schemeClr val="bg1"/>
                  </a:solidFill>
                </a:endParaRPr>
              </a:p>
            </p:txBody>
          </p:sp>
        </mc:Choice>
        <mc:Fallback xmlns="">
          <p:sp>
            <p:nvSpPr>
              <p:cNvPr id="20" name="TextBox 19" hidden="1">
                <a:extLst>
                  <a:ext uri="{FF2B5EF4-FFF2-40B4-BE49-F238E27FC236}">
                    <a16:creationId xmlns:a16="http://schemas.microsoft.com/office/drawing/2014/main" id="{23EBE25E-CF78-495A-A9D8-23AC8FD42CE1}"/>
                  </a:ext>
                </a:extLst>
              </p:cNvPr>
              <p:cNvSpPr txBox="1">
                <a:spLocks noRot="1" noChangeAspect="1" noMove="1" noResize="1" noEditPoints="1" noAdjustHandles="1" noChangeArrowheads="1" noChangeShapeType="1" noTextEdit="1"/>
              </p:cNvSpPr>
              <p:nvPr/>
            </p:nvSpPr>
            <p:spPr>
              <a:xfrm>
                <a:off x="6398725" y="6099616"/>
                <a:ext cx="1899431" cy="276999"/>
              </a:xfrm>
              <a:prstGeom prst="rect">
                <a:avLst/>
              </a:prstGeom>
              <a:blipFill>
                <a:blip r:embed="rId6"/>
                <a:stretch>
                  <a:fillRect l="-2229" r="-2229" b="-20833"/>
                </a:stretch>
              </a:blipFill>
              <a:ln w="19050">
                <a:solidFill>
                  <a:srgbClr val="0070C0"/>
                </a:solidFill>
              </a:ln>
            </p:spPr>
            <p:txBody>
              <a:bodyPr/>
              <a:lstStyle/>
              <a:p>
                <a:r>
                  <a:rPr lang="en-US">
                    <a:noFill/>
                  </a:rPr>
                  <a:t> </a:t>
                </a:r>
              </a:p>
            </p:txBody>
          </p:sp>
        </mc:Fallback>
      </mc:AlternateContent>
      <p:cxnSp>
        <p:nvCxnSpPr>
          <p:cNvPr id="28" name="Straight Arrow Connector 27" hidden="1">
            <a:extLst>
              <a:ext uri="{FF2B5EF4-FFF2-40B4-BE49-F238E27FC236}">
                <a16:creationId xmlns:a16="http://schemas.microsoft.com/office/drawing/2014/main" id="{D09B6D00-6E7B-4E19-A08C-89B3006CCE49}"/>
              </a:ext>
            </a:extLst>
          </p:cNvPr>
          <p:cNvCxnSpPr>
            <a:cxnSpLocks/>
          </p:cNvCxnSpPr>
          <p:nvPr/>
        </p:nvCxnSpPr>
        <p:spPr>
          <a:xfrm>
            <a:off x="7136969" y="5145438"/>
            <a:ext cx="23247" cy="95417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1" name="Arrow: Right 10">
            <a:extLst>
              <a:ext uri="{FF2B5EF4-FFF2-40B4-BE49-F238E27FC236}">
                <a16:creationId xmlns:a16="http://schemas.microsoft.com/office/drawing/2014/main" id="{B7729A20-A64F-4F6D-BF19-6C13C3211057}"/>
              </a:ext>
            </a:extLst>
          </p:cNvPr>
          <p:cNvSpPr/>
          <p:nvPr/>
        </p:nvSpPr>
        <p:spPr>
          <a:xfrm rot="1800000">
            <a:off x="10104721" y="2147530"/>
            <a:ext cx="636556" cy="231006"/>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75F23FA-50A1-4B61-B853-03DC302C2490}"/>
              </a:ext>
            </a:extLst>
          </p:cNvPr>
          <p:cNvSpPr txBox="1"/>
          <p:nvPr/>
        </p:nvSpPr>
        <p:spPr>
          <a:xfrm>
            <a:off x="8260271" y="2263034"/>
            <a:ext cx="1095540" cy="461665"/>
          </a:xfrm>
          <a:prstGeom prst="rect">
            <a:avLst/>
          </a:prstGeom>
          <a:noFill/>
          <a:ln>
            <a:solidFill>
              <a:schemeClr val="accent1"/>
            </a:solidFill>
          </a:ln>
        </p:spPr>
        <p:txBody>
          <a:bodyPr wrap="square" lIns="91440" tIns="45720" rIns="91440" bIns="45720" rtlCol="0" anchor="t">
            <a:spAutoFit/>
          </a:bodyPr>
          <a:lstStyle/>
          <a:p>
            <a:pPr algn="ctr"/>
            <a:r>
              <a:rPr lang="en-US" sz="2400"/>
              <a:t>&lt;0.08’’</a:t>
            </a:r>
          </a:p>
        </p:txBody>
      </p:sp>
    </p:spTree>
    <p:custDataLst>
      <p:tags r:id="rId1"/>
    </p:custDataLst>
    <p:extLst>
      <p:ext uri="{BB962C8B-B14F-4D97-AF65-F5344CB8AC3E}">
        <p14:creationId xmlns:p14="http://schemas.microsoft.com/office/powerpoint/2010/main" val="6560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9634F8C-A6F7-41FF-B786-643F6D58521C}"/>
              </a:ext>
            </a:extLst>
          </p:cNvPr>
          <p:cNvSpPr txBox="1"/>
          <p:nvPr/>
        </p:nvSpPr>
        <p:spPr>
          <a:xfrm>
            <a:off x="3931761" y="56548"/>
            <a:ext cx="4328477" cy="646331"/>
          </a:xfrm>
          <a:prstGeom prst="rect">
            <a:avLst/>
          </a:prstGeom>
          <a:noFill/>
        </p:spPr>
        <p:txBody>
          <a:bodyPr wrap="square" rtlCol="0">
            <a:spAutoFit/>
          </a:bodyPr>
          <a:lstStyle/>
          <a:p>
            <a:pPr algn="ctr"/>
            <a:r>
              <a:rPr lang="en-US" sz="3600">
                <a:solidFill>
                  <a:schemeClr val="bg1"/>
                </a:solidFill>
              </a:rPr>
              <a:t>Example offset</a:t>
            </a:r>
          </a:p>
        </p:txBody>
      </p:sp>
      <p:pic>
        <p:nvPicPr>
          <p:cNvPr id="3" name="Picture 2">
            <a:extLst>
              <a:ext uri="{FF2B5EF4-FFF2-40B4-BE49-F238E27FC236}">
                <a16:creationId xmlns:a16="http://schemas.microsoft.com/office/drawing/2014/main" id="{A42ABFDE-F065-4148-B206-011C88AED132}"/>
              </a:ext>
            </a:extLst>
          </p:cNvPr>
          <p:cNvPicPr>
            <a:picLocks noChangeAspect="1"/>
          </p:cNvPicPr>
          <p:nvPr/>
        </p:nvPicPr>
        <p:blipFill>
          <a:blip r:embed="rId3"/>
          <a:stretch>
            <a:fillRect/>
          </a:stretch>
        </p:blipFill>
        <p:spPr>
          <a:xfrm>
            <a:off x="370651" y="780052"/>
            <a:ext cx="6975545" cy="5814756"/>
          </a:xfrm>
          <a:prstGeom prst="rect">
            <a:avLst/>
          </a:prstGeom>
        </p:spPr>
      </p:pic>
      <p:pic>
        <p:nvPicPr>
          <p:cNvPr id="5" name="Picture 4">
            <a:extLst>
              <a:ext uri="{FF2B5EF4-FFF2-40B4-BE49-F238E27FC236}">
                <a16:creationId xmlns:a16="http://schemas.microsoft.com/office/drawing/2014/main" id="{6545FB69-9F5A-4264-89E4-718D89B1C1B3}"/>
              </a:ext>
            </a:extLst>
          </p:cNvPr>
          <p:cNvPicPr>
            <a:picLocks noChangeAspect="1"/>
          </p:cNvPicPr>
          <p:nvPr/>
        </p:nvPicPr>
        <p:blipFill>
          <a:blip r:embed="rId4"/>
          <a:stretch>
            <a:fillRect/>
          </a:stretch>
        </p:blipFill>
        <p:spPr>
          <a:xfrm>
            <a:off x="7591353" y="1560162"/>
            <a:ext cx="4328477" cy="4060556"/>
          </a:xfrm>
          <a:prstGeom prst="rect">
            <a:avLst/>
          </a:prstGeom>
        </p:spPr>
      </p:pic>
      <p:sp>
        <p:nvSpPr>
          <p:cNvPr id="2" name="TextBox 1">
            <a:extLst>
              <a:ext uri="{FF2B5EF4-FFF2-40B4-BE49-F238E27FC236}">
                <a16:creationId xmlns:a16="http://schemas.microsoft.com/office/drawing/2014/main" id="{7BAB2873-86EB-42A5-9E25-E327F2B092AE}"/>
              </a:ext>
            </a:extLst>
          </p:cNvPr>
          <p:cNvSpPr txBox="1"/>
          <p:nvPr/>
        </p:nvSpPr>
        <p:spPr>
          <a:xfrm>
            <a:off x="8229601" y="5799425"/>
            <a:ext cx="3305576" cy="369332"/>
          </a:xfrm>
          <a:prstGeom prst="rect">
            <a:avLst/>
          </a:prstGeom>
          <a:noFill/>
        </p:spPr>
        <p:txBody>
          <a:bodyPr wrap="square" lIns="91440" tIns="45720" rIns="91440" bIns="45720" anchor="t">
            <a:spAutoFit/>
          </a:bodyPr>
          <a:lstStyle/>
          <a:p>
            <a:pPr algn="ctr"/>
            <a:r>
              <a:rPr lang="en-US">
                <a:solidFill>
                  <a:schemeClr val="bg1"/>
                </a:solidFill>
              </a:rPr>
              <a:t>(Reddy </a:t>
            </a:r>
            <a:r>
              <a:rPr lang="en-US" i="1">
                <a:solidFill>
                  <a:schemeClr val="bg1"/>
                </a:solidFill>
              </a:rPr>
              <a:t>et al. </a:t>
            </a:r>
            <a:r>
              <a:rPr lang="en-US">
                <a:solidFill>
                  <a:schemeClr val="bg1"/>
                </a:solidFill>
              </a:rPr>
              <a:t>2021, </a:t>
            </a:r>
            <a:r>
              <a:rPr lang="en-US" err="1">
                <a:solidFill>
                  <a:schemeClr val="bg1"/>
                </a:solidFill>
              </a:rPr>
              <a:t>ApJS</a:t>
            </a:r>
            <a:r>
              <a:rPr lang="en-US">
                <a:solidFill>
                  <a:schemeClr val="bg1"/>
                </a:solidFill>
              </a:rPr>
              <a:t> 253 37)</a:t>
            </a:r>
          </a:p>
        </p:txBody>
      </p:sp>
    </p:spTree>
    <p:custDataLst>
      <p:tags r:id="rId1"/>
    </p:custDataLst>
    <p:extLst>
      <p:ext uri="{BB962C8B-B14F-4D97-AF65-F5344CB8AC3E}">
        <p14:creationId xmlns:p14="http://schemas.microsoft.com/office/powerpoint/2010/main" val="420244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D476D89-9D89-47E4-A10C-1F9187DA7582}"/>
              </a:ext>
            </a:extLst>
          </p:cNvPr>
          <p:cNvSpPr txBox="1"/>
          <p:nvPr/>
        </p:nvSpPr>
        <p:spPr>
          <a:xfrm>
            <a:off x="2507197" y="241701"/>
            <a:ext cx="7177606" cy="1077218"/>
          </a:xfrm>
          <a:prstGeom prst="rect">
            <a:avLst/>
          </a:prstGeom>
          <a:noFill/>
        </p:spPr>
        <p:txBody>
          <a:bodyPr wrap="square" lIns="91440" tIns="45720" rIns="91440" bIns="45720" rtlCol="0" anchor="t">
            <a:spAutoFit/>
          </a:bodyPr>
          <a:lstStyle/>
          <a:p>
            <a:pPr algn="ctr"/>
            <a:r>
              <a:rPr lang="en-US" sz="3600">
                <a:solidFill>
                  <a:schemeClr val="bg1"/>
                </a:solidFill>
                <a:ea typeface="+mn-lt"/>
                <a:cs typeface="+mn-lt"/>
              </a:rPr>
              <a:t>Measuring the offsets</a:t>
            </a:r>
          </a:p>
          <a:p>
            <a:pPr algn="ctr"/>
            <a:r>
              <a:rPr lang="en-US" sz="2800">
                <a:solidFill>
                  <a:schemeClr val="bg1"/>
                </a:solidFill>
                <a:ea typeface="+mn-lt"/>
                <a:cs typeface="+mn-lt"/>
              </a:rPr>
              <a:t>High-count regime</a:t>
            </a:r>
            <a:endParaRPr lang="en-US">
              <a:solidFill>
                <a:schemeClr val="bg1"/>
              </a:solidFill>
            </a:endParaRPr>
          </a:p>
        </p:txBody>
      </p:sp>
      <p:pic>
        <p:nvPicPr>
          <p:cNvPr id="3" name="Picture 3" descr="Diagram&#10;&#10;Description automatically generated">
            <a:extLst>
              <a:ext uri="{FF2B5EF4-FFF2-40B4-BE49-F238E27FC236}">
                <a16:creationId xmlns:a16="http://schemas.microsoft.com/office/drawing/2014/main" id="{1B08D337-AA2A-4D3F-8756-7D690FC939F5}"/>
              </a:ext>
            </a:extLst>
          </p:cNvPr>
          <p:cNvPicPr>
            <a:picLocks noChangeAspect="1"/>
          </p:cNvPicPr>
          <p:nvPr/>
        </p:nvPicPr>
        <p:blipFill>
          <a:blip r:embed="rId3"/>
          <a:stretch>
            <a:fillRect/>
          </a:stretch>
        </p:blipFill>
        <p:spPr>
          <a:xfrm>
            <a:off x="6749441" y="1462964"/>
            <a:ext cx="4549035" cy="4796860"/>
          </a:xfrm>
          <a:prstGeom prst="rect">
            <a:avLst/>
          </a:prstGeom>
        </p:spPr>
      </p:pic>
      <p:pic>
        <p:nvPicPr>
          <p:cNvPr id="4" name="Picture 4" descr="Diagram&#10;&#10;Description automatically generated">
            <a:extLst>
              <a:ext uri="{FF2B5EF4-FFF2-40B4-BE49-F238E27FC236}">
                <a16:creationId xmlns:a16="http://schemas.microsoft.com/office/drawing/2014/main" id="{8D321CF0-8FCF-4D38-9946-DAF03FA00F54}"/>
              </a:ext>
            </a:extLst>
          </p:cNvPr>
          <p:cNvPicPr>
            <a:picLocks noChangeAspect="1"/>
          </p:cNvPicPr>
          <p:nvPr/>
        </p:nvPicPr>
        <p:blipFill>
          <a:blip r:embed="rId4"/>
          <a:stretch>
            <a:fillRect/>
          </a:stretch>
        </p:blipFill>
        <p:spPr>
          <a:xfrm>
            <a:off x="622126" y="1475071"/>
            <a:ext cx="4632541" cy="4795742"/>
          </a:xfrm>
          <a:prstGeom prst="rect">
            <a:avLst/>
          </a:prstGeom>
        </p:spPr>
      </p:pic>
      <p:pic>
        <p:nvPicPr>
          <p:cNvPr id="2" name="Picture 4">
            <a:extLst>
              <a:ext uri="{FF2B5EF4-FFF2-40B4-BE49-F238E27FC236}">
                <a16:creationId xmlns:a16="http://schemas.microsoft.com/office/drawing/2014/main" id="{7837B6F5-BF30-44F4-AE6A-AB1134BD0369}"/>
              </a:ext>
            </a:extLst>
          </p:cNvPr>
          <p:cNvPicPr>
            <a:picLocks noChangeAspect="1"/>
          </p:cNvPicPr>
          <p:nvPr/>
        </p:nvPicPr>
        <p:blipFill>
          <a:blip r:embed="rId5"/>
          <a:stretch>
            <a:fillRect/>
          </a:stretch>
        </p:blipFill>
        <p:spPr>
          <a:xfrm>
            <a:off x="502488" y="1475071"/>
            <a:ext cx="5180154" cy="4906436"/>
          </a:xfrm>
          <a:prstGeom prst="rect">
            <a:avLst/>
          </a:prstGeom>
        </p:spPr>
      </p:pic>
      <p:sp>
        <p:nvSpPr>
          <p:cNvPr id="7" name="TextBox 6">
            <a:extLst>
              <a:ext uri="{FF2B5EF4-FFF2-40B4-BE49-F238E27FC236}">
                <a16:creationId xmlns:a16="http://schemas.microsoft.com/office/drawing/2014/main" id="{58C11726-68BE-4632-9C56-45D496F6A313}"/>
              </a:ext>
            </a:extLst>
          </p:cNvPr>
          <p:cNvSpPr txBox="1"/>
          <p:nvPr/>
        </p:nvSpPr>
        <p:spPr>
          <a:xfrm>
            <a:off x="1477179" y="6381506"/>
            <a:ext cx="3040257" cy="461665"/>
          </a:xfrm>
          <a:prstGeom prst="rect">
            <a:avLst/>
          </a:prstGeom>
          <a:noFill/>
          <a:ln>
            <a:solidFill>
              <a:schemeClr val="accent1"/>
            </a:solidFill>
          </a:ln>
        </p:spPr>
        <p:txBody>
          <a:bodyPr wrap="square" rtlCol="0">
            <a:spAutoFit/>
          </a:bodyPr>
          <a:lstStyle/>
          <a:p>
            <a:pPr algn="ctr"/>
            <a:r>
              <a:rPr lang="en-US" sz="2400" err="1">
                <a:solidFill>
                  <a:schemeClr val="bg1"/>
                </a:solidFill>
              </a:rPr>
              <a:t>Kharb</a:t>
            </a:r>
            <a:r>
              <a:rPr lang="en-US" sz="2400">
                <a:solidFill>
                  <a:schemeClr val="bg1"/>
                </a:solidFill>
              </a:rPr>
              <a:t> et al. 2012</a:t>
            </a:r>
          </a:p>
        </p:txBody>
      </p:sp>
    </p:spTree>
    <p:extLst>
      <p:ext uri="{BB962C8B-B14F-4D97-AF65-F5344CB8AC3E}">
        <p14:creationId xmlns:p14="http://schemas.microsoft.com/office/powerpoint/2010/main" val="400875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Diagram&#10;&#10;Description automatically generated">
            <a:extLst>
              <a:ext uri="{FF2B5EF4-FFF2-40B4-BE49-F238E27FC236}">
                <a16:creationId xmlns:a16="http://schemas.microsoft.com/office/drawing/2014/main" id="{7CE48058-0470-4ED4-9F7A-DEAC75EFBC54}"/>
              </a:ext>
            </a:extLst>
          </p:cNvPr>
          <p:cNvPicPr>
            <a:picLocks noChangeAspect="1"/>
          </p:cNvPicPr>
          <p:nvPr/>
        </p:nvPicPr>
        <p:blipFill>
          <a:blip r:embed="rId3"/>
          <a:stretch>
            <a:fillRect/>
          </a:stretch>
        </p:blipFill>
        <p:spPr>
          <a:xfrm>
            <a:off x="6551112" y="1402396"/>
            <a:ext cx="4893501" cy="5128356"/>
          </a:xfrm>
          <a:prstGeom prst="rect">
            <a:avLst/>
          </a:prstGeom>
        </p:spPr>
      </p:pic>
      <p:pic>
        <p:nvPicPr>
          <p:cNvPr id="9" name="Picture 9" descr="Diagram&#10;&#10;Description automatically generated">
            <a:extLst>
              <a:ext uri="{FF2B5EF4-FFF2-40B4-BE49-F238E27FC236}">
                <a16:creationId xmlns:a16="http://schemas.microsoft.com/office/drawing/2014/main" id="{054D3873-971B-4784-8461-5CBAF4ED2D54}"/>
              </a:ext>
            </a:extLst>
          </p:cNvPr>
          <p:cNvPicPr>
            <a:picLocks noChangeAspect="1"/>
          </p:cNvPicPr>
          <p:nvPr/>
        </p:nvPicPr>
        <p:blipFill>
          <a:blip r:embed="rId4"/>
          <a:stretch>
            <a:fillRect/>
          </a:stretch>
        </p:blipFill>
        <p:spPr>
          <a:xfrm>
            <a:off x="632565" y="1403831"/>
            <a:ext cx="4841309" cy="5125487"/>
          </a:xfrm>
          <a:prstGeom prst="rect">
            <a:avLst/>
          </a:prstGeom>
        </p:spPr>
      </p:pic>
      <p:sp>
        <p:nvSpPr>
          <p:cNvPr id="4" name="TextBox 3">
            <a:extLst>
              <a:ext uri="{FF2B5EF4-FFF2-40B4-BE49-F238E27FC236}">
                <a16:creationId xmlns:a16="http://schemas.microsoft.com/office/drawing/2014/main" id="{31048AD6-B22F-4EFE-88DF-04D1B95B40F0}"/>
              </a:ext>
            </a:extLst>
          </p:cNvPr>
          <p:cNvSpPr txBox="1"/>
          <p:nvPr/>
        </p:nvSpPr>
        <p:spPr>
          <a:xfrm>
            <a:off x="2507197" y="241701"/>
            <a:ext cx="7177606" cy="1077218"/>
          </a:xfrm>
          <a:prstGeom prst="rect">
            <a:avLst/>
          </a:prstGeom>
          <a:noFill/>
        </p:spPr>
        <p:txBody>
          <a:bodyPr wrap="square" lIns="91440" tIns="45720" rIns="91440" bIns="45720" rtlCol="0" anchor="t">
            <a:spAutoFit/>
          </a:bodyPr>
          <a:lstStyle/>
          <a:p>
            <a:pPr algn="ctr"/>
            <a:r>
              <a:rPr lang="en-US" sz="3600">
                <a:solidFill>
                  <a:schemeClr val="bg1"/>
                </a:solidFill>
                <a:ea typeface="+mn-lt"/>
                <a:cs typeface="+mn-lt"/>
              </a:rPr>
              <a:t>Measuring the offsets</a:t>
            </a:r>
          </a:p>
          <a:p>
            <a:pPr algn="ctr"/>
            <a:r>
              <a:rPr lang="en-US" sz="2800">
                <a:solidFill>
                  <a:schemeClr val="bg1"/>
                </a:solidFill>
                <a:ea typeface="+mn-lt"/>
                <a:cs typeface="+mn-lt"/>
              </a:rPr>
              <a:t>High-count regime</a:t>
            </a:r>
            <a:endParaRPr lang="en-US">
              <a:solidFill>
                <a:schemeClr val="bg1"/>
              </a:solidFill>
            </a:endParaRPr>
          </a:p>
        </p:txBody>
      </p:sp>
    </p:spTree>
    <p:extLst>
      <p:ext uri="{BB962C8B-B14F-4D97-AF65-F5344CB8AC3E}">
        <p14:creationId xmlns:p14="http://schemas.microsoft.com/office/powerpoint/2010/main" val="314701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1048AD6-B22F-4EFE-88DF-04D1B95B40F0}"/>
              </a:ext>
            </a:extLst>
          </p:cNvPr>
          <p:cNvSpPr txBox="1"/>
          <p:nvPr/>
        </p:nvSpPr>
        <p:spPr>
          <a:xfrm>
            <a:off x="2507197" y="241701"/>
            <a:ext cx="7177606" cy="1077218"/>
          </a:xfrm>
          <a:prstGeom prst="rect">
            <a:avLst/>
          </a:prstGeom>
          <a:noFill/>
        </p:spPr>
        <p:txBody>
          <a:bodyPr wrap="square" lIns="91440" tIns="45720" rIns="91440" bIns="45720" rtlCol="0" anchor="t">
            <a:spAutoFit/>
          </a:bodyPr>
          <a:lstStyle/>
          <a:p>
            <a:pPr algn="ctr"/>
            <a:r>
              <a:rPr lang="en-US" sz="3600">
                <a:solidFill>
                  <a:schemeClr val="bg1"/>
                </a:solidFill>
                <a:ea typeface="+mn-lt"/>
                <a:cs typeface="+mn-lt"/>
              </a:rPr>
              <a:t>Measuring the offsets</a:t>
            </a:r>
          </a:p>
          <a:p>
            <a:pPr algn="ctr"/>
            <a:r>
              <a:rPr lang="en-US" sz="2800">
                <a:solidFill>
                  <a:schemeClr val="bg1"/>
                </a:solidFill>
                <a:ea typeface="+mn-lt"/>
                <a:cs typeface="+mn-lt"/>
              </a:rPr>
              <a:t>High-count regime</a:t>
            </a:r>
            <a:endParaRPr lang="en-US">
              <a:solidFill>
                <a:schemeClr val="bg1"/>
              </a:solidFill>
            </a:endParaRPr>
          </a:p>
        </p:txBody>
      </p:sp>
      <p:pic>
        <p:nvPicPr>
          <p:cNvPr id="2" name="Picture 2" descr="Map&#10;&#10;Description automatically generated">
            <a:extLst>
              <a:ext uri="{FF2B5EF4-FFF2-40B4-BE49-F238E27FC236}">
                <a16:creationId xmlns:a16="http://schemas.microsoft.com/office/drawing/2014/main" id="{8B8F2708-4584-45DB-B626-F20831A608F1}"/>
              </a:ext>
            </a:extLst>
          </p:cNvPr>
          <p:cNvPicPr>
            <a:picLocks noChangeAspect="1"/>
          </p:cNvPicPr>
          <p:nvPr/>
        </p:nvPicPr>
        <p:blipFill>
          <a:blip r:embed="rId3"/>
          <a:stretch>
            <a:fillRect/>
          </a:stretch>
        </p:blipFill>
        <p:spPr>
          <a:xfrm>
            <a:off x="4724400" y="2722620"/>
            <a:ext cx="2743200" cy="1412759"/>
          </a:xfrm>
          <a:prstGeom prst="rect">
            <a:avLst/>
          </a:prstGeom>
        </p:spPr>
      </p:pic>
      <p:pic>
        <p:nvPicPr>
          <p:cNvPr id="3" name="Picture 4" descr="Map&#10;&#10;Description automatically generated">
            <a:extLst>
              <a:ext uri="{FF2B5EF4-FFF2-40B4-BE49-F238E27FC236}">
                <a16:creationId xmlns:a16="http://schemas.microsoft.com/office/drawing/2014/main" id="{553311E4-0406-40DD-8745-ADABA70CA9F7}"/>
              </a:ext>
            </a:extLst>
          </p:cNvPr>
          <p:cNvPicPr>
            <a:picLocks noChangeAspect="1"/>
          </p:cNvPicPr>
          <p:nvPr/>
        </p:nvPicPr>
        <p:blipFill>
          <a:blip r:embed="rId3"/>
          <a:stretch>
            <a:fillRect/>
          </a:stretch>
        </p:blipFill>
        <p:spPr>
          <a:xfrm>
            <a:off x="1467632" y="1574401"/>
            <a:ext cx="9152350" cy="4721717"/>
          </a:xfrm>
          <a:prstGeom prst="rect">
            <a:avLst/>
          </a:prstGeom>
        </p:spPr>
      </p:pic>
    </p:spTree>
    <p:extLst>
      <p:ext uri="{BB962C8B-B14F-4D97-AF65-F5344CB8AC3E}">
        <p14:creationId xmlns:p14="http://schemas.microsoft.com/office/powerpoint/2010/main" val="3284057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34AB439-8FF9-4204-8701-BBA35B83A9C3}"/>
              </a:ext>
            </a:extLst>
          </p:cNvPr>
          <p:cNvSpPr txBox="1"/>
          <p:nvPr/>
        </p:nvSpPr>
        <p:spPr>
          <a:xfrm>
            <a:off x="2067582" y="271009"/>
            <a:ext cx="8066606" cy="1077218"/>
          </a:xfrm>
          <a:prstGeom prst="rect">
            <a:avLst/>
          </a:prstGeom>
          <a:noFill/>
        </p:spPr>
        <p:txBody>
          <a:bodyPr wrap="square" lIns="91440" tIns="45720" rIns="91440" bIns="45720" rtlCol="0" anchor="t">
            <a:spAutoFit/>
          </a:bodyPr>
          <a:lstStyle/>
          <a:p>
            <a:pPr algn="ctr"/>
            <a:r>
              <a:rPr lang="en-US" sz="3600">
                <a:solidFill>
                  <a:schemeClr val="bg1"/>
                </a:solidFill>
                <a:ea typeface="+mn-lt"/>
                <a:cs typeface="+mn-lt"/>
              </a:rPr>
              <a:t>Systematic uncertainties</a:t>
            </a:r>
          </a:p>
          <a:p>
            <a:pPr algn="ctr"/>
            <a:r>
              <a:rPr lang="en-US" sz="2800">
                <a:solidFill>
                  <a:schemeClr val="bg1"/>
                </a:solidFill>
                <a:cs typeface="Calibri"/>
              </a:rPr>
              <a:t>Deconvolving simulated images</a:t>
            </a:r>
          </a:p>
        </p:txBody>
      </p:sp>
      <p:pic>
        <p:nvPicPr>
          <p:cNvPr id="4" name="Picture 4" descr="Chart, scatter chart&#10;&#10;Description automatically generated">
            <a:extLst>
              <a:ext uri="{FF2B5EF4-FFF2-40B4-BE49-F238E27FC236}">
                <a16:creationId xmlns:a16="http://schemas.microsoft.com/office/drawing/2014/main" id="{285F6A3D-9FBE-447A-8803-157D93C7BD6A}"/>
              </a:ext>
            </a:extLst>
          </p:cNvPr>
          <p:cNvPicPr>
            <a:picLocks noChangeAspect="1"/>
          </p:cNvPicPr>
          <p:nvPr/>
        </p:nvPicPr>
        <p:blipFill rotWithShape="1">
          <a:blip r:embed="rId3"/>
          <a:srcRect r="66846"/>
          <a:stretch/>
        </p:blipFill>
        <p:spPr>
          <a:xfrm>
            <a:off x="4173916" y="1747156"/>
            <a:ext cx="3844167" cy="4728584"/>
          </a:xfrm>
          <a:prstGeom prst="rect">
            <a:avLst/>
          </a:prstGeom>
        </p:spPr>
      </p:pic>
    </p:spTree>
    <p:extLst>
      <p:ext uri="{BB962C8B-B14F-4D97-AF65-F5344CB8AC3E}">
        <p14:creationId xmlns:p14="http://schemas.microsoft.com/office/powerpoint/2010/main" val="465737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34AB439-8FF9-4204-8701-BBA35B83A9C3}"/>
              </a:ext>
            </a:extLst>
          </p:cNvPr>
          <p:cNvSpPr txBox="1"/>
          <p:nvPr/>
        </p:nvSpPr>
        <p:spPr>
          <a:xfrm>
            <a:off x="2067582" y="271009"/>
            <a:ext cx="8066606" cy="1077218"/>
          </a:xfrm>
          <a:prstGeom prst="rect">
            <a:avLst/>
          </a:prstGeom>
          <a:noFill/>
        </p:spPr>
        <p:txBody>
          <a:bodyPr wrap="square" lIns="91440" tIns="45720" rIns="91440" bIns="45720" rtlCol="0" anchor="t">
            <a:spAutoFit/>
          </a:bodyPr>
          <a:lstStyle/>
          <a:p>
            <a:pPr algn="ctr"/>
            <a:r>
              <a:rPr lang="en-US" sz="3600">
                <a:solidFill>
                  <a:schemeClr val="bg1"/>
                </a:solidFill>
                <a:ea typeface="+mn-lt"/>
                <a:cs typeface="+mn-lt"/>
              </a:rPr>
              <a:t>Systematic uncertainties</a:t>
            </a:r>
          </a:p>
          <a:p>
            <a:pPr algn="ctr"/>
            <a:r>
              <a:rPr lang="en-US" sz="2800">
                <a:solidFill>
                  <a:schemeClr val="bg1"/>
                </a:solidFill>
                <a:cs typeface="Calibri"/>
              </a:rPr>
              <a:t>Deconvolving simulated images</a:t>
            </a:r>
          </a:p>
        </p:txBody>
      </p:sp>
      <p:pic>
        <p:nvPicPr>
          <p:cNvPr id="5" name="Picture 5" descr="A picture containing traffic light, vector graphics&#10;&#10;Description automatically generated">
            <a:extLst>
              <a:ext uri="{FF2B5EF4-FFF2-40B4-BE49-F238E27FC236}">
                <a16:creationId xmlns:a16="http://schemas.microsoft.com/office/drawing/2014/main" id="{DE8E4535-94AC-4E38-965D-2CA6BC953511}"/>
              </a:ext>
            </a:extLst>
          </p:cNvPr>
          <p:cNvPicPr>
            <a:picLocks noChangeAspect="1"/>
          </p:cNvPicPr>
          <p:nvPr/>
        </p:nvPicPr>
        <p:blipFill>
          <a:blip r:embed="rId3"/>
          <a:stretch>
            <a:fillRect/>
          </a:stretch>
        </p:blipFill>
        <p:spPr>
          <a:xfrm>
            <a:off x="350728" y="1925994"/>
            <a:ext cx="6772405" cy="4175105"/>
          </a:xfrm>
          <a:prstGeom prst="rect">
            <a:avLst/>
          </a:prstGeom>
        </p:spPr>
      </p:pic>
      <p:pic>
        <p:nvPicPr>
          <p:cNvPr id="7" name="Picture 8" descr="Text&#10;&#10;Description automatically generated">
            <a:extLst>
              <a:ext uri="{FF2B5EF4-FFF2-40B4-BE49-F238E27FC236}">
                <a16:creationId xmlns:a16="http://schemas.microsoft.com/office/drawing/2014/main" id="{4C4E1861-6BDB-4F8D-A091-A4408357A356}"/>
              </a:ext>
            </a:extLst>
          </p:cNvPr>
          <p:cNvPicPr>
            <a:picLocks noChangeAspect="1"/>
          </p:cNvPicPr>
          <p:nvPr/>
        </p:nvPicPr>
        <p:blipFill>
          <a:blip r:embed="rId4"/>
          <a:stretch>
            <a:fillRect/>
          </a:stretch>
        </p:blipFill>
        <p:spPr>
          <a:xfrm>
            <a:off x="7114784" y="2975380"/>
            <a:ext cx="4736926" cy="2055458"/>
          </a:xfrm>
          <a:prstGeom prst="rect">
            <a:avLst/>
          </a:prstGeom>
        </p:spPr>
      </p:pic>
    </p:spTree>
    <p:extLst>
      <p:ext uri="{BB962C8B-B14F-4D97-AF65-F5344CB8AC3E}">
        <p14:creationId xmlns:p14="http://schemas.microsoft.com/office/powerpoint/2010/main" val="2913790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34AB439-8FF9-4204-8701-BBA35B83A9C3}"/>
              </a:ext>
            </a:extLst>
          </p:cNvPr>
          <p:cNvSpPr txBox="1"/>
          <p:nvPr/>
        </p:nvSpPr>
        <p:spPr>
          <a:xfrm>
            <a:off x="2067582" y="271009"/>
            <a:ext cx="8066606" cy="1077218"/>
          </a:xfrm>
          <a:prstGeom prst="rect">
            <a:avLst/>
          </a:prstGeom>
          <a:noFill/>
        </p:spPr>
        <p:txBody>
          <a:bodyPr wrap="square" lIns="91440" tIns="45720" rIns="91440" bIns="45720" rtlCol="0" anchor="t">
            <a:spAutoFit/>
          </a:bodyPr>
          <a:lstStyle/>
          <a:p>
            <a:pPr algn="ctr"/>
            <a:r>
              <a:rPr lang="en-US" sz="3600">
                <a:solidFill>
                  <a:schemeClr val="bg1"/>
                </a:solidFill>
                <a:ea typeface="+mn-lt"/>
                <a:cs typeface="+mn-lt"/>
              </a:rPr>
              <a:t>Systematic uncertainties</a:t>
            </a:r>
          </a:p>
          <a:p>
            <a:pPr algn="ctr"/>
            <a:r>
              <a:rPr lang="en-US" sz="2800">
                <a:solidFill>
                  <a:schemeClr val="bg1"/>
                </a:solidFill>
                <a:cs typeface="Calibri"/>
              </a:rPr>
              <a:t>Deconvolving simulated images</a:t>
            </a:r>
          </a:p>
        </p:txBody>
      </p:sp>
      <p:pic>
        <p:nvPicPr>
          <p:cNvPr id="3" name="Picture 3" descr="Chart, scatter chart&#10;&#10;Description automatically generated">
            <a:extLst>
              <a:ext uri="{FF2B5EF4-FFF2-40B4-BE49-F238E27FC236}">
                <a16:creationId xmlns:a16="http://schemas.microsoft.com/office/drawing/2014/main" id="{D70EC6A1-554B-4926-8FEC-1CC84CE242B8}"/>
              </a:ext>
            </a:extLst>
          </p:cNvPr>
          <p:cNvPicPr>
            <a:picLocks noChangeAspect="1"/>
          </p:cNvPicPr>
          <p:nvPr/>
        </p:nvPicPr>
        <p:blipFill>
          <a:blip r:embed="rId3"/>
          <a:stretch>
            <a:fillRect/>
          </a:stretch>
        </p:blipFill>
        <p:spPr>
          <a:xfrm>
            <a:off x="4724400" y="2875762"/>
            <a:ext cx="2743200" cy="1106475"/>
          </a:xfrm>
          <a:prstGeom prst="rect">
            <a:avLst/>
          </a:prstGeom>
        </p:spPr>
      </p:pic>
      <p:pic>
        <p:nvPicPr>
          <p:cNvPr id="4" name="Picture 4" descr="Chart, scatter chart&#10;&#10;Description automatically generated">
            <a:extLst>
              <a:ext uri="{FF2B5EF4-FFF2-40B4-BE49-F238E27FC236}">
                <a16:creationId xmlns:a16="http://schemas.microsoft.com/office/drawing/2014/main" id="{285F6A3D-9FBE-447A-8803-157D93C7BD6A}"/>
              </a:ext>
            </a:extLst>
          </p:cNvPr>
          <p:cNvPicPr>
            <a:picLocks noChangeAspect="1"/>
          </p:cNvPicPr>
          <p:nvPr/>
        </p:nvPicPr>
        <p:blipFill rotWithShape="1">
          <a:blip r:embed="rId3"/>
          <a:srcRect r="33413"/>
          <a:stretch/>
        </p:blipFill>
        <p:spPr>
          <a:xfrm>
            <a:off x="298538" y="1717105"/>
            <a:ext cx="7720708" cy="4728584"/>
          </a:xfrm>
          <a:prstGeom prst="rect">
            <a:avLst/>
          </a:prstGeom>
        </p:spPr>
      </p:pic>
      <p:sp>
        <p:nvSpPr>
          <p:cNvPr id="5" name="TextBox 4">
            <a:extLst>
              <a:ext uri="{FF2B5EF4-FFF2-40B4-BE49-F238E27FC236}">
                <a16:creationId xmlns:a16="http://schemas.microsoft.com/office/drawing/2014/main" id="{1463E3AF-2848-4811-A8E0-CD1FE6EF29C2}"/>
              </a:ext>
            </a:extLst>
          </p:cNvPr>
          <p:cNvSpPr txBox="1"/>
          <p:nvPr/>
        </p:nvSpPr>
        <p:spPr>
          <a:xfrm>
            <a:off x="8448883" y="3013501"/>
            <a:ext cx="3370609" cy="830997"/>
          </a:xfrm>
          <a:prstGeom prst="rect">
            <a:avLst/>
          </a:prstGeom>
          <a:noFill/>
          <a:ln>
            <a:solidFill>
              <a:schemeClr val="accent1"/>
            </a:solidFill>
          </a:ln>
        </p:spPr>
        <p:txBody>
          <a:bodyPr wrap="square" rtlCol="0">
            <a:spAutoFit/>
          </a:bodyPr>
          <a:lstStyle/>
          <a:p>
            <a:pPr algn="ctr"/>
            <a:r>
              <a:rPr lang="en-US" sz="2400">
                <a:solidFill>
                  <a:schemeClr val="bg1"/>
                </a:solidFill>
              </a:rPr>
              <a:t>Core: 5000 counts</a:t>
            </a:r>
          </a:p>
          <a:p>
            <a:pPr algn="ctr"/>
            <a:r>
              <a:rPr lang="en-US" sz="2400">
                <a:solidFill>
                  <a:schemeClr val="bg1"/>
                </a:solidFill>
              </a:rPr>
              <a:t>Knots : 130 counts ea.</a:t>
            </a:r>
          </a:p>
        </p:txBody>
      </p:sp>
    </p:spTree>
    <p:extLst>
      <p:ext uri="{BB962C8B-B14F-4D97-AF65-F5344CB8AC3E}">
        <p14:creationId xmlns:p14="http://schemas.microsoft.com/office/powerpoint/2010/main" val="421327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9634F8C-A6F7-41FF-B786-643F6D58521C}"/>
              </a:ext>
            </a:extLst>
          </p:cNvPr>
          <p:cNvSpPr txBox="1"/>
          <p:nvPr/>
        </p:nvSpPr>
        <p:spPr>
          <a:xfrm>
            <a:off x="2222484" y="327943"/>
            <a:ext cx="7750939" cy="1138773"/>
          </a:xfrm>
          <a:prstGeom prst="rect">
            <a:avLst/>
          </a:prstGeom>
          <a:noFill/>
        </p:spPr>
        <p:txBody>
          <a:bodyPr wrap="square" lIns="91440" tIns="45720" rIns="91440" bIns="45720" rtlCol="0" anchor="t">
            <a:spAutoFit/>
          </a:bodyPr>
          <a:lstStyle/>
          <a:p>
            <a:pPr algn="ctr"/>
            <a:r>
              <a:rPr lang="en-US" sz="4000">
                <a:solidFill>
                  <a:schemeClr val="bg1"/>
                </a:solidFill>
              </a:rPr>
              <a:t>X-rays from kpc-scale AGN Jets</a:t>
            </a:r>
            <a:endParaRPr lang="en-US" sz="4000">
              <a:solidFill>
                <a:schemeClr val="bg1"/>
              </a:solidFill>
              <a:cs typeface="Calibri"/>
            </a:endParaRPr>
          </a:p>
          <a:p>
            <a:pPr algn="ctr"/>
            <a:r>
              <a:rPr lang="en-US" sz="2800">
                <a:solidFill>
                  <a:schemeClr val="bg1"/>
                </a:solidFill>
                <a:cs typeface="Calibri"/>
              </a:rPr>
              <a:t>The Chandra era</a:t>
            </a:r>
          </a:p>
        </p:txBody>
      </p:sp>
      <p:pic>
        <p:nvPicPr>
          <p:cNvPr id="3" name="Picture 2" descr="A picture containing transport, satellite&#10;&#10;Description automatically generated">
            <a:extLst>
              <a:ext uri="{FF2B5EF4-FFF2-40B4-BE49-F238E27FC236}">
                <a16:creationId xmlns:a16="http://schemas.microsoft.com/office/drawing/2014/main" id="{758A502A-C10F-49A4-8194-AF83391BD0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573" y="1975493"/>
            <a:ext cx="2075737" cy="2075737"/>
          </a:xfrm>
          <a:prstGeom prst="rect">
            <a:avLst/>
          </a:prstGeom>
        </p:spPr>
      </p:pic>
      <p:sp>
        <p:nvSpPr>
          <p:cNvPr id="4" name="TextBox 3">
            <a:extLst>
              <a:ext uri="{FF2B5EF4-FFF2-40B4-BE49-F238E27FC236}">
                <a16:creationId xmlns:a16="http://schemas.microsoft.com/office/drawing/2014/main" id="{F9F35E05-6382-49DD-A626-C8311CB5754E}"/>
              </a:ext>
            </a:extLst>
          </p:cNvPr>
          <p:cNvSpPr txBox="1"/>
          <p:nvPr/>
        </p:nvSpPr>
        <p:spPr>
          <a:xfrm>
            <a:off x="895655" y="4127024"/>
            <a:ext cx="2371572" cy="923330"/>
          </a:xfrm>
          <a:prstGeom prst="rect">
            <a:avLst/>
          </a:prstGeom>
          <a:noFill/>
        </p:spPr>
        <p:txBody>
          <a:bodyPr wrap="square" rtlCol="0">
            <a:spAutoFit/>
          </a:bodyPr>
          <a:lstStyle/>
          <a:p>
            <a:pPr algn="ctr"/>
            <a:r>
              <a:rPr lang="en-US">
                <a:solidFill>
                  <a:schemeClr val="bg1"/>
                </a:solidFill>
              </a:rPr>
              <a:t>Chandra X-ray Observatory</a:t>
            </a:r>
          </a:p>
          <a:p>
            <a:pPr algn="ctr"/>
            <a:r>
              <a:rPr lang="en-US">
                <a:solidFill>
                  <a:schemeClr val="bg1"/>
                </a:solidFill>
              </a:rPr>
              <a:t>Launched in 1999</a:t>
            </a:r>
          </a:p>
        </p:txBody>
      </p:sp>
      <p:cxnSp>
        <p:nvCxnSpPr>
          <p:cNvPr id="9" name="Straight Arrow Connector 8">
            <a:extLst>
              <a:ext uri="{FF2B5EF4-FFF2-40B4-BE49-F238E27FC236}">
                <a16:creationId xmlns:a16="http://schemas.microsoft.com/office/drawing/2014/main" id="{1EA48789-93FC-4709-9284-6312AFEB60B2}"/>
              </a:ext>
            </a:extLst>
          </p:cNvPr>
          <p:cNvCxnSpPr>
            <a:stCxn id="3" idx="3"/>
          </p:cNvCxnSpPr>
          <p:nvPr/>
        </p:nvCxnSpPr>
        <p:spPr>
          <a:xfrm flipV="1">
            <a:off x="3119310" y="3013361"/>
            <a:ext cx="1433131"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6" name="Picture 15" descr="A picture containing blur, light&#10;&#10;Description automatically generated">
            <a:extLst>
              <a:ext uri="{FF2B5EF4-FFF2-40B4-BE49-F238E27FC236}">
                <a16:creationId xmlns:a16="http://schemas.microsoft.com/office/drawing/2014/main" id="{D9718AFD-12D0-4049-8BF7-118AA79011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2783" y="2004116"/>
            <a:ext cx="3046778" cy="2018490"/>
          </a:xfrm>
          <a:prstGeom prst="rect">
            <a:avLst/>
          </a:prstGeom>
        </p:spPr>
      </p:pic>
      <p:sp>
        <p:nvSpPr>
          <p:cNvPr id="17" name="TextBox 16">
            <a:extLst>
              <a:ext uri="{FF2B5EF4-FFF2-40B4-BE49-F238E27FC236}">
                <a16:creationId xmlns:a16="http://schemas.microsoft.com/office/drawing/2014/main" id="{266F24F3-BBA3-4867-992C-735D6FD0C352}"/>
              </a:ext>
            </a:extLst>
          </p:cNvPr>
          <p:cNvSpPr txBox="1"/>
          <p:nvPr/>
        </p:nvSpPr>
        <p:spPr>
          <a:xfrm>
            <a:off x="9252392" y="4127024"/>
            <a:ext cx="2371572" cy="923330"/>
          </a:xfrm>
          <a:prstGeom prst="rect">
            <a:avLst/>
          </a:prstGeom>
          <a:noFill/>
        </p:spPr>
        <p:txBody>
          <a:bodyPr wrap="square" rtlCol="0">
            <a:spAutoFit/>
          </a:bodyPr>
          <a:lstStyle/>
          <a:p>
            <a:pPr algn="ctr"/>
            <a:r>
              <a:rPr lang="en-US">
                <a:solidFill>
                  <a:schemeClr val="bg1"/>
                </a:solidFill>
              </a:rPr>
              <a:t>PKS 0637-752</a:t>
            </a:r>
          </a:p>
          <a:p>
            <a:pPr algn="ctr"/>
            <a:r>
              <a:rPr lang="en-US">
                <a:solidFill>
                  <a:schemeClr val="bg1"/>
                </a:solidFill>
              </a:rPr>
              <a:t>Chandra X-ray Image</a:t>
            </a:r>
          </a:p>
          <a:p>
            <a:pPr algn="ctr"/>
            <a:r>
              <a:rPr lang="en-US">
                <a:solidFill>
                  <a:schemeClr val="bg1"/>
                </a:solidFill>
              </a:rPr>
              <a:t>(NASA/CXC/SAO)</a:t>
            </a:r>
          </a:p>
        </p:txBody>
      </p:sp>
      <p:cxnSp>
        <p:nvCxnSpPr>
          <p:cNvPr id="18" name="Straight Arrow Connector 17">
            <a:extLst>
              <a:ext uri="{FF2B5EF4-FFF2-40B4-BE49-F238E27FC236}">
                <a16:creationId xmlns:a16="http://schemas.microsoft.com/office/drawing/2014/main" id="{6592BC19-F59C-4516-AD07-3699EDB6908B}"/>
              </a:ext>
            </a:extLst>
          </p:cNvPr>
          <p:cNvCxnSpPr/>
          <p:nvPr/>
        </p:nvCxnSpPr>
        <p:spPr>
          <a:xfrm flipV="1">
            <a:off x="7819261" y="3013360"/>
            <a:ext cx="1433131"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0" name="Picture 19" descr="A blue light in the dark&#10;&#10;Description automatically generated with low confidence">
            <a:extLst>
              <a:ext uri="{FF2B5EF4-FFF2-40B4-BE49-F238E27FC236}">
                <a16:creationId xmlns:a16="http://schemas.microsoft.com/office/drawing/2014/main" id="{0FFFB931-9E4B-4092-9097-46AAA3F2FFB4}"/>
              </a:ext>
            </a:extLst>
          </p:cNvPr>
          <p:cNvPicPr>
            <a:picLocks noChangeAspect="1"/>
          </p:cNvPicPr>
          <p:nvPr/>
        </p:nvPicPr>
        <p:blipFill rotWithShape="1">
          <a:blip r:embed="rId5">
            <a:extLst>
              <a:ext uri="{28A0092B-C50C-407E-A947-70E740481C1C}">
                <a14:useLocalDpi xmlns:a14="http://schemas.microsoft.com/office/drawing/2010/main" val="0"/>
              </a:ext>
            </a:extLst>
          </a:blip>
          <a:srcRect l="29715" t="27152" r="35214" b="30705"/>
          <a:stretch/>
        </p:blipFill>
        <p:spPr>
          <a:xfrm>
            <a:off x="9452060" y="2087962"/>
            <a:ext cx="2371572" cy="1608756"/>
          </a:xfrm>
          <a:prstGeom prst="rect">
            <a:avLst/>
          </a:prstGeom>
        </p:spPr>
      </p:pic>
      <p:sp>
        <p:nvSpPr>
          <p:cNvPr id="23" name="TextBox 22">
            <a:extLst>
              <a:ext uri="{FF2B5EF4-FFF2-40B4-BE49-F238E27FC236}">
                <a16:creationId xmlns:a16="http://schemas.microsoft.com/office/drawing/2014/main" id="{82812F53-44D6-4AE6-93F7-DC9C1437D3DD}"/>
              </a:ext>
            </a:extLst>
          </p:cNvPr>
          <p:cNvSpPr txBox="1"/>
          <p:nvPr/>
        </p:nvSpPr>
        <p:spPr>
          <a:xfrm>
            <a:off x="4910214" y="4127024"/>
            <a:ext cx="2371572" cy="923330"/>
          </a:xfrm>
          <a:prstGeom prst="rect">
            <a:avLst/>
          </a:prstGeom>
          <a:noFill/>
        </p:spPr>
        <p:txBody>
          <a:bodyPr wrap="square" rtlCol="0">
            <a:spAutoFit/>
          </a:bodyPr>
          <a:lstStyle/>
          <a:p>
            <a:pPr algn="ctr"/>
            <a:r>
              <a:rPr lang="en-US">
                <a:solidFill>
                  <a:schemeClr val="bg1"/>
                </a:solidFill>
              </a:rPr>
              <a:t>PKS 0637-752</a:t>
            </a:r>
          </a:p>
          <a:p>
            <a:pPr algn="ctr"/>
            <a:r>
              <a:rPr lang="en-US">
                <a:solidFill>
                  <a:schemeClr val="bg1"/>
                </a:solidFill>
              </a:rPr>
              <a:t>ATCA Radio Image</a:t>
            </a:r>
          </a:p>
          <a:p>
            <a:pPr algn="ctr"/>
            <a:r>
              <a:rPr lang="en-US">
                <a:solidFill>
                  <a:schemeClr val="bg1"/>
                </a:solidFill>
              </a:rPr>
              <a:t>(</a:t>
            </a:r>
            <a:r>
              <a:rPr lang="en-US" err="1">
                <a:solidFill>
                  <a:schemeClr val="bg1"/>
                </a:solidFill>
              </a:rPr>
              <a:t>Goodfrey</a:t>
            </a:r>
            <a:r>
              <a:rPr lang="en-US">
                <a:solidFill>
                  <a:schemeClr val="bg1"/>
                </a:solidFill>
              </a:rPr>
              <a:t> </a:t>
            </a:r>
            <a:r>
              <a:rPr lang="en-US" i="1">
                <a:solidFill>
                  <a:schemeClr val="bg1"/>
                </a:solidFill>
              </a:rPr>
              <a:t>et al.</a:t>
            </a:r>
            <a:r>
              <a:rPr lang="en-US">
                <a:solidFill>
                  <a:schemeClr val="bg1"/>
                </a:solidFill>
              </a:rPr>
              <a:t> 2012)</a:t>
            </a:r>
          </a:p>
        </p:txBody>
      </p:sp>
    </p:spTree>
    <p:extLst>
      <p:ext uri="{BB962C8B-B14F-4D97-AF65-F5344CB8AC3E}">
        <p14:creationId xmlns:p14="http://schemas.microsoft.com/office/powerpoint/2010/main" val="18716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34AB439-8FF9-4204-8701-BBA35B83A9C3}"/>
              </a:ext>
            </a:extLst>
          </p:cNvPr>
          <p:cNvSpPr txBox="1"/>
          <p:nvPr/>
        </p:nvSpPr>
        <p:spPr>
          <a:xfrm>
            <a:off x="2067582" y="271009"/>
            <a:ext cx="8066606" cy="1077218"/>
          </a:xfrm>
          <a:prstGeom prst="rect">
            <a:avLst/>
          </a:prstGeom>
          <a:noFill/>
        </p:spPr>
        <p:txBody>
          <a:bodyPr wrap="square" lIns="91440" tIns="45720" rIns="91440" bIns="45720" rtlCol="0" anchor="t">
            <a:spAutoFit/>
          </a:bodyPr>
          <a:lstStyle/>
          <a:p>
            <a:pPr algn="ctr"/>
            <a:r>
              <a:rPr lang="en-US" sz="3600">
                <a:solidFill>
                  <a:schemeClr val="bg1"/>
                </a:solidFill>
                <a:ea typeface="+mn-lt"/>
                <a:cs typeface="+mn-lt"/>
              </a:rPr>
              <a:t>Systematic uncertainties</a:t>
            </a:r>
          </a:p>
          <a:p>
            <a:pPr algn="ctr"/>
            <a:r>
              <a:rPr lang="en-US" sz="2800">
                <a:solidFill>
                  <a:schemeClr val="bg1"/>
                </a:solidFill>
                <a:cs typeface="Calibri"/>
              </a:rPr>
              <a:t>Deconvolving simulated images</a:t>
            </a:r>
          </a:p>
        </p:txBody>
      </p:sp>
      <p:pic>
        <p:nvPicPr>
          <p:cNvPr id="3" name="Picture 3" descr="Chart, scatter chart&#10;&#10;Description automatically generated">
            <a:extLst>
              <a:ext uri="{FF2B5EF4-FFF2-40B4-BE49-F238E27FC236}">
                <a16:creationId xmlns:a16="http://schemas.microsoft.com/office/drawing/2014/main" id="{D70EC6A1-554B-4926-8FEC-1CC84CE242B8}"/>
              </a:ext>
            </a:extLst>
          </p:cNvPr>
          <p:cNvPicPr>
            <a:picLocks noChangeAspect="1"/>
          </p:cNvPicPr>
          <p:nvPr/>
        </p:nvPicPr>
        <p:blipFill>
          <a:blip r:embed="rId3"/>
          <a:stretch>
            <a:fillRect/>
          </a:stretch>
        </p:blipFill>
        <p:spPr>
          <a:xfrm>
            <a:off x="4724400" y="2875762"/>
            <a:ext cx="2743200" cy="1106475"/>
          </a:xfrm>
          <a:prstGeom prst="rect">
            <a:avLst/>
          </a:prstGeom>
        </p:spPr>
      </p:pic>
      <p:pic>
        <p:nvPicPr>
          <p:cNvPr id="4" name="Picture 4" descr="Chart, scatter chart&#10;&#10;Description automatically generated">
            <a:extLst>
              <a:ext uri="{FF2B5EF4-FFF2-40B4-BE49-F238E27FC236}">
                <a16:creationId xmlns:a16="http://schemas.microsoft.com/office/drawing/2014/main" id="{285F6A3D-9FBE-447A-8803-157D93C7BD6A}"/>
              </a:ext>
            </a:extLst>
          </p:cNvPr>
          <p:cNvPicPr>
            <a:picLocks noChangeAspect="1"/>
          </p:cNvPicPr>
          <p:nvPr/>
        </p:nvPicPr>
        <p:blipFill rotWithShape="1">
          <a:blip r:embed="rId3"/>
          <a:srcRect r="128"/>
          <a:stretch/>
        </p:blipFill>
        <p:spPr>
          <a:xfrm>
            <a:off x="298538" y="1717105"/>
            <a:ext cx="11580076" cy="4728584"/>
          </a:xfrm>
          <a:prstGeom prst="rect">
            <a:avLst/>
          </a:prstGeom>
        </p:spPr>
      </p:pic>
    </p:spTree>
    <p:extLst>
      <p:ext uri="{BB962C8B-B14F-4D97-AF65-F5344CB8AC3E}">
        <p14:creationId xmlns:p14="http://schemas.microsoft.com/office/powerpoint/2010/main" val="244286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43A2CF-DAA3-4B31-A553-5AA8BE35EA46}"/>
              </a:ext>
            </a:extLst>
          </p:cNvPr>
          <p:cNvSpPr/>
          <p:nvPr/>
        </p:nvSpPr>
        <p:spPr>
          <a:xfrm>
            <a:off x="2541953" y="1770184"/>
            <a:ext cx="6496537" cy="4640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34AB439-8FF9-4204-8701-BBA35B83A9C3}"/>
              </a:ext>
            </a:extLst>
          </p:cNvPr>
          <p:cNvSpPr txBox="1"/>
          <p:nvPr/>
        </p:nvSpPr>
        <p:spPr>
          <a:xfrm>
            <a:off x="2067582" y="271009"/>
            <a:ext cx="8066606" cy="1077218"/>
          </a:xfrm>
          <a:prstGeom prst="rect">
            <a:avLst/>
          </a:prstGeom>
          <a:noFill/>
        </p:spPr>
        <p:txBody>
          <a:bodyPr wrap="square" lIns="91440" tIns="45720" rIns="91440" bIns="45720" rtlCol="0" anchor="t">
            <a:spAutoFit/>
          </a:bodyPr>
          <a:lstStyle/>
          <a:p>
            <a:pPr algn="ctr"/>
            <a:r>
              <a:rPr lang="en-US" sz="3600">
                <a:solidFill>
                  <a:schemeClr val="bg1"/>
                </a:solidFill>
                <a:ea typeface="+mn-lt"/>
                <a:cs typeface="+mn-lt"/>
              </a:rPr>
              <a:t>Systematic uncertainties</a:t>
            </a:r>
          </a:p>
          <a:p>
            <a:pPr algn="ctr"/>
            <a:r>
              <a:rPr lang="en-US" sz="2800">
                <a:solidFill>
                  <a:schemeClr val="bg1"/>
                </a:solidFill>
                <a:cs typeface="Calibri"/>
              </a:rPr>
              <a:t>Deconvolving simulated images</a:t>
            </a:r>
          </a:p>
        </p:txBody>
      </p:sp>
      <p:pic>
        <p:nvPicPr>
          <p:cNvPr id="3" name="Picture 3" descr="Chart, histogram&#10;&#10;Description automatically generated">
            <a:extLst>
              <a:ext uri="{FF2B5EF4-FFF2-40B4-BE49-F238E27FC236}">
                <a16:creationId xmlns:a16="http://schemas.microsoft.com/office/drawing/2014/main" id="{941D3A0A-7F47-47D2-B4D4-EBB089D8355C}"/>
              </a:ext>
            </a:extLst>
          </p:cNvPr>
          <p:cNvPicPr>
            <a:picLocks noChangeAspect="1"/>
          </p:cNvPicPr>
          <p:nvPr/>
        </p:nvPicPr>
        <p:blipFill>
          <a:blip r:embed="rId3"/>
          <a:stretch>
            <a:fillRect/>
          </a:stretch>
        </p:blipFill>
        <p:spPr>
          <a:xfrm>
            <a:off x="2545862" y="1769264"/>
            <a:ext cx="6504353" cy="4638315"/>
          </a:xfrm>
          <a:prstGeom prst="rect">
            <a:avLst/>
          </a:prstGeom>
        </p:spPr>
      </p:pic>
    </p:spTree>
    <p:extLst>
      <p:ext uri="{BB962C8B-B14F-4D97-AF65-F5344CB8AC3E}">
        <p14:creationId xmlns:p14="http://schemas.microsoft.com/office/powerpoint/2010/main" val="4169529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34AB439-8FF9-4204-8701-BBA35B83A9C3}"/>
              </a:ext>
            </a:extLst>
          </p:cNvPr>
          <p:cNvSpPr txBox="1"/>
          <p:nvPr/>
        </p:nvSpPr>
        <p:spPr>
          <a:xfrm>
            <a:off x="2067582" y="271009"/>
            <a:ext cx="8066606" cy="1077218"/>
          </a:xfrm>
          <a:prstGeom prst="rect">
            <a:avLst/>
          </a:prstGeom>
          <a:noFill/>
        </p:spPr>
        <p:txBody>
          <a:bodyPr wrap="square" lIns="91440" tIns="45720" rIns="91440" bIns="45720" rtlCol="0" anchor="t">
            <a:spAutoFit/>
          </a:bodyPr>
          <a:lstStyle/>
          <a:p>
            <a:pPr algn="ctr"/>
            <a:r>
              <a:rPr lang="en-US" sz="3600">
                <a:solidFill>
                  <a:schemeClr val="bg1"/>
                </a:solidFill>
                <a:ea typeface="+mn-lt"/>
                <a:cs typeface="+mn-lt"/>
              </a:rPr>
              <a:t>Offset Statistics</a:t>
            </a:r>
          </a:p>
          <a:p>
            <a:pPr algn="ctr"/>
            <a:r>
              <a:rPr lang="en-US" sz="2800">
                <a:solidFill>
                  <a:schemeClr val="bg1"/>
                </a:solidFill>
                <a:cs typeface="Calibri"/>
              </a:rPr>
              <a:t>Similar number of knots with and without offsets</a:t>
            </a:r>
            <a:endParaRPr lang="en-US">
              <a:solidFill>
                <a:schemeClr val="bg1"/>
              </a:solidFill>
            </a:endParaRPr>
          </a:p>
        </p:txBody>
      </p:sp>
      <p:graphicFrame>
        <p:nvGraphicFramePr>
          <p:cNvPr id="4" name="Chart 3">
            <a:extLst>
              <a:ext uri="{FF2B5EF4-FFF2-40B4-BE49-F238E27FC236}">
                <a16:creationId xmlns:a16="http://schemas.microsoft.com/office/drawing/2014/main" id="{32EDEC15-DD73-429C-AA14-2AD94986901D}"/>
              </a:ext>
            </a:extLst>
          </p:cNvPr>
          <p:cNvGraphicFramePr/>
          <p:nvPr>
            <p:extLst>
              <p:ext uri="{D42A27DB-BD31-4B8C-83A1-F6EECF244321}">
                <p14:modId xmlns:p14="http://schemas.microsoft.com/office/powerpoint/2010/main" val="1140836462"/>
              </p:ext>
            </p:extLst>
          </p:nvPr>
        </p:nvGraphicFramePr>
        <p:xfrm>
          <a:off x="2373423" y="1796885"/>
          <a:ext cx="7445153" cy="47901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0530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34AB439-8FF9-4204-8701-BBA35B83A9C3}"/>
              </a:ext>
            </a:extLst>
          </p:cNvPr>
          <p:cNvSpPr txBox="1"/>
          <p:nvPr/>
        </p:nvSpPr>
        <p:spPr>
          <a:xfrm>
            <a:off x="2067582" y="271009"/>
            <a:ext cx="8066606" cy="1077218"/>
          </a:xfrm>
          <a:prstGeom prst="rect">
            <a:avLst/>
          </a:prstGeom>
          <a:noFill/>
        </p:spPr>
        <p:txBody>
          <a:bodyPr wrap="square" lIns="91440" tIns="45720" rIns="91440" bIns="45720" rtlCol="0" anchor="t">
            <a:spAutoFit/>
          </a:bodyPr>
          <a:lstStyle/>
          <a:p>
            <a:pPr algn="ctr"/>
            <a:r>
              <a:rPr lang="en-US" sz="3600">
                <a:solidFill>
                  <a:schemeClr val="bg1"/>
                </a:solidFill>
                <a:ea typeface="+mn-lt"/>
                <a:cs typeface="+mn-lt"/>
              </a:rPr>
              <a:t>Offset Statistics</a:t>
            </a:r>
          </a:p>
          <a:p>
            <a:pPr algn="ctr"/>
            <a:r>
              <a:rPr lang="en-US" sz="2800">
                <a:solidFill>
                  <a:schemeClr val="bg1"/>
                </a:solidFill>
                <a:cs typeface="Calibri"/>
              </a:rPr>
              <a:t>Do Co-spatial knots have intrinsic offsets? </a:t>
            </a:r>
          </a:p>
        </p:txBody>
      </p:sp>
      <p:pic>
        <p:nvPicPr>
          <p:cNvPr id="2" name="Picture 2" descr="Diagram&#10;&#10;Description automatically generated">
            <a:extLst>
              <a:ext uri="{FF2B5EF4-FFF2-40B4-BE49-F238E27FC236}">
                <a16:creationId xmlns:a16="http://schemas.microsoft.com/office/drawing/2014/main" id="{A5D847F5-56A5-4DF0-B90C-313E31411C94}"/>
              </a:ext>
            </a:extLst>
          </p:cNvPr>
          <p:cNvPicPr>
            <a:picLocks noChangeAspect="1"/>
          </p:cNvPicPr>
          <p:nvPr/>
        </p:nvPicPr>
        <p:blipFill>
          <a:blip r:embed="rId3"/>
          <a:stretch>
            <a:fillRect/>
          </a:stretch>
        </p:blipFill>
        <p:spPr>
          <a:xfrm>
            <a:off x="539289" y="1623974"/>
            <a:ext cx="10544905" cy="4547819"/>
          </a:xfrm>
          <a:prstGeom prst="rect">
            <a:avLst/>
          </a:prstGeom>
        </p:spPr>
      </p:pic>
      <p:sp>
        <p:nvSpPr>
          <p:cNvPr id="3" name="TextBox 2">
            <a:extLst>
              <a:ext uri="{FF2B5EF4-FFF2-40B4-BE49-F238E27FC236}">
                <a16:creationId xmlns:a16="http://schemas.microsoft.com/office/drawing/2014/main" id="{0D4CB7F6-2448-4CE0-AEEB-106122502176}"/>
              </a:ext>
            </a:extLst>
          </p:cNvPr>
          <p:cNvSpPr txBox="1"/>
          <p:nvPr/>
        </p:nvSpPr>
        <p:spPr>
          <a:xfrm>
            <a:off x="2908796" y="6372723"/>
            <a:ext cx="499788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1"/>
                </a:solidFill>
                <a:ea typeface="+mn-lt"/>
                <a:cs typeface="+mn-lt"/>
              </a:rPr>
              <a:t>Categorical parallel-coordinates plot</a:t>
            </a:r>
            <a:r>
              <a:rPr lang="en-US">
                <a:solidFill>
                  <a:srgbClr val="000000"/>
                </a:solidFill>
                <a:ea typeface="+mn-lt"/>
                <a:cs typeface="+mn-lt"/>
              </a:rPr>
              <a:t>-</a:t>
            </a:r>
            <a:endParaRPr lang="en-US">
              <a:cs typeface="Calibri"/>
            </a:endParaRPr>
          </a:p>
        </p:txBody>
      </p:sp>
      <p:grpSp>
        <p:nvGrpSpPr>
          <p:cNvPr id="24" name="Group 23">
            <a:extLst>
              <a:ext uri="{FF2B5EF4-FFF2-40B4-BE49-F238E27FC236}">
                <a16:creationId xmlns:a16="http://schemas.microsoft.com/office/drawing/2014/main" id="{02836FCE-8B64-4529-B89F-C002A6C017E7}"/>
              </a:ext>
            </a:extLst>
          </p:cNvPr>
          <p:cNvGrpSpPr/>
          <p:nvPr/>
        </p:nvGrpSpPr>
        <p:grpSpPr>
          <a:xfrm>
            <a:off x="5592324" y="2614865"/>
            <a:ext cx="4628709" cy="2438263"/>
            <a:chOff x="5605257" y="2623856"/>
            <a:chExt cx="4628709" cy="2438263"/>
          </a:xfrm>
        </p:grpSpPr>
        <p:cxnSp>
          <p:nvCxnSpPr>
            <p:cNvPr id="6" name="Straight Arrow Connector 5">
              <a:extLst>
                <a:ext uri="{FF2B5EF4-FFF2-40B4-BE49-F238E27FC236}">
                  <a16:creationId xmlns:a16="http://schemas.microsoft.com/office/drawing/2014/main" id="{5A16BEEC-F8B1-4327-8B4A-52787B06239C}"/>
                </a:ext>
              </a:extLst>
            </p:cNvPr>
            <p:cNvCxnSpPr>
              <a:cxnSpLocks/>
              <a:endCxn id="14" idx="3"/>
            </p:cNvCxnSpPr>
            <p:nvPr/>
          </p:nvCxnSpPr>
          <p:spPr>
            <a:xfrm flipH="1">
              <a:off x="8645514" y="2623856"/>
              <a:ext cx="1588452" cy="1355295"/>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2C7C0E53-FE1F-4909-9122-B13573ECF436}"/>
                </a:ext>
              </a:extLst>
            </p:cNvPr>
            <p:cNvCxnSpPr>
              <a:cxnSpLocks/>
              <a:endCxn id="14" idx="3"/>
            </p:cNvCxnSpPr>
            <p:nvPr/>
          </p:nvCxnSpPr>
          <p:spPr>
            <a:xfrm flipH="1" flipV="1">
              <a:off x="8645514" y="3979151"/>
              <a:ext cx="1588452" cy="1082968"/>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
          <p:nvSpPr>
            <p:cNvPr id="14" name="TextBox 13">
              <a:extLst>
                <a:ext uri="{FF2B5EF4-FFF2-40B4-BE49-F238E27FC236}">
                  <a16:creationId xmlns:a16="http://schemas.microsoft.com/office/drawing/2014/main" id="{0BDE34F8-FDEC-492B-9887-A8747F41A414}"/>
                </a:ext>
              </a:extLst>
            </p:cNvPr>
            <p:cNvSpPr txBox="1"/>
            <p:nvPr/>
          </p:nvSpPr>
          <p:spPr>
            <a:xfrm>
              <a:off x="5605257" y="3378986"/>
              <a:ext cx="3040257" cy="1200329"/>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2400" dirty="0">
                  <a:solidFill>
                    <a:schemeClr val="bg1"/>
                  </a:solidFill>
                </a:rPr>
                <a:t>No differences in the X-ray/radio flux ratios or spectral indices</a:t>
              </a:r>
            </a:p>
          </p:txBody>
        </p:sp>
      </p:grpSp>
    </p:spTree>
    <p:extLst>
      <p:ext uri="{BB962C8B-B14F-4D97-AF65-F5344CB8AC3E}">
        <p14:creationId xmlns:p14="http://schemas.microsoft.com/office/powerpoint/2010/main" val="16752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34AB439-8FF9-4204-8701-BBA35B83A9C3}"/>
              </a:ext>
            </a:extLst>
          </p:cNvPr>
          <p:cNvSpPr txBox="1"/>
          <p:nvPr/>
        </p:nvSpPr>
        <p:spPr>
          <a:xfrm>
            <a:off x="1911006" y="344077"/>
            <a:ext cx="8943427" cy="1508105"/>
          </a:xfrm>
          <a:prstGeom prst="rect">
            <a:avLst/>
          </a:prstGeom>
          <a:noFill/>
        </p:spPr>
        <p:txBody>
          <a:bodyPr wrap="square" lIns="91440" tIns="45720" rIns="91440" bIns="45720" rtlCol="0" anchor="t">
            <a:spAutoFit/>
          </a:bodyPr>
          <a:lstStyle/>
          <a:p>
            <a:pPr algn="ctr"/>
            <a:r>
              <a:rPr lang="en-US" sz="3600">
                <a:solidFill>
                  <a:schemeClr val="bg1"/>
                </a:solidFill>
                <a:ea typeface="+mn-lt"/>
                <a:cs typeface="+mn-lt"/>
              </a:rPr>
              <a:t>Offset Statistics</a:t>
            </a:r>
          </a:p>
          <a:p>
            <a:pPr algn="ctr"/>
            <a:r>
              <a:rPr lang="en-US" sz="2800">
                <a:solidFill>
                  <a:schemeClr val="bg1"/>
                </a:solidFill>
                <a:ea typeface="+mn-lt"/>
                <a:cs typeface="+mn-lt"/>
              </a:rPr>
              <a:t>De-projected offsets are similar to low-redshift knot-sizes</a:t>
            </a:r>
          </a:p>
          <a:p>
            <a:pPr algn="ctr"/>
            <a:endParaRPr lang="en-US" sz="2800">
              <a:solidFill>
                <a:schemeClr val="bg1"/>
              </a:solidFill>
              <a:cs typeface="Calibri"/>
            </a:endParaRPr>
          </a:p>
        </p:txBody>
      </p:sp>
      <p:sp>
        <p:nvSpPr>
          <p:cNvPr id="3" name="Rectangle 2">
            <a:extLst>
              <a:ext uri="{FF2B5EF4-FFF2-40B4-BE49-F238E27FC236}">
                <a16:creationId xmlns:a16="http://schemas.microsoft.com/office/drawing/2014/main" id="{4ADB4AAD-2C11-4E19-9A94-818F982FCD52}"/>
              </a:ext>
            </a:extLst>
          </p:cNvPr>
          <p:cNvSpPr/>
          <p:nvPr/>
        </p:nvSpPr>
        <p:spPr>
          <a:xfrm>
            <a:off x="2479630" y="1758002"/>
            <a:ext cx="7849644" cy="3006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Chart, histogram&#10;&#10;Description automatically generated">
            <a:extLst>
              <a:ext uri="{FF2B5EF4-FFF2-40B4-BE49-F238E27FC236}">
                <a16:creationId xmlns:a16="http://schemas.microsoft.com/office/drawing/2014/main" id="{E5F0FA16-034A-43E9-9829-915E854F65E0}"/>
              </a:ext>
            </a:extLst>
          </p:cNvPr>
          <p:cNvPicPr>
            <a:picLocks noChangeAspect="1"/>
          </p:cNvPicPr>
          <p:nvPr/>
        </p:nvPicPr>
        <p:blipFill>
          <a:blip r:embed="rId3"/>
          <a:stretch>
            <a:fillRect/>
          </a:stretch>
        </p:blipFill>
        <p:spPr>
          <a:xfrm>
            <a:off x="2483807" y="1757090"/>
            <a:ext cx="7774487" cy="2941266"/>
          </a:xfrm>
          <a:prstGeom prst="rect">
            <a:avLst/>
          </a:prstGeom>
        </p:spPr>
      </p:pic>
      <p:pic>
        <p:nvPicPr>
          <p:cNvPr id="4" name="Picture 3">
            <a:extLst>
              <a:ext uri="{FF2B5EF4-FFF2-40B4-BE49-F238E27FC236}">
                <a16:creationId xmlns:a16="http://schemas.microsoft.com/office/drawing/2014/main" id="{B25DF57D-C031-4146-8F35-7D53276F97BF}"/>
              </a:ext>
            </a:extLst>
          </p:cNvPr>
          <p:cNvPicPr>
            <a:picLocks noChangeAspect="1"/>
          </p:cNvPicPr>
          <p:nvPr/>
        </p:nvPicPr>
        <p:blipFill>
          <a:blip r:embed="rId4"/>
          <a:stretch>
            <a:fillRect/>
          </a:stretch>
        </p:blipFill>
        <p:spPr>
          <a:xfrm>
            <a:off x="4857734" y="1098129"/>
            <a:ext cx="7308566" cy="4988323"/>
          </a:xfrm>
          <a:prstGeom prst="rect">
            <a:avLst/>
          </a:prstGeom>
        </p:spPr>
      </p:pic>
      <p:pic>
        <p:nvPicPr>
          <p:cNvPr id="7" name="Picture 6">
            <a:extLst>
              <a:ext uri="{FF2B5EF4-FFF2-40B4-BE49-F238E27FC236}">
                <a16:creationId xmlns:a16="http://schemas.microsoft.com/office/drawing/2014/main" id="{81BE9FC6-9F97-4AD6-9209-5E3A5EE98F7E}"/>
              </a:ext>
            </a:extLst>
          </p:cNvPr>
          <p:cNvPicPr>
            <a:picLocks noChangeAspect="1"/>
          </p:cNvPicPr>
          <p:nvPr/>
        </p:nvPicPr>
        <p:blipFill>
          <a:blip r:embed="rId5"/>
          <a:stretch>
            <a:fillRect/>
          </a:stretch>
        </p:blipFill>
        <p:spPr>
          <a:xfrm>
            <a:off x="285230" y="751721"/>
            <a:ext cx="4572504" cy="5762202"/>
          </a:xfrm>
          <a:prstGeom prst="rect">
            <a:avLst/>
          </a:prstGeom>
        </p:spPr>
      </p:pic>
    </p:spTree>
    <p:extLst>
      <p:ext uri="{BB962C8B-B14F-4D97-AF65-F5344CB8AC3E}">
        <p14:creationId xmlns:p14="http://schemas.microsoft.com/office/powerpoint/2010/main" val="421116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34AB439-8FF9-4204-8701-BBA35B83A9C3}"/>
              </a:ext>
            </a:extLst>
          </p:cNvPr>
          <p:cNvSpPr txBox="1"/>
          <p:nvPr/>
        </p:nvSpPr>
        <p:spPr>
          <a:xfrm>
            <a:off x="1911006" y="344077"/>
            <a:ext cx="8943427" cy="1077218"/>
          </a:xfrm>
          <a:prstGeom prst="rect">
            <a:avLst/>
          </a:prstGeom>
          <a:noFill/>
        </p:spPr>
        <p:txBody>
          <a:bodyPr wrap="square" lIns="91440" tIns="45720" rIns="91440" bIns="45720" rtlCol="0" anchor="t">
            <a:spAutoFit/>
          </a:bodyPr>
          <a:lstStyle/>
          <a:p>
            <a:pPr algn="ctr"/>
            <a:r>
              <a:rPr lang="en-US" sz="3600">
                <a:solidFill>
                  <a:schemeClr val="bg1"/>
                </a:solidFill>
                <a:ea typeface="+mn-lt"/>
                <a:cs typeface="+mn-lt"/>
              </a:rPr>
              <a:t>Offset Statistics</a:t>
            </a:r>
          </a:p>
          <a:p>
            <a:pPr algn="ctr"/>
            <a:r>
              <a:rPr lang="en-US" sz="2800">
                <a:solidFill>
                  <a:schemeClr val="bg1"/>
                </a:solidFill>
                <a:cs typeface="Calibri"/>
              </a:rPr>
              <a:t>De-projected offsets are similar to knot-sizes at low-redshift</a:t>
            </a:r>
          </a:p>
        </p:txBody>
      </p:sp>
      <p:pic>
        <p:nvPicPr>
          <p:cNvPr id="2" name="Picture 3" descr="Diagram&#10;&#10;Description automatically generated">
            <a:extLst>
              <a:ext uri="{FF2B5EF4-FFF2-40B4-BE49-F238E27FC236}">
                <a16:creationId xmlns:a16="http://schemas.microsoft.com/office/drawing/2014/main" id="{118EB7F2-6505-429E-AE4F-B188BD2FD9CD}"/>
              </a:ext>
            </a:extLst>
          </p:cNvPr>
          <p:cNvPicPr>
            <a:picLocks noChangeAspect="1"/>
          </p:cNvPicPr>
          <p:nvPr/>
        </p:nvPicPr>
        <p:blipFill>
          <a:blip r:embed="rId3"/>
          <a:stretch>
            <a:fillRect/>
          </a:stretch>
        </p:blipFill>
        <p:spPr>
          <a:xfrm>
            <a:off x="1842622" y="1577197"/>
            <a:ext cx="8506756" cy="4639999"/>
          </a:xfrm>
          <a:prstGeom prst="rect">
            <a:avLst/>
          </a:prstGeom>
        </p:spPr>
      </p:pic>
      <p:sp>
        <p:nvSpPr>
          <p:cNvPr id="3" name="TextBox 2">
            <a:extLst>
              <a:ext uri="{FF2B5EF4-FFF2-40B4-BE49-F238E27FC236}">
                <a16:creationId xmlns:a16="http://schemas.microsoft.com/office/drawing/2014/main" id="{132951EF-E2BE-4598-B9FE-0C94E3D7D05C}"/>
              </a:ext>
            </a:extLst>
          </p:cNvPr>
          <p:cNvSpPr txBox="1"/>
          <p:nvPr/>
        </p:nvSpPr>
        <p:spPr>
          <a:xfrm>
            <a:off x="2072194" y="6329257"/>
            <a:ext cx="8047611" cy="369332"/>
          </a:xfrm>
          <a:prstGeom prst="rect">
            <a:avLst/>
          </a:prstGeom>
          <a:noFill/>
        </p:spPr>
        <p:txBody>
          <a:bodyPr wrap="square" rtlCol="0">
            <a:spAutoFit/>
          </a:bodyPr>
          <a:lstStyle/>
          <a:p>
            <a:r>
              <a:rPr lang="en-US">
                <a:solidFill>
                  <a:schemeClr val="bg1"/>
                </a:solidFill>
              </a:rPr>
              <a:t>Knot A2A in Centaurus A. 8.4 GHz radio images overlaid on Chandra X-ray images</a:t>
            </a:r>
          </a:p>
        </p:txBody>
      </p:sp>
    </p:spTree>
    <p:extLst>
      <p:ext uri="{BB962C8B-B14F-4D97-AF65-F5344CB8AC3E}">
        <p14:creationId xmlns:p14="http://schemas.microsoft.com/office/powerpoint/2010/main" val="2663672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3EE5DAF-97DE-4D0C-ABFC-E72DA141B915}"/>
              </a:ext>
            </a:extLst>
          </p:cNvPr>
          <p:cNvSpPr txBox="1"/>
          <p:nvPr/>
        </p:nvSpPr>
        <p:spPr>
          <a:xfrm>
            <a:off x="754825" y="282777"/>
            <a:ext cx="10682350" cy="1508105"/>
          </a:xfrm>
          <a:prstGeom prst="rect">
            <a:avLst/>
          </a:prstGeom>
          <a:noFill/>
        </p:spPr>
        <p:txBody>
          <a:bodyPr wrap="square" lIns="91440" tIns="45720" rIns="91440" bIns="45720" rtlCol="0" anchor="t">
            <a:spAutoFit/>
          </a:bodyPr>
          <a:lstStyle/>
          <a:p>
            <a:pPr algn="ctr"/>
            <a:r>
              <a:rPr lang="en-US" sz="3600">
                <a:solidFill>
                  <a:schemeClr val="bg1"/>
                </a:solidFill>
                <a:ea typeface="+mn-lt"/>
                <a:cs typeface="+mn-lt"/>
              </a:rPr>
              <a:t>Structure of a knot</a:t>
            </a:r>
            <a:endParaRPr lang="en-US">
              <a:solidFill>
                <a:schemeClr val="bg1"/>
              </a:solidFill>
            </a:endParaRPr>
          </a:p>
          <a:p>
            <a:pPr algn="ctr"/>
            <a:r>
              <a:rPr lang="en-US" sz="2800">
                <a:solidFill>
                  <a:schemeClr val="bg1"/>
                </a:solidFill>
                <a:ea typeface="+mn-lt"/>
                <a:cs typeface="+mn-lt"/>
              </a:rPr>
              <a:t>Is it a heavier slow-moving obstacle embedded in a lighter faster jet flow?</a:t>
            </a:r>
            <a:endParaRPr lang="en-US" sz="2800">
              <a:solidFill>
                <a:schemeClr val="bg1"/>
              </a:solidFill>
              <a:cs typeface="Calibri"/>
            </a:endParaRPr>
          </a:p>
        </p:txBody>
      </p:sp>
      <p:pic>
        <p:nvPicPr>
          <p:cNvPr id="7" name="Picture 7" descr="Chart&#10;&#10;Description automatically generated">
            <a:extLst>
              <a:ext uri="{FF2B5EF4-FFF2-40B4-BE49-F238E27FC236}">
                <a16:creationId xmlns:a16="http://schemas.microsoft.com/office/drawing/2014/main" id="{0E2BE74E-7343-44D1-A15B-85006073B69E}"/>
              </a:ext>
            </a:extLst>
          </p:cNvPr>
          <p:cNvPicPr>
            <a:picLocks noChangeAspect="1"/>
          </p:cNvPicPr>
          <p:nvPr/>
        </p:nvPicPr>
        <p:blipFill rotWithShape="1">
          <a:blip r:embed="rId3"/>
          <a:srcRect t="-104" r="49231"/>
          <a:stretch/>
        </p:blipFill>
        <p:spPr>
          <a:xfrm>
            <a:off x="4523377" y="2258097"/>
            <a:ext cx="3552482" cy="3784256"/>
          </a:xfrm>
          <a:prstGeom prst="rect">
            <a:avLst/>
          </a:prstGeom>
        </p:spPr>
      </p:pic>
      <p:sp>
        <p:nvSpPr>
          <p:cNvPr id="2" name="TextBox 1">
            <a:extLst>
              <a:ext uri="{FF2B5EF4-FFF2-40B4-BE49-F238E27FC236}">
                <a16:creationId xmlns:a16="http://schemas.microsoft.com/office/drawing/2014/main" id="{02EA8B08-B98C-4998-BE8C-05302F9967D3}"/>
              </a:ext>
            </a:extLst>
          </p:cNvPr>
          <p:cNvSpPr txBox="1"/>
          <p:nvPr/>
        </p:nvSpPr>
        <p:spPr>
          <a:xfrm>
            <a:off x="389871" y="2256825"/>
            <a:ext cx="3550325" cy="2677656"/>
          </a:xfrm>
          <a:prstGeom prst="rect">
            <a:avLst/>
          </a:prstGeom>
          <a:noFill/>
          <a:ln>
            <a:solidFill>
              <a:schemeClr val="accent1"/>
            </a:solidFill>
          </a:ln>
        </p:spPr>
        <p:txBody>
          <a:bodyPr wrap="square" lIns="91440" tIns="45720" rIns="91440" bIns="45720" rtlCol="0" anchor="t">
            <a:spAutoFit/>
          </a:bodyPr>
          <a:lstStyle/>
          <a:p>
            <a:pPr algn="ctr"/>
            <a:r>
              <a:rPr lang="en-US" sz="2400">
                <a:solidFill>
                  <a:schemeClr val="bg1"/>
                </a:solidFill>
              </a:rPr>
              <a:t>Moving knots:</a:t>
            </a:r>
            <a:endParaRPr lang="en-US">
              <a:solidFill>
                <a:schemeClr val="bg1"/>
              </a:solidFill>
            </a:endParaRPr>
          </a:p>
          <a:p>
            <a:pPr algn="ctr"/>
            <a:r>
              <a:rPr lang="en-US" sz="2400" err="1">
                <a:solidFill>
                  <a:schemeClr val="bg1"/>
                </a:solidFill>
                <a:cs typeface="Calibri"/>
              </a:rPr>
              <a:t>Stawarz</a:t>
            </a:r>
            <a:r>
              <a:rPr lang="en-US" sz="2400">
                <a:solidFill>
                  <a:schemeClr val="bg1"/>
                </a:solidFill>
                <a:cs typeface="Calibri"/>
              </a:rPr>
              <a:t> </a:t>
            </a:r>
            <a:r>
              <a:rPr lang="en-US" sz="2400" i="1">
                <a:solidFill>
                  <a:schemeClr val="bg1"/>
                </a:solidFill>
                <a:cs typeface="Calibri"/>
              </a:rPr>
              <a:t>et al. </a:t>
            </a:r>
            <a:r>
              <a:rPr lang="en-US" sz="2400">
                <a:solidFill>
                  <a:schemeClr val="bg1"/>
                </a:solidFill>
                <a:cs typeface="Calibri"/>
              </a:rPr>
              <a:t> (2004)</a:t>
            </a:r>
          </a:p>
          <a:p>
            <a:pPr algn="ctr"/>
            <a:r>
              <a:rPr lang="en-US" sz="2400">
                <a:solidFill>
                  <a:schemeClr val="bg1"/>
                </a:solidFill>
                <a:cs typeface="Calibri"/>
              </a:rPr>
              <a:t>Clarke</a:t>
            </a:r>
            <a:r>
              <a:rPr lang="en-US" sz="2400" i="1">
                <a:solidFill>
                  <a:schemeClr val="bg1"/>
                </a:solidFill>
                <a:cs typeface="Calibri"/>
              </a:rPr>
              <a:t> et al </a:t>
            </a:r>
            <a:r>
              <a:rPr lang="en-US" sz="2400">
                <a:solidFill>
                  <a:schemeClr val="bg1"/>
                </a:solidFill>
                <a:cs typeface="Calibri"/>
              </a:rPr>
              <a:t>(1992)</a:t>
            </a:r>
          </a:p>
          <a:p>
            <a:pPr algn="ctr"/>
            <a:r>
              <a:rPr lang="en-US" sz="2400">
                <a:solidFill>
                  <a:schemeClr val="bg1"/>
                </a:solidFill>
                <a:cs typeface="Calibri"/>
              </a:rPr>
              <a:t>Bridle </a:t>
            </a:r>
            <a:r>
              <a:rPr lang="en-US" sz="2400" i="1">
                <a:solidFill>
                  <a:schemeClr val="bg1"/>
                </a:solidFill>
                <a:cs typeface="Calibri"/>
              </a:rPr>
              <a:t>et al </a:t>
            </a:r>
            <a:r>
              <a:rPr lang="en-US" sz="2400">
                <a:solidFill>
                  <a:schemeClr val="bg1"/>
                </a:solidFill>
                <a:cs typeface="Calibri"/>
              </a:rPr>
              <a:t>(1986, 1989)</a:t>
            </a:r>
          </a:p>
          <a:p>
            <a:pPr algn="ctr"/>
            <a:r>
              <a:rPr lang="en-US" sz="2400">
                <a:solidFill>
                  <a:schemeClr val="bg1"/>
                </a:solidFill>
                <a:cs typeface="Calibri"/>
              </a:rPr>
              <a:t>.</a:t>
            </a:r>
            <a:br>
              <a:rPr lang="en-US" sz="2400">
                <a:solidFill>
                  <a:schemeClr val="bg1"/>
                </a:solidFill>
                <a:cs typeface="Calibri"/>
              </a:rPr>
            </a:br>
            <a:r>
              <a:rPr lang="en-US" sz="2400">
                <a:solidFill>
                  <a:schemeClr val="bg1"/>
                </a:solidFill>
                <a:cs typeface="Calibri"/>
              </a:rPr>
              <a:t>.</a:t>
            </a:r>
            <a:br>
              <a:rPr lang="en-US" sz="2400">
                <a:solidFill>
                  <a:schemeClr val="bg1"/>
                </a:solidFill>
                <a:cs typeface="Calibri"/>
              </a:rPr>
            </a:br>
            <a:r>
              <a:rPr lang="en-US" sz="2400">
                <a:solidFill>
                  <a:schemeClr val="bg1"/>
                </a:solidFill>
                <a:cs typeface="Calibri"/>
              </a:rPr>
              <a:t>.</a:t>
            </a:r>
          </a:p>
        </p:txBody>
      </p:sp>
      <p:sp>
        <p:nvSpPr>
          <p:cNvPr id="3" name="TextBox 2">
            <a:extLst>
              <a:ext uri="{FF2B5EF4-FFF2-40B4-BE49-F238E27FC236}">
                <a16:creationId xmlns:a16="http://schemas.microsoft.com/office/drawing/2014/main" id="{CC36ADC2-8E16-4AD3-8428-C14D03C4D1C0}"/>
              </a:ext>
            </a:extLst>
          </p:cNvPr>
          <p:cNvSpPr txBox="1"/>
          <p:nvPr/>
        </p:nvSpPr>
        <p:spPr>
          <a:xfrm>
            <a:off x="441629" y="5586622"/>
            <a:ext cx="3550325" cy="461665"/>
          </a:xfrm>
          <a:prstGeom prst="rect">
            <a:avLst/>
          </a:prstGeom>
          <a:noFill/>
          <a:ln>
            <a:solidFill>
              <a:schemeClr val="accent1"/>
            </a:solidFill>
          </a:ln>
        </p:spPr>
        <p:txBody>
          <a:bodyPr wrap="square" lIns="91440" tIns="45720" rIns="91440" bIns="45720" rtlCol="0" anchor="t">
            <a:spAutoFit/>
          </a:bodyPr>
          <a:lstStyle/>
          <a:p>
            <a:pPr algn="ctr"/>
            <a:r>
              <a:rPr lang="en-US" sz="2400">
                <a:solidFill>
                  <a:schemeClr val="bg1"/>
                </a:solidFill>
                <a:cs typeface="Calibri"/>
              </a:rPr>
              <a:t>Kataoka </a:t>
            </a:r>
            <a:r>
              <a:rPr lang="en-US" sz="2400" i="1">
                <a:solidFill>
                  <a:schemeClr val="bg1"/>
                </a:solidFill>
                <a:cs typeface="Calibri"/>
              </a:rPr>
              <a:t>et al </a:t>
            </a:r>
            <a:r>
              <a:rPr lang="en-US" sz="2400">
                <a:solidFill>
                  <a:schemeClr val="bg1"/>
                </a:solidFill>
                <a:cs typeface="Calibri"/>
              </a:rPr>
              <a:t>(2008)</a:t>
            </a:r>
            <a:endParaRPr lang="en-US">
              <a:solidFill>
                <a:schemeClr val="bg1"/>
              </a:solidFill>
            </a:endParaRPr>
          </a:p>
        </p:txBody>
      </p:sp>
      <p:sp>
        <p:nvSpPr>
          <p:cNvPr id="11" name="TextBox 10">
            <a:extLst>
              <a:ext uri="{FF2B5EF4-FFF2-40B4-BE49-F238E27FC236}">
                <a16:creationId xmlns:a16="http://schemas.microsoft.com/office/drawing/2014/main" id="{77B0F5B9-4417-468F-A713-CC8F6075F43F}"/>
              </a:ext>
            </a:extLst>
          </p:cNvPr>
          <p:cNvSpPr txBox="1"/>
          <p:nvPr/>
        </p:nvSpPr>
        <p:spPr>
          <a:xfrm>
            <a:off x="5712369" y="6213475"/>
            <a:ext cx="4714891" cy="461665"/>
          </a:xfrm>
          <a:prstGeom prst="rect">
            <a:avLst/>
          </a:prstGeom>
          <a:noFill/>
          <a:ln>
            <a:solidFill>
              <a:schemeClr val="accent1"/>
            </a:solidFill>
          </a:ln>
        </p:spPr>
        <p:txBody>
          <a:bodyPr wrap="square" lIns="91440" tIns="45720" rIns="91440" bIns="45720" rtlCol="0" anchor="t">
            <a:spAutoFit/>
          </a:bodyPr>
          <a:lstStyle/>
          <a:p>
            <a:pPr algn="ctr"/>
            <a:r>
              <a:rPr lang="en-US" sz="2400">
                <a:solidFill>
                  <a:schemeClr val="bg1"/>
                </a:solidFill>
                <a:cs typeface="Calibri"/>
              </a:rPr>
              <a:t>3C 353; 4.8 GHz radio images</a:t>
            </a:r>
            <a:endParaRPr lang="en-US">
              <a:solidFill>
                <a:schemeClr val="bg1"/>
              </a:solidFill>
            </a:endParaRPr>
          </a:p>
        </p:txBody>
      </p:sp>
      <p:pic>
        <p:nvPicPr>
          <p:cNvPr id="8" name="Picture 7" descr="Chart&#10;&#10;Description automatically generated">
            <a:extLst>
              <a:ext uri="{FF2B5EF4-FFF2-40B4-BE49-F238E27FC236}">
                <a16:creationId xmlns:a16="http://schemas.microsoft.com/office/drawing/2014/main" id="{8D2EE40C-3CAC-4D40-91D9-8B80B9D9AABC}"/>
              </a:ext>
            </a:extLst>
          </p:cNvPr>
          <p:cNvPicPr>
            <a:picLocks noChangeAspect="1"/>
          </p:cNvPicPr>
          <p:nvPr/>
        </p:nvPicPr>
        <p:blipFill rotWithShape="1">
          <a:blip r:embed="rId3"/>
          <a:srcRect l="49962" t="-104" r="-130"/>
          <a:stretch/>
        </p:blipFill>
        <p:spPr>
          <a:xfrm>
            <a:off x="8019393" y="2258097"/>
            <a:ext cx="3510454" cy="3784256"/>
          </a:xfrm>
          <a:prstGeom prst="rect">
            <a:avLst/>
          </a:prstGeom>
        </p:spPr>
      </p:pic>
      <p:sp>
        <p:nvSpPr>
          <p:cNvPr id="4" name="Oval 3">
            <a:extLst>
              <a:ext uri="{FF2B5EF4-FFF2-40B4-BE49-F238E27FC236}">
                <a16:creationId xmlns:a16="http://schemas.microsoft.com/office/drawing/2014/main" id="{C8467C6B-2620-44E6-8E9A-0C52309945F1}"/>
              </a:ext>
            </a:extLst>
          </p:cNvPr>
          <p:cNvSpPr/>
          <p:nvPr/>
        </p:nvSpPr>
        <p:spPr>
          <a:xfrm>
            <a:off x="6500634" y="4020207"/>
            <a:ext cx="131379" cy="1261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421DAA3-A375-4ADA-B217-1E5C9B2E49EE}"/>
              </a:ext>
            </a:extLst>
          </p:cNvPr>
          <p:cNvSpPr/>
          <p:nvPr/>
        </p:nvSpPr>
        <p:spPr>
          <a:xfrm>
            <a:off x="10003206" y="4020207"/>
            <a:ext cx="131379" cy="1261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620B331-F74A-492B-94EC-BCBC786ACF81}"/>
              </a:ext>
            </a:extLst>
          </p:cNvPr>
          <p:cNvPicPr>
            <a:picLocks noChangeAspect="1"/>
          </p:cNvPicPr>
          <p:nvPr/>
        </p:nvPicPr>
        <p:blipFill>
          <a:blip r:embed="rId4"/>
          <a:stretch>
            <a:fillRect/>
          </a:stretch>
        </p:blipFill>
        <p:spPr>
          <a:xfrm>
            <a:off x="4857734" y="1098129"/>
            <a:ext cx="7308566" cy="4988323"/>
          </a:xfrm>
          <a:prstGeom prst="rect">
            <a:avLst/>
          </a:prstGeom>
        </p:spPr>
      </p:pic>
      <p:pic>
        <p:nvPicPr>
          <p:cNvPr id="12" name="Picture 11">
            <a:extLst>
              <a:ext uri="{FF2B5EF4-FFF2-40B4-BE49-F238E27FC236}">
                <a16:creationId xmlns:a16="http://schemas.microsoft.com/office/drawing/2014/main" id="{0945D859-3E05-4B83-9727-E6ECAAEC1622}"/>
              </a:ext>
            </a:extLst>
          </p:cNvPr>
          <p:cNvPicPr>
            <a:picLocks noChangeAspect="1"/>
          </p:cNvPicPr>
          <p:nvPr/>
        </p:nvPicPr>
        <p:blipFill>
          <a:blip r:embed="rId5"/>
          <a:stretch>
            <a:fillRect/>
          </a:stretch>
        </p:blipFill>
        <p:spPr>
          <a:xfrm>
            <a:off x="285230" y="751721"/>
            <a:ext cx="4572504" cy="5762202"/>
          </a:xfrm>
          <a:prstGeom prst="rect">
            <a:avLst/>
          </a:prstGeom>
        </p:spPr>
      </p:pic>
    </p:spTree>
    <p:extLst>
      <p:ext uri="{BB962C8B-B14F-4D97-AF65-F5344CB8AC3E}">
        <p14:creationId xmlns:p14="http://schemas.microsoft.com/office/powerpoint/2010/main" val="347196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2"/>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1" grpId="0" animBg="1"/>
      <p:bldP spid="4"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34AB439-8FF9-4204-8701-BBA35B83A9C3}"/>
              </a:ext>
            </a:extLst>
          </p:cNvPr>
          <p:cNvSpPr txBox="1"/>
          <p:nvPr/>
        </p:nvSpPr>
        <p:spPr>
          <a:xfrm>
            <a:off x="1911006" y="344077"/>
            <a:ext cx="8943427" cy="1508105"/>
          </a:xfrm>
          <a:prstGeom prst="rect">
            <a:avLst/>
          </a:prstGeom>
          <a:noFill/>
        </p:spPr>
        <p:txBody>
          <a:bodyPr wrap="square" lIns="91440" tIns="45720" rIns="91440" bIns="45720" rtlCol="0" anchor="t">
            <a:spAutoFit/>
          </a:bodyPr>
          <a:lstStyle/>
          <a:p>
            <a:pPr algn="ctr"/>
            <a:r>
              <a:rPr lang="en-US" sz="3600">
                <a:solidFill>
                  <a:schemeClr val="bg1"/>
                </a:solidFill>
                <a:ea typeface="+mn-lt"/>
                <a:cs typeface="+mn-lt"/>
              </a:rPr>
              <a:t>Offset Statistics</a:t>
            </a:r>
          </a:p>
          <a:p>
            <a:pPr algn="ctr"/>
            <a:r>
              <a:rPr lang="en-US" sz="2800">
                <a:solidFill>
                  <a:schemeClr val="bg1"/>
                </a:solidFill>
                <a:cs typeface="Calibri"/>
              </a:rPr>
              <a:t>De-projected offsets are similar to low-redshift knot-sizes </a:t>
            </a:r>
            <a:r>
              <a:rPr lang="en-US" sz="2800" err="1">
                <a:solidFill>
                  <a:schemeClr val="bg1"/>
                </a:solidFill>
                <a:cs typeface="Calibri"/>
              </a:rPr>
              <a:t>atedshift</a:t>
            </a:r>
            <a:endParaRPr lang="en-US" sz="2800">
              <a:solidFill>
                <a:schemeClr val="bg1"/>
              </a:solidFill>
              <a:cs typeface="Calibri"/>
            </a:endParaRPr>
          </a:p>
        </p:txBody>
      </p:sp>
      <p:sp>
        <p:nvSpPr>
          <p:cNvPr id="3" name="Rectangle 2">
            <a:extLst>
              <a:ext uri="{FF2B5EF4-FFF2-40B4-BE49-F238E27FC236}">
                <a16:creationId xmlns:a16="http://schemas.microsoft.com/office/drawing/2014/main" id="{4ADB4AAD-2C11-4E19-9A94-818F982FCD52}"/>
              </a:ext>
            </a:extLst>
          </p:cNvPr>
          <p:cNvSpPr/>
          <p:nvPr/>
        </p:nvSpPr>
        <p:spPr>
          <a:xfrm>
            <a:off x="2517730" y="1416484"/>
            <a:ext cx="7849644" cy="3006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Chart, histogram&#10;&#10;Description automatically generated">
            <a:extLst>
              <a:ext uri="{FF2B5EF4-FFF2-40B4-BE49-F238E27FC236}">
                <a16:creationId xmlns:a16="http://schemas.microsoft.com/office/drawing/2014/main" id="{E5F0FA16-034A-43E9-9829-915E854F65E0}"/>
              </a:ext>
            </a:extLst>
          </p:cNvPr>
          <p:cNvPicPr>
            <a:picLocks noChangeAspect="1"/>
          </p:cNvPicPr>
          <p:nvPr/>
        </p:nvPicPr>
        <p:blipFill>
          <a:blip r:embed="rId3"/>
          <a:stretch>
            <a:fillRect/>
          </a:stretch>
        </p:blipFill>
        <p:spPr>
          <a:xfrm>
            <a:off x="2521907" y="1415572"/>
            <a:ext cx="7774487" cy="2941266"/>
          </a:xfrm>
          <a:prstGeom prst="rect">
            <a:avLst/>
          </a:prstGeom>
        </p:spPr>
      </p:pic>
      <p:grpSp>
        <p:nvGrpSpPr>
          <p:cNvPr id="10" name="Group 9">
            <a:extLst>
              <a:ext uri="{FF2B5EF4-FFF2-40B4-BE49-F238E27FC236}">
                <a16:creationId xmlns:a16="http://schemas.microsoft.com/office/drawing/2014/main" id="{79D47E45-94B3-4323-B582-0B6C2182D8C7}"/>
              </a:ext>
            </a:extLst>
          </p:cNvPr>
          <p:cNvGrpSpPr/>
          <p:nvPr/>
        </p:nvGrpSpPr>
        <p:grpSpPr>
          <a:xfrm>
            <a:off x="2048473" y="4940689"/>
            <a:ext cx="9622512" cy="1108896"/>
            <a:chOff x="1977786" y="5294840"/>
            <a:chExt cx="8182169" cy="1108896"/>
          </a:xfrm>
        </p:grpSpPr>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3A423513-1458-4DDF-9FF6-4241C028718B}"/>
                    </a:ext>
                  </a:extLst>
                </p:cNvPr>
                <p:cNvSpPr txBox="1"/>
                <p:nvPr/>
              </p:nvSpPr>
              <p:spPr>
                <a:xfrm>
                  <a:off x="3187622" y="5294840"/>
                  <a:ext cx="6972333" cy="8645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𝑑</m:t>
                            </m:r>
                          </m:e>
                          <m:sub>
                            <m:r>
                              <a:rPr lang="en-US" sz="2400" b="0" i="1" smtClean="0">
                                <a:solidFill>
                                  <a:schemeClr val="bg1"/>
                                </a:solidFill>
                                <a:latin typeface="Cambria Math" panose="02040503050406030204" pitchFamily="18" charset="0"/>
                              </a:rPr>
                              <m:t>𝑑𝑒𝑝𝑟𝑜𝑗</m:t>
                            </m:r>
                            <m:r>
                              <a:rPr lang="en-US" sz="2400" b="0" i="1" smtClean="0">
                                <a:solidFill>
                                  <a:schemeClr val="bg1"/>
                                </a:solidFill>
                                <a:latin typeface="Cambria Math" panose="02040503050406030204" pitchFamily="18" charset="0"/>
                              </a:rPr>
                              <m:t>=</m:t>
                            </m:r>
                          </m:sub>
                        </m:sSub>
                        <m:f>
                          <m:fPr>
                            <m:ctrlPr>
                              <a:rPr lang="en-US" sz="2400" b="0" i="1" smtClean="0">
                                <a:solidFill>
                                  <a:schemeClr val="bg1"/>
                                </a:solidFill>
                                <a:latin typeface="Cambria Math" panose="02040503050406030204" pitchFamily="18" charset="0"/>
                              </a:rPr>
                            </m:ctrlPr>
                          </m:fPr>
                          <m:num>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𝑑</m:t>
                                </m:r>
                              </m:e>
                              <m:sub>
                                <m:r>
                                  <a:rPr lang="en-US" sz="2400" b="0" i="1" smtClean="0">
                                    <a:solidFill>
                                      <a:schemeClr val="bg1"/>
                                    </a:solidFill>
                                    <a:latin typeface="Cambria Math" panose="02040503050406030204" pitchFamily="18" charset="0"/>
                                  </a:rPr>
                                  <m:t>𝑝𝑟𝑜𝑗</m:t>
                                </m:r>
                              </m:sub>
                            </m:sSub>
                          </m:num>
                          <m:den>
                            <m:func>
                              <m:funcPr>
                                <m:ctrlPr>
                                  <a:rPr lang="en-US" sz="2400" b="0" i="1" smtClean="0">
                                    <a:solidFill>
                                      <a:schemeClr val="bg1"/>
                                    </a:solidFill>
                                    <a:latin typeface="Cambria Math" panose="02040503050406030204" pitchFamily="18" charset="0"/>
                                  </a:rPr>
                                </m:ctrlPr>
                              </m:funcPr>
                              <m:fName>
                                <m:r>
                                  <a:rPr lang="en-US" sz="2400" b="0" i="1" smtClean="0">
                                    <a:solidFill>
                                      <a:schemeClr val="bg1"/>
                                    </a:solidFill>
                                    <a:latin typeface="Cambria Math" panose="02040503050406030204" pitchFamily="18" charset="0"/>
                                    <a:ea typeface="Cambria Math" panose="02040503050406030204" pitchFamily="18" charset="0"/>
                                  </a:rPr>
                                  <m:t>𝛿</m:t>
                                </m:r>
                                <m:r>
                                  <a:rPr lang="en-US" sz="2400" b="0" i="1" smtClean="0">
                                    <a:solidFill>
                                      <a:schemeClr val="bg1"/>
                                    </a:solidFill>
                                    <a:latin typeface="Cambria Math" panose="02040503050406030204" pitchFamily="18" charset="0"/>
                                    <a:ea typeface="Cambria Math" panose="02040503050406030204" pitchFamily="18" charset="0"/>
                                  </a:rPr>
                                  <m:t>×</m:t>
                                </m:r>
                                <m:r>
                                  <m:rPr>
                                    <m:sty m:val="p"/>
                                  </m:rPr>
                                  <a:rPr lang="en-US" sz="2400" b="0" i="0" smtClean="0">
                                    <a:solidFill>
                                      <a:schemeClr val="bg1"/>
                                    </a:solidFill>
                                    <a:latin typeface="Cambria Math" panose="02040503050406030204" pitchFamily="18" charset="0"/>
                                  </a:rPr>
                                  <m:t>sin</m:t>
                                </m:r>
                              </m:fName>
                              <m:e>
                                <m:r>
                                  <a:rPr lang="en-US" sz="2400" b="0" i="1" smtClean="0">
                                    <a:solidFill>
                                      <a:schemeClr val="bg1"/>
                                    </a:solidFill>
                                    <a:latin typeface="Cambria Math" panose="02040503050406030204" pitchFamily="18" charset="0"/>
                                    <a:ea typeface="Cambria Math" panose="02040503050406030204" pitchFamily="18" charset="0"/>
                                  </a:rPr>
                                  <m:t>𝜃</m:t>
                                </m:r>
                              </m:e>
                            </m:func>
                          </m:den>
                        </m:f>
                        <m:r>
                          <a:rPr lang="en-US" sz="2400" b="0" i="1" smtClean="0">
                            <a:solidFill>
                              <a:schemeClr val="bg1"/>
                            </a:solidFill>
                            <a:latin typeface="Cambria Math" panose="02040503050406030204" pitchFamily="18" charset="0"/>
                          </a:rPr>
                          <m:t> (</m:t>
                        </m:r>
                        <m:r>
                          <m:rPr>
                            <m:sty m:val="p"/>
                          </m:rPr>
                          <a:rPr lang="en-US" sz="2400" b="0" i="0" smtClean="0">
                            <a:solidFill>
                              <a:schemeClr val="bg1"/>
                            </a:solidFill>
                            <a:latin typeface="Cambria Math" panose="02040503050406030204" pitchFamily="18" charset="0"/>
                          </a:rPr>
                          <m:t>where</m:t>
                        </m:r>
                        <m:r>
                          <a:rPr lang="en-US" sz="2400" b="0" i="1" smtClean="0">
                            <a:solidFill>
                              <a:schemeClr val="bg1"/>
                            </a:solidFill>
                            <a:latin typeface="Cambria Math" panose="02040503050406030204" pitchFamily="18" charset="0"/>
                          </a:rPr>
                          <m:t> </m:t>
                        </m:r>
                        <m:r>
                          <a:rPr lang="en-US" sz="2400" i="1">
                            <a:solidFill>
                              <a:schemeClr val="bg1"/>
                            </a:solidFill>
                            <a:latin typeface="Cambria Math" panose="02040503050406030204" pitchFamily="18" charset="0"/>
                            <a:ea typeface="Cambria Math" panose="02040503050406030204" pitchFamily="18" charset="0"/>
                          </a:rPr>
                          <m:t>𝛿</m:t>
                        </m:r>
                        <m:r>
                          <a:rPr lang="en-US" sz="2400" b="0" i="1" smtClean="0">
                            <a:solidFill>
                              <a:schemeClr val="bg1"/>
                            </a:solidFill>
                            <a:latin typeface="Cambria Math" panose="02040503050406030204" pitchFamily="18" charset="0"/>
                            <a:ea typeface="Cambria Math" panose="02040503050406030204" pitchFamily="18" charset="0"/>
                          </a:rPr>
                          <m:t>=</m:t>
                        </m:r>
                        <m:f>
                          <m:fPr>
                            <m:ctrlPr>
                              <a:rPr lang="en-US" sz="2400" b="0" i="1" smtClean="0">
                                <a:solidFill>
                                  <a:schemeClr val="bg1"/>
                                </a:solidFill>
                                <a:latin typeface="Cambria Math" panose="02040503050406030204" pitchFamily="18" charset="0"/>
                                <a:ea typeface="Cambria Math" panose="02040503050406030204" pitchFamily="18" charset="0"/>
                              </a:rPr>
                            </m:ctrlPr>
                          </m:fPr>
                          <m:num>
                            <m:rad>
                              <m:radPr>
                                <m:degHide m:val="on"/>
                                <m:ctrlPr>
                                  <a:rPr lang="en-US" sz="2400" b="0" i="1" smtClean="0">
                                    <a:solidFill>
                                      <a:schemeClr val="bg1"/>
                                    </a:solidFill>
                                    <a:latin typeface="Cambria Math" panose="02040503050406030204" pitchFamily="18" charset="0"/>
                                    <a:ea typeface="Cambria Math" panose="02040503050406030204" pitchFamily="18" charset="0"/>
                                  </a:rPr>
                                </m:ctrlPr>
                              </m:radPr>
                              <m:deg/>
                              <m:e>
                                <m:r>
                                  <a:rPr lang="en-US" sz="2400" b="0" i="1" smtClean="0">
                                    <a:solidFill>
                                      <a:schemeClr val="bg1"/>
                                    </a:solidFill>
                                    <a:latin typeface="Cambria Math" panose="02040503050406030204" pitchFamily="18" charset="0"/>
                                    <a:ea typeface="Cambria Math" panose="02040503050406030204" pitchFamily="18" charset="0"/>
                                  </a:rPr>
                                  <m:t>1−</m:t>
                                </m:r>
                                <m:sSup>
                                  <m:sSupPr>
                                    <m:ctrlPr>
                                      <a:rPr lang="en-US" sz="2400" b="0" i="1" smtClean="0">
                                        <a:solidFill>
                                          <a:schemeClr val="bg1"/>
                                        </a:solidFill>
                                        <a:latin typeface="Cambria Math" panose="02040503050406030204" pitchFamily="18" charset="0"/>
                                        <a:ea typeface="Cambria Math" panose="02040503050406030204" pitchFamily="18" charset="0"/>
                                      </a:rPr>
                                    </m:ctrlPr>
                                  </m:sSupPr>
                                  <m:e>
                                    <m:r>
                                      <a:rPr lang="en-US" sz="2400" b="0" i="1" smtClean="0">
                                        <a:solidFill>
                                          <a:schemeClr val="bg1"/>
                                        </a:solidFill>
                                        <a:latin typeface="Cambria Math" panose="02040503050406030204" pitchFamily="18" charset="0"/>
                                        <a:ea typeface="Cambria Math" panose="02040503050406030204" pitchFamily="18" charset="0"/>
                                      </a:rPr>
                                      <m:t>𝛽</m:t>
                                    </m:r>
                                  </m:e>
                                  <m:sup>
                                    <m:r>
                                      <a:rPr lang="en-US" sz="2400" b="0" i="1" smtClean="0">
                                        <a:solidFill>
                                          <a:schemeClr val="bg1"/>
                                        </a:solidFill>
                                        <a:latin typeface="Cambria Math" panose="02040503050406030204" pitchFamily="18" charset="0"/>
                                        <a:ea typeface="Cambria Math" panose="02040503050406030204" pitchFamily="18" charset="0"/>
                                      </a:rPr>
                                      <m:t>2</m:t>
                                    </m:r>
                                  </m:sup>
                                </m:sSup>
                              </m:e>
                            </m:rad>
                          </m:num>
                          <m:den>
                            <m:r>
                              <a:rPr lang="en-US" sz="2400" b="0" i="1" smtClean="0">
                                <a:solidFill>
                                  <a:schemeClr val="bg1"/>
                                </a:solidFill>
                                <a:latin typeface="Cambria Math" panose="02040503050406030204" pitchFamily="18" charset="0"/>
                                <a:ea typeface="Cambria Math" panose="02040503050406030204" pitchFamily="18" charset="0"/>
                              </a:rPr>
                              <m:t>1−</m:t>
                            </m:r>
                            <m:r>
                              <a:rPr lang="en-US" sz="2400" b="0" i="1" smtClean="0">
                                <a:solidFill>
                                  <a:schemeClr val="bg1"/>
                                </a:solidFill>
                                <a:latin typeface="Cambria Math" panose="02040503050406030204" pitchFamily="18" charset="0"/>
                                <a:ea typeface="Cambria Math" panose="02040503050406030204" pitchFamily="18" charset="0"/>
                              </a:rPr>
                              <m:t>𝛽</m:t>
                            </m:r>
                            <m:func>
                              <m:funcPr>
                                <m:ctrlPr>
                                  <a:rPr lang="en-US" sz="2400" b="0" i="1" smtClean="0">
                                    <a:solidFill>
                                      <a:schemeClr val="bg1"/>
                                    </a:solidFill>
                                    <a:latin typeface="Cambria Math" panose="02040503050406030204" pitchFamily="18" charset="0"/>
                                    <a:ea typeface="Cambria Math" panose="02040503050406030204" pitchFamily="18" charset="0"/>
                                  </a:rPr>
                                </m:ctrlPr>
                              </m:funcPr>
                              <m:fName>
                                <m:r>
                                  <m:rPr>
                                    <m:sty m:val="p"/>
                                  </m:rPr>
                                  <a:rPr lang="en-US" sz="2400" b="0" i="0" smtClean="0">
                                    <a:solidFill>
                                      <a:schemeClr val="bg1"/>
                                    </a:solidFill>
                                    <a:latin typeface="Cambria Math" panose="02040503050406030204" pitchFamily="18" charset="0"/>
                                    <a:ea typeface="Cambria Math" panose="02040503050406030204" pitchFamily="18" charset="0"/>
                                  </a:rPr>
                                  <m:t>cos</m:t>
                                </m:r>
                              </m:fName>
                              <m:e>
                                <m:r>
                                  <a:rPr lang="en-US" sz="2400" b="0" i="1" smtClean="0">
                                    <a:solidFill>
                                      <a:schemeClr val="bg1"/>
                                    </a:solidFill>
                                    <a:latin typeface="Cambria Math" panose="02040503050406030204" pitchFamily="18" charset="0"/>
                                    <a:ea typeface="Cambria Math" panose="02040503050406030204" pitchFamily="18" charset="0"/>
                                  </a:rPr>
                                  <m:t>𝜃</m:t>
                                </m:r>
                              </m:e>
                            </m:func>
                          </m:den>
                        </m:f>
                        <m:r>
                          <a:rPr lang="en-US" sz="2400" b="0" i="0" smtClean="0">
                            <a:solidFill>
                              <a:schemeClr val="bg1"/>
                            </a:solidFill>
                            <a:latin typeface="Cambria Math" panose="02040503050406030204" pitchFamily="18" charset="0"/>
                            <a:ea typeface="Cambria Math" panose="02040503050406030204" pitchFamily="18" charset="0"/>
                          </a:rPr>
                          <m:t>)</m:t>
                        </m:r>
                      </m:oMath>
                    </m:oMathPara>
                  </a14:m>
                  <a:endParaRPr lang="en-US" sz="2400" dirty="0">
                    <a:solidFill>
                      <a:schemeClr val="bg1"/>
                    </a:solidFill>
                  </a:endParaRPr>
                </a:p>
              </p:txBody>
            </p:sp>
          </mc:Choice>
          <mc:Fallback>
            <p:sp>
              <p:nvSpPr>
                <p:cNvPr id="7" name="TextBox 6">
                  <a:extLst>
                    <a:ext uri="{FF2B5EF4-FFF2-40B4-BE49-F238E27FC236}">
                      <a16:creationId xmlns:a16="http://schemas.microsoft.com/office/drawing/2014/main" id="{3A423513-1458-4DDF-9FF6-4241C028718B}"/>
                    </a:ext>
                  </a:extLst>
                </p:cNvPr>
                <p:cNvSpPr txBox="1">
                  <a:spLocks noRot="1" noChangeAspect="1" noMove="1" noResize="1" noEditPoints="1" noAdjustHandles="1" noChangeArrowheads="1" noChangeShapeType="1" noTextEdit="1"/>
                </p:cNvSpPr>
                <p:nvPr/>
              </p:nvSpPr>
              <p:spPr>
                <a:xfrm>
                  <a:off x="3187622" y="5294840"/>
                  <a:ext cx="6972333" cy="864532"/>
                </a:xfrm>
                <a:prstGeom prst="rect">
                  <a:avLst/>
                </a:prstGeom>
                <a:blipFill>
                  <a:blip r:embed="rId4"/>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8A0A31EF-D965-46B8-9015-E5B160A1B65E}"/>
                </a:ext>
              </a:extLst>
            </p:cNvPr>
            <p:cNvSpPr txBox="1"/>
            <p:nvPr/>
          </p:nvSpPr>
          <p:spPr>
            <a:xfrm>
              <a:off x="1977786" y="5511184"/>
              <a:ext cx="2534194" cy="892552"/>
            </a:xfrm>
            <a:prstGeom prst="rect">
              <a:avLst/>
            </a:prstGeom>
            <a:noFill/>
          </p:spPr>
          <p:txBody>
            <a:bodyPr wrap="square" rtlCol="0">
              <a:spAutoFit/>
            </a:bodyPr>
            <a:lstStyle/>
            <a:p>
              <a:r>
                <a:rPr lang="en-US" sz="2600" dirty="0">
                  <a:solidFill>
                    <a:schemeClr val="bg1"/>
                  </a:solidFill>
                </a:rPr>
                <a:t>For moving knots:</a:t>
              </a:r>
            </a:p>
          </p:txBody>
        </p:sp>
      </p:gr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83AB25A4-45E0-491B-BC68-41E94D5D14D4}"/>
                  </a:ext>
                </a:extLst>
              </p:cNvPr>
              <p:cNvSpPr txBox="1"/>
              <p:nvPr/>
            </p:nvSpPr>
            <p:spPr>
              <a:xfrm>
                <a:off x="7401963" y="6185890"/>
                <a:ext cx="4620370" cy="461665"/>
              </a:xfrm>
              <a:prstGeom prst="rect">
                <a:avLst/>
              </a:prstGeom>
              <a:noFill/>
              <a:ln>
                <a:solidFill>
                  <a:schemeClr val="accent1"/>
                </a:solidFill>
              </a:ln>
            </p:spPr>
            <p:txBody>
              <a:bodyPr wrap="square" lIns="91440" tIns="45720" rIns="91440" bIns="45720" rtlCol="0" anchor="t">
                <a:spAutoFit/>
              </a:bodyPr>
              <a:lstStyle/>
              <a:p>
                <a:pPr algn="ctr"/>
                <a14:m>
                  <m:oMath xmlns:m="http://schemas.openxmlformats.org/officeDocument/2006/math">
                    <m:r>
                      <m:rPr>
                        <m:sty m:val="p"/>
                      </m:rPr>
                      <a:rPr lang="el-GR" sz="2400" i="1" smtClean="0">
                        <a:solidFill>
                          <a:schemeClr val="bg1"/>
                        </a:solidFill>
                        <a:latin typeface="Cambria Math" panose="02040503050406030204" pitchFamily="18" charset="0"/>
                        <a:ea typeface="Cambria Math" panose="02040503050406030204" pitchFamily="18" charset="0"/>
                      </a:rPr>
                      <m:t>Γ</m:t>
                    </m:r>
                    <m:r>
                      <a:rPr lang="en-US" sz="2400" i="1" smtClean="0">
                        <a:solidFill>
                          <a:schemeClr val="bg1"/>
                        </a:solidFill>
                        <a:latin typeface="Cambria Math" panose="02040503050406030204" pitchFamily="18" charset="0"/>
                        <a:ea typeface="Cambria Math" panose="02040503050406030204" pitchFamily="18" charset="0"/>
                      </a:rPr>
                      <m:t>&lt;</m:t>
                    </m:r>
                    <m:r>
                      <a:rPr lang="en-US" sz="2400" b="0" i="1" smtClean="0">
                        <a:solidFill>
                          <a:schemeClr val="bg1"/>
                        </a:solidFill>
                        <a:latin typeface="Cambria Math" panose="02040503050406030204" pitchFamily="18" charset="0"/>
                        <a:ea typeface="Cambria Math" panose="02040503050406030204" pitchFamily="18" charset="0"/>
                      </a:rPr>
                      <m:t>3</m:t>
                    </m:r>
                  </m:oMath>
                </a14:m>
                <a:r>
                  <a:rPr lang="en-US" sz="2400" dirty="0">
                    <a:solidFill>
                      <a:schemeClr val="bg1"/>
                    </a:solidFill>
                  </a:rPr>
                  <a:t> (3C 273, Meyer </a:t>
                </a:r>
                <a:r>
                  <a:rPr lang="en-US" sz="2400" i="1" dirty="0">
                    <a:solidFill>
                      <a:schemeClr val="bg1"/>
                    </a:solidFill>
                  </a:rPr>
                  <a:t>et al </a:t>
                </a:r>
                <a:r>
                  <a:rPr lang="en-US" sz="2400" dirty="0">
                    <a:solidFill>
                      <a:schemeClr val="bg1"/>
                    </a:solidFill>
                  </a:rPr>
                  <a:t>2016)</a:t>
                </a:r>
              </a:p>
            </p:txBody>
          </p:sp>
        </mc:Choice>
        <mc:Fallback>
          <p:sp>
            <p:nvSpPr>
              <p:cNvPr id="11" name="TextBox 10">
                <a:extLst>
                  <a:ext uri="{FF2B5EF4-FFF2-40B4-BE49-F238E27FC236}">
                    <a16:creationId xmlns:a16="http://schemas.microsoft.com/office/drawing/2014/main" id="{83AB25A4-45E0-491B-BC68-41E94D5D14D4}"/>
                  </a:ext>
                </a:extLst>
              </p:cNvPr>
              <p:cNvSpPr txBox="1">
                <a:spLocks noRot="1" noChangeAspect="1" noMove="1" noResize="1" noEditPoints="1" noAdjustHandles="1" noChangeArrowheads="1" noChangeShapeType="1" noTextEdit="1"/>
              </p:cNvSpPr>
              <p:nvPr/>
            </p:nvSpPr>
            <p:spPr>
              <a:xfrm>
                <a:off x="7401963" y="6185890"/>
                <a:ext cx="4620370" cy="461665"/>
              </a:xfrm>
              <a:prstGeom prst="rect">
                <a:avLst/>
              </a:prstGeom>
              <a:blipFill>
                <a:blip r:embed="rId5"/>
                <a:stretch>
                  <a:fillRect t="-9091" b="-28571"/>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62693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34AB439-8FF9-4204-8701-BBA35B83A9C3}"/>
              </a:ext>
            </a:extLst>
          </p:cNvPr>
          <p:cNvSpPr txBox="1"/>
          <p:nvPr/>
        </p:nvSpPr>
        <p:spPr>
          <a:xfrm>
            <a:off x="1911006" y="344077"/>
            <a:ext cx="8943427" cy="1077218"/>
          </a:xfrm>
          <a:prstGeom prst="rect">
            <a:avLst/>
          </a:prstGeom>
          <a:noFill/>
        </p:spPr>
        <p:txBody>
          <a:bodyPr wrap="square" lIns="91440" tIns="45720" rIns="91440" bIns="45720" rtlCol="0" anchor="t">
            <a:spAutoFit/>
          </a:bodyPr>
          <a:lstStyle/>
          <a:p>
            <a:pPr algn="ctr"/>
            <a:r>
              <a:rPr lang="en-US" sz="3600">
                <a:solidFill>
                  <a:schemeClr val="bg1"/>
                </a:solidFill>
                <a:ea typeface="+mn-lt"/>
                <a:cs typeface="+mn-lt"/>
              </a:rPr>
              <a:t>Offset Statistics</a:t>
            </a:r>
          </a:p>
          <a:p>
            <a:pPr algn="ctr"/>
            <a:r>
              <a:rPr lang="en-US" sz="2800">
                <a:solidFill>
                  <a:schemeClr val="bg1"/>
                </a:solidFill>
                <a:cs typeface="Calibri"/>
              </a:rPr>
              <a:t>De-projected offsets are similar to knot-sizes at low-redshift</a:t>
            </a:r>
          </a:p>
        </p:txBody>
      </p:sp>
      <p:sp>
        <p:nvSpPr>
          <p:cNvPr id="3" name="Rectangle 2">
            <a:extLst>
              <a:ext uri="{FF2B5EF4-FFF2-40B4-BE49-F238E27FC236}">
                <a16:creationId xmlns:a16="http://schemas.microsoft.com/office/drawing/2014/main" id="{4ADB4AAD-2C11-4E19-9A94-818F982FCD52}"/>
              </a:ext>
            </a:extLst>
          </p:cNvPr>
          <p:cNvSpPr/>
          <p:nvPr/>
        </p:nvSpPr>
        <p:spPr>
          <a:xfrm>
            <a:off x="2517730" y="1416484"/>
            <a:ext cx="7849644" cy="53757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Chart, histogram&#10;&#10;Description automatically generated">
            <a:extLst>
              <a:ext uri="{FF2B5EF4-FFF2-40B4-BE49-F238E27FC236}">
                <a16:creationId xmlns:a16="http://schemas.microsoft.com/office/drawing/2014/main" id="{31F04848-356C-4C91-A1D0-600C1333F37F}"/>
              </a:ext>
            </a:extLst>
          </p:cNvPr>
          <p:cNvPicPr>
            <a:picLocks noChangeAspect="1"/>
          </p:cNvPicPr>
          <p:nvPr/>
        </p:nvPicPr>
        <p:blipFill>
          <a:blip r:embed="rId3"/>
          <a:stretch>
            <a:fillRect/>
          </a:stretch>
        </p:blipFill>
        <p:spPr>
          <a:xfrm>
            <a:off x="2521907" y="1421991"/>
            <a:ext cx="7784926" cy="5371004"/>
          </a:xfrm>
          <a:prstGeom prst="rect">
            <a:avLst/>
          </a:prstGeom>
        </p:spPr>
      </p:pic>
    </p:spTree>
    <p:extLst>
      <p:ext uri="{BB962C8B-B14F-4D97-AF65-F5344CB8AC3E}">
        <p14:creationId xmlns:p14="http://schemas.microsoft.com/office/powerpoint/2010/main" val="181747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9E4AD73-DC6C-4D47-AE17-8949CBBBEAE3}"/>
              </a:ext>
            </a:extLst>
          </p:cNvPr>
          <p:cNvSpPr/>
          <p:nvPr/>
        </p:nvSpPr>
        <p:spPr>
          <a:xfrm>
            <a:off x="1016871" y="1635490"/>
            <a:ext cx="6664035" cy="46966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3EE5DAF-97DE-4D0C-ABFC-E72DA141B915}"/>
              </a:ext>
            </a:extLst>
          </p:cNvPr>
          <p:cNvSpPr txBox="1"/>
          <p:nvPr/>
        </p:nvSpPr>
        <p:spPr>
          <a:xfrm>
            <a:off x="768006" y="344077"/>
            <a:ext cx="10682350" cy="1077218"/>
          </a:xfrm>
          <a:prstGeom prst="rect">
            <a:avLst/>
          </a:prstGeom>
          <a:noFill/>
        </p:spPr>
        <p:txBody>
          <a:bodyPr wrap="square" lIns="91440" tIns="45720" rIns="91440" bIns="45720" rtlCol="0" anchor="t">
            <a:spAutoFit/>
          </a:bodyPr>
          <a:lstStyle/>
          <a:p>
            <a:pPr algn="ctr"/>
            <a:r>
              <a:rPr lang="en-US" sz="3600">
                <a:solidFill>
                  <a:schemeClr val="bg1"/>
                </a:solidFill>
                <a:ea typeface="+mn-lt"/>
                <a:cs typeface="+mn-lt"/>
              </a:rPr>
              <a:t>Production of knots</a:t>
            </a:r>
            <a:endParaRPr lang="en-US">
              <a:solidFill>
                <a:schemeClr val="bg1"/>
              </a:solidFill>
            </a:endParaRPr>
          </a:p>
          <a:p>
            <a:pPr algn="ctr"/>
            <a:r>
              <a:rPr lang="en-US" sz="2800">
                <a:solidFill>
                  <a:schemeClr val="bg1"/>
                </a:solidFill>
                <a:ea typeface="+mn-lt"/>
                <a:cs typeface="+mn-lt"/>
              </a:rPr>
              <a:t>Could they be produced my intermittent activity in the central engine?</a:t>
            </a:r>
            <a:endParaRPr lang="en-US" sz="2800">
              <a:solidFill>
                <a:schemeClr val="bg1"/>
              </a:solidFill>
              <a:cs typeface="Calibri"/>
            </a:endParaRPr>
          </a:p>
        </p:txBody>
      </p:sp>
      <p:pic>
        <p:nvPicPr>
          <p:cNvPr id="8" name="Picture 8" descr="Chart, histogram&#10;&#10;Description automatically generated">
            <a:extLst>
              <a:ext uri="{FF2B5EF4-FFF2-40B4-BE49-F238E27FC236}">
                <a16:creationId xmlns:a16="http://schemas.microsoft.com/office/drawing/2014/main" id="{FADD9C9F-95AB-4583-8F81-5C559F42ED26}"/>
              </a:ext>
            </a:extLst>
          </p:cNvPr>
          <p:cNvPicPr>
            <a:picLocks noChangeAspect="1"/>
          </p:cNvPicPr>
          <p:nvPr/>
        </p:nvPicPr>
        <p:blipFill>
          <a:blip r:embed="rId3"/>
          <a:stretch>
            <a:fillRect/>
          </a:stretch>
        </p:blipFill>
        <p:spPr>
          <a:xfrm>
            <a:off x="1016871" y="1632261"/>
            <a:ext cx="6664036" cy="4730855"/>
          </a:xfrm>
          <a:prstGeom prst="rect">
            <a:avLst/>
          </a:prstGeom>
        </p:spPr>
      </p:pic>
      <p:sp>
        <p:nvSpPr>
          <p:cNvPr id="2" name="TextBox 1">
            <a:extLst>
              <a:ext uri="{FF2B5EF4-FFF2-40B4-BE49-F238E27FC236}">
                <a16:creationId xmlns:a16="http://schemas.microsoft.com/office/drawing/2014/main" id="{AC3BE84C-071B-40DC-AF56-019C386162D0}"/>
              </a:ext>
            </a:extLst>
          </p:cNvPr>
          <p:cNvSpPr txBox="1"/>
          <p:nvPr/>
        </p:nvSpPr>
        <p:spPr>
          <a:xfrm>
            <a:off x="7774330" y="3312559"/>
            <a:ext cx="4213258" cy="461665"/>
          </a:xfrm>
          <a:prstGeom prst="rect">
            <a:avLst/>
          </a:prstGeom>
          <a:noFill/>
          <a:ln>
            <a:solidFill>
              <a:schemeClr val="accent1"/>
            </a:solidFill>
          </a:ln>
        </p:spPr>
        <p:txBody>
          <a:bodyPr wrap="square" lIns="91440" tIns="45720" rIns="91440" bIns="45720" rtlCol="0" anchor="t">
            <a:spAutoFit/>
          </a:bodyPr>
          <a:lstStyle/>
          <a:p>
            <a:pPr algn="ctr"/>
            <a:r>
              <a:rPr lang="en-US" sz="2400" dirty="0">
                <a:solidFill>
                  <a:schemeClr val="bg1"/>
                </a:solidFill>
              </a:rPr>
              <a:t>T~3 x 10</a:t>
            </a:r>
            <a:r>
              <a:rPr lang="en-US" sz="2400" baseline="30000" dirty="0">
                <a:solidFill>
                  <a:schemeClr val="bg1"/>
                </a:solidFill>
              </a:rPr>
              <a:t>4</a:t>
            </a:r>
            <a:r>
              <a:rPr lang="en-US" sz="2400" dirty="0">
                <a:solidFill>
                  <a:schemeClr val="bg1"/>
                </a:solidFill>
              </a:rPr>
              <a:t> </a:t>
            </a:r>
            <a:r>
              <a:rPr lang="en-US" sz="2400" dirty="0" err="1">
                <a:solidFill>
                  <a:schemeClr val="bg1"/>
                </a:solidFill>
              </a:rPr>
              <a:t>yrs</a:t>
            </a:r>
            <a:endParaRPr lang="en-US" dirty="0"/>
          </a:p>
        </p:txBody>
      </p:sp>
      <p:sp>
        <p:nvSpPr>
          <p:cNvPr id="7" name="TextBox 6">
            <a:extLst>
              <a:ext uri="{FF2B5EF4-FFF2-40B4-BE49-F238E27FC236}">
                <a16:creationId xmlns:a16="http://schemas.microsoft.com/office/drawing/2014/main" id="{7404054D-21AC-46BC-94A4-DA6BACB79366}"/>
              </a:ext>
            </a:extLst>
          </p:cNvPr>
          <p:cNvSpPr txBox="1"/>
          <p:nvPr/>
        </p:nvSpPr>
        <p:spPr>
          <a:xfrm>
            <a:off x="7774330" y="3997689"/>
            <a:ext cx="4213258" cy="1569660"/>
          </a:xfrm>
          <a:prstGeom prst="rect">
            <a:avLst/>
          </a:prstGeom>
          <a:noFill/>
          <a:ln>
            <a:solidFill>
              <a:schemeClr val="accent1"/>
            </a:solidFill>
          </a:ln>
        </p:spPr>
        <p:txBody>
          <a:bodyPr wrap="square" lIns="91440" tIns="45720" rIns="91440" bIns="45720" rtlCol="0" anchor="t">
            <a:spAutoFit/>
          </a:bodyPr>
          <a:lstStyle/>
          <a:p>
            <a:pPr algn="ctr"/>
            <a:r>
              <a:rPr lang="en-US" sz="2400" dirty="0">
                <a:solidFill>
                  <a:schemeClr val="bg1"/>
                </a:solidFill>
              </a:rPr>
              <a:t>Intermittent activity time scales: T&gt; 10</a:t>
            </a:r>
            <a:r>
              <a:rPr lang="en-US" sz="2400" baseline="30000" dirty="0">
                <a:solidFill>
                  <a:schemeClr val="bg1"/>
                </a:solidFill>
              </a:rPr>
              <a:t>5</a:t>
            </a:r>
            <a:r>
              <a:rPr lang="en-US" sz="2400" dirty="0">
                <a:solidFill>
                  <a:schemeClr val="bg1"/>
                </a:solidFill>
              </a:rPr>
              <a:t> </a:t>
            </a:r>
            <a:r>
              <a:rPr lang="en-US" sz="2400" dirty="0" err="1">
                <a:solidFill>
                  <a:schemeClr val="bg1"/>
                </a:solidFill>
              </a:rPr>
              <a:t>yrs</a:t>
            </a:r>
            <a:endParaRPr lang="en-US" sz="2400" dirty="0">
              <a:solidFill>
                <a:schemeClr val="bg1"/>
              </a:solidFill>
            </a:endParaRPr>
          </a:p>
          <a:p>
            <a:pPr algn="ctr"/>
            <a:r>
              <a:rPr lang="en-US" sz="2400" dirty="0">
                <a:solidFill>
                  <a:schemeClr val="bg1"/>
                </a:solidFill>
              </a:rPr>
              <a:t>Reynolds &amp; Begelman (1997)</a:t>
            </a:r>
          </a:p>
          <a:p>
            <a:pPr algn="ctr"/>
            <a:r>
              <a:rPr lang="en-US" sz="2400" dirty="0">
                <a:solidFill>
                  <a:schemeClr val="bg1"/>
                </a:solidFill>
              </a:rPr>
              <a:t>Siemiginowska &amp; Elvis (1997)</a:t>
            </a:r>
            <a:endParaRPr lang="en-US" dirty="0"/>
          </a:p>
        </p:txBody>
      </p:sp>
    </p:spTree>
    <p:extLst>
      <p:ext uri="{BB962C8B-B14F-4D97-AF65-F5344CB8AC3E}">
        <p14:creationId xmlns:p14="http://schemas.microsoft.com/office/powerpoint/2010/main" val="424919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4">
            <a:extLst>
              <a:ext uri="{FF2B5EF4-FFF2-40B4-BE49-F238E27FC236}">
                <a16:creationId xmlns:a16="http://schemas.microsoft.com/office/drawing/2014/main" id="{F5E6D174-5882-49E0-A1B1-72C679F957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168" y="1422938"/>
            <a:ext cx="6359629" cy="457689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F82D5943-B9DB-419D-9A2D-2448D5C4867B}"/>
                  </a:ext>
                </a:extLst>
              </p14:cNvPr>
              <p14:cNvContentPartPr/>
              <p14:nvPr/>
            </p14:nvContentPartPr>
            <p14:xfrm>
              <a:off x="6650054" y="2920208"/>
              <a:ext cx="25200" cy="78120"/>
            </p14:xfrm>
          </p:contentPart>
        </mc:Choice>
        <mc:Fallback xmlns="">
          <p:pic>
            <p:nvPicPr>
              <p:cNvPr id="12" name="Ink 11">
                <a:extLst>
                  <a:ext uri="{FF2B5EF4-FFF2-40B4-BE49-F238E27FC236}">
                    <a16:creationId xmlns:a16="http://schemas.microsoft.com/office/drawing/2014/main" id="{F82D5943-B9DB-419D-9A2D-2448D5C4867B}"/>
                  </a:ext>
                </a:extLst>
              </p:cNvPr>
              <p:cNvPicPr/>
              <p:nvPr/>
            </p:nvPicPr>
            <p:blipFill>
              <a:blip r:embed="rId5"/>
              <a:stretch>
                <a:fillRect/>
              </a:stretch>
            </p:blipFill>
            <p:spPr>
              <a:xfrm>
                <a:off x="6645734" y="2915888"/>
                <a:ext cx="338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C4DACBC4-DB55-4382-B8B2-9E5B8D84D66A}"/>
                  </a:ext>
                </a:extLst>
              </p14:cNvPr>
              <p14:cNvContentPartPr/>
              <p14:nvPr/>
            </p14:nvContentPartPr>
            <p14:xfrm>
              <a:off x="6656898" y="2922008"/>
              <a:ext cx="27360" cy="91440"/>
            </p14:xfrm>
          </p:contentPart>
        </mc:Choice>
        <mc:Fallback xmlns="">
          <p:pic>
            <p:nvPicPr>
              <p:cNvPr id="6" name="Ink 5">
                <a:extLst>
                  <a:ext uri="{FF2B5EF4-FFF2-40B4-BE49-F238E27FC236}">
                    <a16:creationId xmlns:a16="http://schemas.microsoft.com/office/drawing/2014/main" id="{C4DACBC4-DB55-4382-B8B2-9E5B8D84D66A}"/>
                  </a:ext>
                </a:extLst>
              </p:cNvPr>
              <p:cNvPicPr/>
              <p:nvPr/>
            </p:nvPicPr>
            <p:blipFill>
              <a:blip r:embed="rId7"/>
              <a:stretch>
                <a:fillRect/>
              </a:stretch>
            </p:blipFill>
            <p:spPr>
              <a:xfrm>
                <a:off x="6652578" y="2917688"/>
                <a:ext cx="36000" cy="100080"/>
              </a:xfrm>
              <a:prstGeom prst="rect">
                <a:avLst/>
              </a:prstGeom>
            </p:spPr>
          </p:pic>
        </mc:Fallback>
      </mc:AlternateContent>
      <p:grpSp>
        <p:nvGrpSpPr>
          <p:cNvPr id="11" name="Group 10">
            <a:extLst>
              <a:ext uri="{FF2B5EF4-FFF2-40B4-BE49-F238E27FC236}">
                <a16:creationId xmlns:a16="http://schemas.microsoft.com/office/drawing/2014/main" id="{3A727CFA-B96A-4527-AC82-75FDCBC20A90}"/>
              </a:ext>
            </a:extLst>
          </p:cNvPr>
          <p:cNvGrpSpPr/>
          <p:nvPr/>
        </p:nvGrpSpPr>
        <p:grpSpPr>
          <a:xfrm>
            <a:off x="6643117" y="2936660"/>
            <a:ext cx="59674" cy="69120"/>
            <a:chOff x="6603146" y="2932808"/>
            <a:chExt cx="59674" cy="69120"/>
          </a:xfrm>
        </p:grpSpPr>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731F2B00-9824-4D8F-A7EC-60D587B9EA53}"/>
                    </a:ext>
                  </a:extLst>
                </p14:cNvPr>
                <p14:cNvContentPartPr/>
                <p14:nvPr/>
              </p14:nvContentPartPr>
              <p14:xfrm>
                <a:off x="6603146" y="2932808"/>
                <a:ext cx="20880" cy="52200"/>
              </p14:xfrm>
            </p:contentPart>
          </mc:Choice>
          <mc:Fallback xmlns="">
            <p:pic>
              <p:nvPicPr>
                <p:cNvPr id="7" name="Ink 6">
                  <a:extLst>
                    <a:ext uri="{FF2B5EF4-FFF2-40B4-BE49-F238E27FC236}">
                      <a16:creationId xmlns:a16="http://schemas.microsoft.com/office/drawing/2014/main" id="{731F2B00-9824-4D8F-A7EC-60D587B9EA53}"/>
                    </a:ext>
                  </a:extLst>
                </p:cNvPr>
                <p:cNvPicPr/>
                <p:nvPr/>
              </p:nvPicPr>
              <p:blipFill>
                <a:blip r:embed="rId9"/>
                <a:stretch>
                  <a:fillRect/>
                </a:stretch>
              </p:blipFill>
              <p:spPr>
                <a:xfrm>
                  <a:off x="6598826" y="2928488"/>
                  <a:ext cx="295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85CCA33C-26DA-45EE-BEFB-C9AC0EB8EC96}"/>
                    </a:ext>
                  </a:extLst>
                </p14:cNvPr>
                <p14:cNvContentPartPr/>
                <p14:nvPr/>
              </p14:nvContentPartPr>
              <p14:xfrm>
                <a:off x="6646980" y="2941088"/>
                <a:ext cx="15840" cy="60840"/>
              </p14:xfrm>
            </p:contentPart>
          </mc:Choice>
          <mc:Fallback xmlns="">
            <p:pic>
              <p:nvPicPr>
                <p:cNvPr id="8" name="Ink 7">
                  <a:extLst>
                    <a:ext uri="{FF2B5EF4-FFF2-40B4-BE49-F238E27FC236}">
                      <a16:creationId xmlns:a16="http://schemas.microsoft.com/office/drawing/2014/main" id="{85CCA33C-26DA-45EE-BEFB-C9AC0EB8EC96}"/>
                    </a:ext>
                  </a:extLst>
                </p:cNvPr>
                <p:cNvPicPr/>
                <p:nvPr/>
              </p:nvPicPr>
              <p:blipFill>
                <a:blip r:embed="rId11"/>
                <a:stretch>
                  <a:fillRect/>
                </a:stretch>
              </p:blipFill>
              <p:spPr>
                <a:xfrm>
                  <a:off x="6642660" y="2936768"/>
                  <a:ext cx="244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23E73996-6806-44CF-B49A-199354AA9FE1}"/>
                    </a:ext>
                  </a:extLst>
                </p14:cNvPr>
                <p14:cNvContentPartPr/>
                <p14:nvPr/>
              </p14:nvContentPartPr>
              <p14:xfrm>
                <a:off x="6647700" y="2938568"/>
                <a:ext cx="10440" cy="30960"/>
              </p14:xfrm>
            </p:contentPart>
          </mc:Choice>
          <mc:Fallback xmlns="">
            <p:pic>
              <p:nvPicPr>
                <p:cNvPr id="9" name="Ink 8">
                  <a:extLst>
                    <a:ext uri="{FF2B5EF4-FFF2-40B4-BE49-F238E27FC236}">
                      <a16:creationId xmlns:a16="http://schemas.microsoft.com/office/drawing/2014/main" id="{23E73996-6806-44CF-B49A-199354AA9FE1}"/>
                    </a:ext>
                  </a:extLst>
                </p:cNvPr>
                <p:cNvPicPr/>
                <p:nvPr/>
              </p:nvPicPr>
              <p:blipFill>
                <a:blip r:embed="rId13"/>
                <a:stretch>
                  <a:fillRect/>
                </a:stretch>
              </p:blipFill>
              <p:spPr>
                <a:xfrm>
                  <a:off x="6643380" y="2934248"/>
                  <a:ext cx="19080" cy="39600"/>
                </a:xfrm>
                <a:prstGeom prst="rect">
                  <a:avLst/>
                </a:prstGeom>
              </p:spPr>
            </p:pic>
          </mc:Fallback>
        </mc:AlternateContent>
      </p:grpSp>
      <p:sp>
        <p:nvSpPr>
          <p:cNvPr id="3" name="TextBox 2">
            <a:extLst>
              <a:ext uri="{FF2B5EF4-FFF2-40B4-BE49-F238E27FC236}">
                <a16:creationId xmlns:a16="http://schemas.microsoft.com/office/drawing/2014/main" id="{41C0040B-67BB-4CBA-8D6F-6D55B8E86797}"/>
              </a:ext>
            </a:extLst>
          </p:cNvPr>
          <p:cNvSpPr txBox="1"/>
          <p:nvPr/>
        </p:nvSpPr>
        <p:spPr>
          <a:xfrm>
            <a:off x="2101604" y="302944"/>
            <a:ext cx="7484042" cy="1138773"/>
          </a:xfrm>
          <a:prstGeom prst="rect">
            <a:avLst/>
          </a:prstGeom>
          <a:noFill/>
        </p:spPr>
        <p:txBody>
          <a:bodyPr wrap="square" rtlCol="0">
            <a:spAutoFit/>
          </a:bodyPr>
          <a:lstStyle/>
          <a:p>
            <a:pPr algn="ctr"/>
            <a:r>
              <a:rPr lang="en-US" sz="4000">
                <a:solidFill>
                  <a:schemeClr val="bg1"/>
                </a:solidFill>
              </a:rPr>
              <a:t>X-ray emission mechanism</a:t>
            </a:r>
          </a:p>
          <a:p>
            <a:pPr algn="ctr"/>
            <a:r>
              <a:rPr lang="en-US" sz="2800">
                <a:solidFill>
                  <a:schemeClr val="bg1"/>
                </a:solidFill>
                <a:cs typeface="Calibri"/>
              </a:rPr>
              <a:t>IC/CMB or Synchrotron?</a:t>
            </a:r>
          </a:p>
        </p:txBody>
      </p:sp>
      <p:sp>
        <p:nvSpPr>
          <p:cNvPr id="26" name="Rectangle 25">
            <a:extLst>
              <a:ext uri="{FF2B5EF4-FFF2-40B4-BE49-F238E27FC236}">
                <a16:creationId xmlns:a16="http://schemas.microsoft.com/office/drawing/2014/main" id="{DACCF6C1-170F-4D66-A65A-1B884C2E1AC9}"/>
              </a:ext>
            </a:extLst>
          </p:cNvPr>
          <p:cNvSpPr/>
          <p:nvPr/>
        </p:nvSpPr>
        <p:spPr>
          <a:xfrm>
            <a:off x="1179946" y="1637839"/>
            <a:ext cx="273233" cy="2626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54732D7-4A57-40BE-BC00-FAF548929774}"/>
              </a:ext>
            </a:extLst>
          </p:cNvPr>
          <p:cNvSpPr txBox="1"/>
          <p:nvPr/>
        </p:nvSpPr>
        <p:spPr>
          <a:xfrm>
            <a:off x="3133703" y="6153211"/>
            <a:ext cx="2371572" cy="369332"/>
          </a:xfrm>
          <a:prstGeom prst="rect">
            <a:avLst/>
          </a:prstGeom>
          <a:noFill/>
        </p:spPr>
        <p:txBody>
          <a:bodyPr wrap="square" rtlCol="0">
            <a:spAutoFit/>
          </a:bodyPr>
          <a:lstStyle/>
          <a:p>
            <a:pPr algn="ctr"/>
            <a:r>
              <a:rPr lang="en-US">
                <a:solidFill>
                  <a:schemeClr val="bg1"/>
                </a:solidFill>
              </a:rPr>
              <a:t>(Meyer </a:t>
            </a:r>
            <a:r>
              <a:rPr lang="en-US" i="1">
                <a:solidFill>
                  <a:schemeClr val="bg1"/>
                </a:solidFill>
              </a:rPr>
              <a:t>et al. </a:t>
            </a:r>
            <a:r>
              <a:rPr lang="en-US">
                <a:solidFill>
                  <a:schemeClr val="bg1"/>
                </a:solidFill>
              </a:rPr>
              <a:t>2015)</a:t>
            </a:r>
          </a:p>
        </p:txBody>
      </p:sp>
      <p:sp>
        <p:nvSpPr>
          <p:cNvPr id="28" name="Rectangle 27">
            <a:extLst>
              <a:ext uri="{FF2B5EF4-FFF2-40B4-BE49-F238E27FC236}">
                <a16:creationId xmlns:a16="http://schemas.microsoft.com/office/drawing/2014/main" id="{FF831CE8-7DE8-4B96-BFA5-749EF088D16B}"/>
              </a:ext>
            </a:extLst>
          </p:cNvPr>
          <p:cNvSpPr/>
          <p:nvPr/>
        </p:nvSpPr>
        <p:spPr>
          <a:xfrm>
            <a:off x="2158044" y="3025213"/>
            <a:ext cx="975659" cy="3332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5513F48-45B0-4898-9D89-2854C7870D7B}"/>
              </a:ext>
            </a:extLst>
          </p:cNvPr>
          <p:cNvSpPr/>
          <p:nvPr/>
        </p:nvSpPr>
        <p:spPr>
          <a:xfrm>
            <a:off x="4396240" y="3211184"/>
            <a:ext cx="273233" cy="2626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471A650-1CE3-4A29-B430-1E2C06AD6A98}"/>
              </a:ext>
            </a:extLst>
          </p:cNvPr>
          <p:cNvGrpSpPr/>
          <p:nvPr/>
        </p:nvGrpSpPr>
        <p:grpSpPr>
          <a:xfrm>
            <a:off x="2136877" y="3277542"/>
            <a:ext cx="772539" cy="280785"/>
            <a:chOff x="2136877" y="3277542"/>
            <a:chExt cx="772539" cy="280785"/>
          </a:xfrm>
        </p:grpSpPr>
        <p:sp>
          <p:nvSpPr>
            <p:cNvPr id="30" name="Rectangle 29">
              <a:extLst>
                <a:ext uri="{FF2B5EF4-FFF2-40B4-BE49-F238E27FC236}">
                  <a16:creationId xmlns:a16="http://schemas.microsoft.com/office/drawing/2014/main" id="{50E19A4E-B5BD-4A12-8D57-3F00858C0C65}"/>
                </a:ext>
              </a:extLst>
            </p:cNvPr>
            <p:cNvSpPr/>
            <p:nvPr/>
          </p:nvSpPr>
          <p:spPr>
            <a:xfrm>
              <a:off x="2136877" y="3277542"/>
              <a:ext cx="772539" cy="235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21E110D-8188-44E0-915D-C1600A3A5EE2}"/>
                </a:ext>
              </a:extLst>
            </p:cNvPr>
            <p:cNvSpPr/>
            <p:nvPr/>
          </p:nvSpPr>
          <p:spPr>
            <a:xfrm flipH="1">
              <a:off x="2172890" y="3512608"/>
              <a:ext cx="150254"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96D3D701-7885-4F0D-96BA-AC01EF1CD124}"/>
              </a:ext>
            </a:extLst>
          </p:cNvPr>
          <p:cNvSpPr txBox="1"/>
          <p:nvPr/>
        </p:nvSpPr>
        <p:spPr>
          <a:xfrm>
            <a:off x="4197985" y="5189768"/>
            <a:ext cx="942975" cy="369332"/>
          </a:xfrm>
          <a:prstGeom prst="rect">
            <a:avLst/>
          </a:prstGeom>
          <a:noFill/>
        </p:spPr>
        <p:txBody>
          <a:bodyPr wrap="square" rtlCol="0">
            <a:spAutoFit/>
          </a:bodyPr>
          <a:lstStyle/>
          <a:p>
            <a:r>
              <a:rPr lang="en-US"/>
              <a:t>X-rays</a:t>
            </a:r>
          </a:p>
        </p:txBody>
      </p:sp>
      <p:cxnSp>
        <p:nvCxnSpPr>
          <p:cNvPr id="52" name="Straight Connector 51">
            <a:extLst>
              <a:ext uri="{FF2B5EF4-FFF2-40B4-BE49-F238E27FC236}">
                <a16:creationId xmlns:a16="http://schemas.microsoft.com/office/drawing/2014/main" id="{40B2184F-8B28-42D2-BB28-646EB2A634E0}"/>
              </a:ext>
            </a:extLst>
          </p:cNvPr>
          <p:cNvCxnSpPr>
            <a:cxnSpLocks/>
          </p:cNvCxnSpPr>
          <p:nvPr/>
        </p:nvCxnSpPr>
        <p:spPr>
          <a:xfrm>
            <a:off x="4184087" y="5389674"/>
            <a:ext cx="730395"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F0E482D-4A38-48CE-A412-E229820B0AAE}"/>
              </a:ext>
            </a:extLst>
          </p:cNvPr>
          <p:cNvSpPr txBox="1"/>
          <p:nvPr/>
        </p:nvSpPr>
        <p:spPr>
          <a:xfrm>
            <a:off x="8426815" y="1422938"/>
            <a:ext cx="3018363" cy="1200329"/>
          </a:xfrm>
          <a:prstGeom prst="rect">
            <a:avLst/>
          </a:prstGeom>
          <a:noFill/>
          <a:ln>
            <a:solidFill>
              <a:schemeClr val="accent1"/>
            </a:solidFill>
          </a:ln>
        </p:spPr>
        <p:txBody>
          <a:bodyPr wrap="square" rtlCol="0">
            <a:spAutoFit/>
          </a:bodyPr>
          <a:lstStyle/>
          <a:p>
            <a:pPr algn="ctr"/>
            <a:r>
              <a:rPr lang="en-US" sz="2400">
                <a:solidFill>
                  <a:schemeClr val="bg1"/>
                </a:solidFill>
              </a:rPr>
              <a:t>IC/CMB</a:t>
            </a:r>
          </a:p>
          <a:p>
            <a:pPr algn="ctr"/>
            <a:r>
              <a:rPr lang="en-US" sz="2400">
                <a:solidFill>
                  <a:schemeClr val="bg1"/>
                </a:solidFill>
              </a:rPr>
              <a:t>Inverse Compton Scattering the CMB</a:t>
            </a:r>
          </a:p>
        </p:txBody>
      </p:sp>
      <p:sp>
        <p:nvSpPr>
          <p:cNvPr id="54" name="TextBox 53">
            <a:extLst>
              <a:ext uri="{FF2B5EF4-FFF2-40B4-BE49-F238E27FC236}">
                <a16:creationId xmlns:a16="http://schemas.microsoft.com/office/drawing/2014/main" id="{D1F0D9B1-5E88-44DF-BC22-7FB9A6F1A3A9}"/>
              </a:ext>
            </a:extLst>
          </p:cNvPr>
          <p:cNvSpPr txBox="1"/>
          <p:nvPr/>
        </p:nvSpPr>
        <p:spPr>
          <a:xfrm>
            <a:off x="8404921" y="4358771"/>
            <a:ext cx="3040257" cy="1200329"/>
          </a:xfrm>
          <a:prstGeom prst="rect">
            <a:avLst/>
          </a:prstGeom>
          <a:noFill/>
          <a:ln>
            <a:solidFill>
              <a:schemeClr val="accent1"/>
            </a:solidFill>
          </a:ln>
        </p:spPr>
        <p:txBody>
          <a:bodyPr wrap="square" rtlCol="0">
            <a:spAutoFit/>
          </a:bodyPr>
          <a:lstStyle/>
          <a:p>
            <a:pPr algn="ctr"/>
            <a:r>
              <a:rPr lang="en-US" sz="2400">
                <a:solidFill>
                  <a:schemeClr val="bg1"/>
                </a:solidFill>
              </a:rPr>
              <a:t>Synchrotron emission</a:t>
            </a:r>
          </a:p>
          <a:p>
            <a:pPr algn="ctr"/>
            <a:r>
              <a:rPr lang="en-US" sz="2400">
                <a:solidFill>
                  <a:schemeClr val="bg1"/>
                </a:solidFill>
              </a:rPr>
              <a:t>from a second electron population</a:t>
            </a:r>
          </a:p>
        </p:txBody>
      </p:sp>
      <p:sp>
        <p:nvSpPr>
          <p:cNvPr id="55" name="Rectangle 54" hidden="1">
            <a:extLst>
              <a:ext uri="{FF2B5EF4-FFF2-40B4-BE49-F238E27FC236}">
                <a16:creationId xmlns:a16="http://schemas.microsoft.com/office/drawing/2014/main" id="{60636240-3ECE-412D-BE87-CD4B5DCF63E6}"/>
              </a:ext>
            </a:extLst>
          </p:cNvPr>
          <p:cNvSpPr/>
          <p:nvPr/>
        </p:nvSpPr>
        <p:spPr>
          <a:xfrm>
            <a:off x="5420708" y="1944675"/>
            <a:ext cx="144010" cy="2450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hidden="1">
            <a:extLst>
              <a:ext uri="{FF2B5EF4-FFF2-40B4-BE49-F238E27FC236}">
                <a16:creationId xmlns:a16="http://schemas.microsoft.com/office/drawing/2014/main" id="{595200F8-05FB-45F7-876D-CB46912F0683}"/>
              </a:ext>
            </a:extLst>
          </p:cNvPr>
          <p:cNvSpPr/>
          <p:nvPr/>
        </p:nvSpPr>
        <p:spPr>
          <a:xfrm>
            <a:off x="5433270" y="1935152"/>
            <a:ext cx="144010" cy="2450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hidden="1">
            <a:extLst>
              <a:ext uri="{FF2B5EF4-FFF2-40B4-BE49-F238E27FC236}">
                <a16:creationId xmlns:a16="http://schemas.microsoft.com/office/drawing/2014/main" id="{80099152-E703-4B0E-B0AF-2D491B7CF9BE}"/>
              </a:ext>
            </a:extLst>
          </p:cNvPr>
          <p:cNvSpPr/>
          <p:nvPr/>
        </p:nvSpPr>
        <p:spPr>
          <a:xfrm>
            <a:off x="5445832" y="1925629"/>
            <a:ext cx="144010" cy="2450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hidden="1">
            <a:extLst>
              <a:ext uri="{FF2B5EF4-FFF2-40B4-BE49-F238E27FC236}">
                <a16:creationId xmlns:a16="http://schemas.microsoft.com/office/drawing/2014/main" id="{6CD9B79A-F97C-4BD9-A6B9-A1893C4C946B}"/>
              </a:ext>
            </a:extLst>
          </p:cNvPr>
          <p:cNvSpPr/>
          <p:nvPr/>
        </p:nvSpPr>
        <p:spPr>
          <a:xfrm>
            <a:off x="5463684" y="1916106"/>
            <a:ext cx="144010" cy="2450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08F872EB-F126-448C-B237-1B4B561C433C}"/>
              </a:ext>
            </a:extLst>
          </p:cNvPr>
          <p:cNvGrpSpPr/>
          <p:nvPr/>
        </p:nvGrpSpPr>
        <p:grpSpPr>
          <a:xfrm>
            <a:off x="5843625" y="2917825"/>
            <a:ext cx="1067292" cy="392192"/>
            <a:chOff x="5843625" y="2917825"/>
            <a:chExt cx="1067292" cy="392192"/>
          </a:xfrm>
        </p:grpSpPr>
        <p:sp>
          <p:nvSpPr>
            <p:cNvPr id="59" name="Rectangle 58">
              <a:extLst>
                <a:ext uri="{FF2B5EF4-FFF2-40B4-BE49-F238E27FC236}">
                  <a16:creationId xmlns:a16="http://schemas.microsoft.com/office/drawing/2014/main" id="{006C73F8-A39F-4182-B1FB-BB5D9A4AF3EE}"/>
                </a:ext>
              </a:extLst>
            </p:cNvPr>
            <p:cNvSpPr/>
            <p:nvPr/>
          </p:nvSpPr>
          <p:spPr>
            <a:xfrm>
              <a:off x="5843625" y="2933773"/>
              <a:ext cx="797416" cy="376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43EE218D-DA2D-4CEB-BCA7-B899FA7D78B9}"/>
                </a:ext>
              </a:extLst>
            </p:cNvPr>
            <p:cNvSpPr/>
            <p:nvPr/>
          </p:nvSpPr>
          <p:spPr>
            <a:xfrm>
              <a:off x="6704050" y="2917825"/>
              <a:ext cx="206867" cy="82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6E40D914-BD99-4EED-B7FA-3600EC92F695}"/>
              </a:ext>
            </a:extLst>
          </p:cNvPr>
          <p:cNvSpPr/>
          <p:nvPr/>
        </p:nvSpPr>
        <p:spPr>
          <a:xfrm>
            <a:off x="3958573" y="1947670"/>
            <a:ext cx="3119398" cy="29982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7A8BCF0C-70F9-44E3-BD52-82A32477B694}"/>
              </a:ext>
            </a:extLst>
          </p:cNvPr>
          <p:cNvGrpSpPr/>
          <p:nvPr/>
        </p:nvGrpSpPr>
        <p:grpSpPr>
          <a:xfrm>
            <a:off x="2036232" y="3429000"/>
            <a:ext cx="1875368" cy="1663700"/>
            <a:chOff x="2036232" y="3429000"/>
            <a:chExt cx="1875368" cy="1663700"/>
          </a:xfrm>
          <a:solidFill>
            <a:schemeClr val="bg1"/>
          </a:solidFill>
        </p:grpSpPr>
        <p:sp>
          <p:nvSpPr>
            <p:cNvPr id="18" name="Rectangle 17">
              <a:extLst>
                <a:ext uri="{FF2B5EF4-FFF2-40B4-BE49-F238E27FC236}">
                  <a16:creationId xmlns:a16="http://schemas.microsoft.com/office/drawing/2014/main" id="{633B76AE-E8EA-4059-BB47-FB2315D72BDE}"/>
                </a:ext>
              </a:extLst>
            </p:cNvPr>
            <p:cNvSpPr/>
            <p:nvPr/>
          </p:nvSpPr>
          <p:spPr>
            <a:xfrm>
              <a:off x="2036232" y="4036483"/>
              <a:ext cx="357717" cy="33866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4454748-6D52-4B52-9D33-AFCC8C9C6CAD}"/>
                </a:ext>
              </a:extLst>
            </p:cNvPr>
            <p:cNvSpPr/>
            <p:nvPr/>
          </p:nvSpPr>
          <p:spPr>
            <a:xfrm>
              <a:off x="2266950" y="3429000"/>
              <a:ext cx="1644650" cy="16637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Oval 24">
            <a:extLst>
              <a:ext uri="{FF2B5EF4-FFF2-40B4-BE49-F238E27FC236}">
                <a16:creationId xmlns:a16="http://schemas.microsoft.com/office/drawing/2014/main" id="{894C3708-E1CC-48ED-BECD-641342E95883}"/>
              </a:ext>
            </a:extLst>
          </p:cNvPr>
          <p:cNvSpPr/>
          <p:nvPr/>
        </p:nvSpPr>
        <p:spPr>
          <a:xfrm>
            <a:off x="4499933" y="3277541"/>
            <a:ext cx="65848" cy="6495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C8391D8F-F2F9-4727-AC65-A8F257F56CE9}"/>
              </a:ext>
            </a:extLst>
          </p:cNvPr>
          <p:cNvGrpSpPr/>
          <p:nvPr/>
        </p:nvGrpSpPr>
        <p:grpSpPr>
          <a:xfrm>
            <a:off x="2434167" y="3743679"/>
            <a:ext cx="1412521" cy="801509"/>
            <a:chOff x="2434167" y="3743679"/>
            <a:chExt cx="1412521" cy="801509"/>
          </a:xfrm>
        </p:grpSpPr>
        <p:sp>
          <p:nvSpPr>
            <p:cNvPr id="15" name="Oval 14">
              <a:extLst>
                <a:ext uri="{FF2B5EF4-FFF2-40B4-BE49-F238E27FC236}">
                  <a16:creationId xmlns:a16="http://schemas.microsoft.com/office/drawing/2014/main" id="{4BD9DBD2-CE01-4685-A3AC-AFFCDCBE0F37}"/>
                </a:ext>
              </a:extLst>
            </p:cNvPr>
            <p:cNvSpPr/>
            <p:nvPr/>
          </p:nvSpPr>
          <p:spPr>
            <a:xfrm>
              <a:off x="2525889" y="3743679"/>
              <a:ext cx="69143" cy="691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9AFA1F78-08F1-4343-AFEF-24491B177C25}"/>
                </a:ext>
              </a:extLst>
            </p:cNvPr>
            <p:cNvSpPr/>
            <p:nvPr/>
          </p:nvSpPr>
          <p:spPr>
            <a:xfrm>
              <a:off x="2434167" y="3818468"/>
              <a:ext cx="69143" cy="691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4E8434E2-8E74-4265-A6E0-4FDAF6E34202}"/>
                </a:ext>
              </a:extLst>
            </p:cNvPr>
            <p:cNvSpPr/>
            <p:nvPr/>
          </p:nvSpPr>
          <p:spPr>
            <a:xfrm>
              <a:off x="3478389" y="3797301"/>
              <a:ext cx="69143" cy="691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8C3A2BBE-1DF0-4EB9-85E5-DD6C9F30B535}"/>
                </a:ext>
              </a:extLst>
            </p:cNvPr>
            <p:cNvSpPr/>
            <p:nvPr/>
          </p:nvSpPr>
          <p:spPr>
            <a:xfrm>
              <a:off x="3534834" y="3877734"/>
              <a:ext cx="69143" cy="691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D59EB6B6-5FE7-4777-A8DC-D7ECAAB3D7C4}"/>
                </a:ext>
              </a:extLst>
            </p:cNvPr>
            <p:cNvSpPr/>
            <p:nvPr/>
          </p:nvSpPr>
          <p:spPr>
            <a:xfrm>
              <a:off x="3633612" y="4246034"/>
              <a:ext cx="69143" cy="691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DBF0086B-AD97-4F52-9E50-84F177113790}"/>
                </a:ext>
              </a:extLst>
            </p:cNvPr>
            <p:cNvSpPr/>
            <p:nvPr/>
          </p:nvSpPr>
          <p:spPr>
            <a:xfrm>
              <a:off x="3749323" y="4437945"/>
              <a:ext cx="69143" cy="691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75CFE275-8384-492C-BD95-C3DA45A16D57}"/>
                </a:ext>
              </a:extLst>
            </p:cNvPr>
            <p:cNvSpPr/>
            <p:nvPr/>
          </p:nvSpPr>
          <p:spPr>
            <a:xfrm>
              <a:off x="3777545" y="4460523"/>
              <a:ext cx="69143" cy="691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21DDFEC-C191-4BB1-AAD5-8B89E061D15D}"/>
                </a:ext>
              </a:extLst>
            </p:cNvPr>
            <p:cNvSpPr/>
            <p:nvPr/>
          </p:nvSpPr>
          <p:spPr>
            <a:xfrm>
              <a:off x="3732390" y="4476045"/>
              <a:ext cx="69143" cy="691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A851197F-1068-402A-9AA2-CD10FC672898}"/>
                  </a:ext>
                </a:extLst>
              </p:cNvPr>
              <p:cNvSpPr txBox="1"/>
              <p:nvPr/>
            </p:nvSpPr>
            <p:spPr>
              <a:xfrm>
                <a:off x="8426815" y="2623267"/>
                <a:ext cx="3018364" cy="1077218"/>
              </a:xfrm>
              <a:prstGeom prst="rect">
                <a:avLst/>
              </a:prstGeom>
              <a:noFill/>
              <a:ln>
                <a:solidFill>
                  <a:schemeClr val="accent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m:rPr>
                          <m:sty m:val="p"/>
                        </m:rPr>
                        <a:rPr lang="el-GR" sz="3200" i="1" smtClean="0">
                          <a:solidFill>
                            <a:schemeClr val="bg1"/>
                          </a:solidFill>
                          <a:latin typeface="Cambria Math" panose="02040503050406030204" pitchFamily="18" charset="0"/>
                          <a:ea typeface="Cambria Math" panose="02040503050406030204" pitchFamily="18" charset="0"/>
                        </a:rPr>
                        <m:t>Γ</m:t>
                      </m:r>
                      <m:r>
                        <a:rPr lang="el-GR" sz="3200" i="1" smtClean="0">
                          <a:solidFill>
                            <a:schemeClr val="bg1"/>
                          </a:solidFill>
                          <a:latin typeface="Cambria Math" panose="02040503050406030204" pitchFamily="18" charset="0"/>
                          <a:ea typeface="Cambria Math" panose="02040503050406030204" pitchFamily="18" charset="0"/>
                        </a:rPr>
                        <m:t>∼</m:t>
                      </m:r>
                      <m:r>
                        <m:rPr>
                          <m:sty m:val="p"/>
                        </m:rPr>
                        <a:rPr lang="en-US" sz="3200" b="0" i="0" smtClean="0">
                          <a:solidFill>
                            <a:schemeClr val="bg1"/>
                          </a:solidFill>
                          <a:latin typeface="Cambria Math" panose="02040503050406030204" pitchFamily="18" charset="0"/>
                          <a:ea typeface="Cambria Math" panose="02040503050406030204" pitchFamily="18" charset="0"/>
                        </a:rPr>
                        <m:t>large</m:t>
                      </m:r>
                    </m:oMath>
                    <m:oMath xmlns:m="http://schemas.openxmlformats.org/officeDocument/2006/math">
                      <m:r>
                        <a:rPr lang="en-US" sz="3200" b="0" i="1" smtClean="0">
                          <a:solidFill>
                            <a:schemeClr val="bg1"/>
                          </a:solidFill>
                          <a:latin typeface="Cambria Math" panose="02040503050406030204" pitchFamily="18" charset="0"/>
                          <a:ea typeface="Cambria Math" panose="02040503050406030204" pitchFamily="18" charset="0"/>
                        </a:rPr>
                        <m:t>𝜃</m:t>
                      </m:r>
                      <m:r>
                        <a:rPr lang="en-US" sz="3200" b="0" i="1" smtClean="0">
                          <a:solidFill>
                            <a:schemeClr val="bg1"/>
                          </a:solidFill>
                          <a:latin typeface="Cambria Math" panose="02040503050406030204" pitchFamily="18" charset="0"/>
                          <a:ea typeface="Cambria Math" panose="02040503050406030204" pitchFamily="18" charset="0"/>
                        </a:rPr>
                        <m:t>∼</m:t>
                      </m:r>
                      <m:r>
                        <m:rPr>
                          <m:sty m:val="p"/>
                        </m:rPr>
                        <a:rPr lang="en-US" sz="3200" b="0" i="0" smtClean="0">
                          <a:solidFill>
                            <a:schemeClr val="bg1"/>
                          </a:solidFill>
                          <a:latin typeface="Cambria Math" panose="02040503050406030204" pitchFamily="18" charset="0"/>
                          <a:ea typeface="Cambria Math" panose="02040503050406030204" pitchFamily="18" charset="0"/>
                        </a:rPr>
                        <m:t>small</m:t>
                      </m:r>
                    </m:oMath>
                  </m:oMathPara>
                </a14:m>
                <a:endParaRPr lang="en-US" sz="3200" b="0">
                  <a:solidFill>
                    <a:schemeClr val="bg1"/>
                  </a:solidFill>
                  <a:ea typeface="Cambria Math" panose="02040503050406030204" pitchFamily="18" charset="0"/>
                </a:endParaRPr>
              </a:p>
            </p:txBody>
          </p:sp>
        </mc:Choice>
        <mc:Fallback xmlns="">
          <p:sp>
            <p:nvSpPr>
              <p:cNvPr id="42" name="TextBox 41">
                <a:extLst>
                  <a:ext uri="{FF2B5EF4-FFF2-40B4-BE49-F238E27FC236}">
                    <a16:creationId xmlns:a16="http://schemas.microsoft.com/office/drawing/2014/main" id="{A851197F-1068-402A-9AA2-CD10FC672898}"/>
                  </a:ext>
                </a:extLst>
              </p:cNvPr>
              <p:cNvSpPr txBox="1">
                <a:spLocks noRot="1" noChangeAspect="1" noMove="1" noResize="1" noEditPoints="1" noAdjustHandles="1" noChangeArrowheads="1" noChangeShapeType="1" noTextEdit="1"/>
              </p:cNvSpPr>
              <p:nvPr/>
            </p:nvSpPr>
            <p:spPr>
              <a:xfrm>
                <a:off x="8426815" y="2623267"/>
                <a:ext cx="3018364" cy="1077218"/>
              </a:xfrm>
              <a:prstGeom prst="rect">
                <a:avLst/>
              </a:prstGeom>
              <a:blipFill>
                <a:blip r:embed="rId14"/>
                <a:stretch>
                  <a:fillRect/>
                </a:stretch>
              </a:blipFill>
              <a:ln>
                <a:solidFill>
                  <a:schemeClr val="accent1"/>
                </a:solidFill>
              </a:ln>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BC662279-3B7F-4EEB-8F35-37F2B5C85C2E}"/>
              </a:ext>
            </a:extLst>
          </p:cNvPr>
          <p:cNvGrpSpPr/>
          <p:nvPr/>
        </p:nvGrpSpPr>
        <p:grpSpPr>
          <a:xfrm>
            <a:off x="3753441" y="2709691"/>
            <a:ext cx="874272" cy="623306"/>
            <a:chOff x="3753441" y="2709691"/>
            <a:chExt cx="874272" cy="623306"/>
          </a:xfrm>
        </p:grpSpPr>
        <p:grpSp>
          <p:nvGrpSpPr>
            <p:cNvPr id="10" name="Group 9">
              <a:extLst>
                <a:ext uri="{FF2B5EF4-FFF2-40B4-BE49-F238E27FC236}">
                  <a16:creationId xmlns:a16="http://schemas.microsoft.com/office/drawing/2014/main" id="{C97EA0CA-2D6A-4892-AC31-8F83F93F3468}"/>
                </a:ext>
              </a:extLst>
            </p:cNvPr>
            <p:cNvGrpSpPr/>
            <p:nvPr/>
          </p:nvGrpSpPr>
          <p:grpSpPr>
            <a:xfrm>
              <a:off x="3846688" y="2709691"/>
              <a:ext cx="781025" cy="485971"/>
              <a:chOff x="3846688" y="2709691"/>
              <a:chExt cx="781025" cy="485971"/>
            </a:xfrm>
          </p:grpSpPr>
          <p:sp>
            <p:nvSpPr>
              <p:cNvPr id="2" name="Rectangle 1">
                <a:extLst>
                  <a:ext uri="{FF2B5EF4-FFF2-40B4-BE49-F238E27FC236}">
                    <a16:creationId xmlns:a16="http://schemas.microsoft.com/office/drawing/2014/main" id="{E75A53A7-A977-4368-B4FD-F7C416744172}"/>
                  </a:ext>
                </a:extLst>
              </p:cNvPr>
              <p:cNvSpPr/>
              <p:nvPr/>
            </p:nvSpPr>
            <p:spPr>
              <a:xfrm>
                <a:off x="3846688" y="2783457"/>
                <a:ext cx="730395" cy="412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75EDB0B5-1F93-400B-8744-39DD2C73B86E}"/>
                  </a:ext>
                </a:extLst>
              </p:cNvPr>
              <p:cNvSpPr/>
              <p:nvPr/>
            </p:nvSpPr>
            <p:spPr>
              <a:xfrm>
                <a:off x="3982552" y="2709691"/>
                <a:ext cx="645161" cy="296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ectangle 46">
              <a:extLst>
                <a:ext uri="{FF2B5EF4-FFF2-40B4-BE49-F238E27FC236}">
                  <a16:creationId xmlns:a16="http://schemas.microsoft.com/office/drawing/2014/main" id="{DC919ED8-C078-4F9D-81AA-657585DE23D7}"/>
                </a:ext>
              </a:extLst>
            </p:cNvPr>
            <p:cNvSpPr/>
            <p:nvPr/>
          </p:nvSpPr>
          <p:spPr>
            <a:xfrm>
              <a:off x="3753441" y="2920792"/>
              <a:ext cx="730395" cy="412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B88C0A3-6731-4A0C-BA8B-0F8300182106}"/>
                </a:ext>
              </a:extLst>
            </p:cNvPr>
            <p:cNvSpPr/>
            <p:nvPr/>
          </p:nvSpPr>
          <p:spPr>
            <a:xfrm>
              <a:off x="3889305" y="2847026"/>
              <a:ext cx="645161" cy="296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3542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4"/>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20"/>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51"/>
                                        </p:tgtEl>
                                        <p:attrNameLst>
                                          <p:attrName>style.visibility</p:attrName>
                                        </p:attrNameLst>
                                      </p:cBhvr>
                                      <p:to>
                                        <p:strVal val="visible"/>
                                      </p:to>
                                    </p:set>
                                  </p:childTnLst>
                                </p:cTn>
                              </p:par>
                              <p:par>
                                <p:cTn id="54" presetID="22" presetClass="entr" presetSubtype="8" fill="hold" nodeType="with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ipe(left)">
                                      <p:cBhvr>
                                        <p:cTn id="56" dur="200"/>
                                        <p:tgtEl>
                                          <p:spTgt spid="52"/>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52"/>
                                        </p:tgtEl>
                                        <p:attrNameLst>
                                          <p:attrName>style.visibility</p:attrName>
                                        </p:attrNameLst>
                                      </p:cBhvr>
                                      <p:to>
                                        <p:strVal val="hidden"/>
                                      </p:to>
                                    </p:set>
                                  </p:childTnLst>
                                </p:cTn>
                              </p:par>
                            </p:childTnLst>
                          </p:cTn>
                        </p:par>
                        <p:par>
                          <p:cTn id="61" fill="hold">
                            <p:stCondLst>
                              <p:cond delay="0"/>
                            </p:stCondLst>
                            <p:childTnLst>
                              <p:par>
                                <p:cTn id="62" presetID="1" presetClass="exit" presetSubtype="0" fill="hold" grpId="0" nodeType="afterEffect">
                                  <p:stCondLst>
                                    <p:cond delay="0"/>
                                  </p:stCondLst>
                                  <p:childTnLst>
                                    <p:set>
                                      <p:cBhvr>
                                        <p:cTn id="63" dur="1" fill="hold">
                                          <p:stCondLst>
                                            <p:cond delay="0"/>
                                          </p:stCondLst>
                                        </p:cTn>
                                        <p:tgtEl>
                                          <p:spTgt spid="29"/>
                                        </p:tgtEl>
                                        <p:attrNameLst>
                                          <p:attrName>style.visibility</p:attrName>
                                        </p:attrNameLst>
                                      </p:cBhvr>
                                      <p:to>
                                        <p:strVal val="hidden"/>
                                      </p:to>
                                    </p:set>
                                  </p:childTnLst>
                                </p:cTn>
                              </p:par>
                              <p:par>
                                <p:cTn id="64" presetID="1" presetClass="entr" presetSubtype="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53"/>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42"/>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54"/>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xit" presetSubtype="0" fill="hold" grpId="1" nodeType="clickEffect">
                                  <p:stCondLst>
                                    <p:cond delay="0"/>
                                  </p:stCondLst>
                                  <p:childTnLst>
                                    <p:set>
                                      <p:cBhvr>
                                        <p:cTn id="81" dur="1" fill="hold">
                                          <p:stCondLst>
                                            <p:cond delay="0"/>
                                          </p:stCondLst>
                                        </p:cTn>
                                        <p:tgtEl>
                                          <p:spTgt spid="24"/>
                                        </p:tgtEl>
                                        <p:attrNameLst>
                                          <p:attrName>style.visibility</p:attrName>
                                        </p:attrNameLst>
                                      </p:cBhvr>
                                      <p:to>
                                        <p:strVal val="hidden"/>
                                      </p:to>
                                    </p:set>
                                  </p:childTnLst>
                                </p:cTn>
                              </p:par>
                              <p:par>
                                <p:cTn id="82" presetID="1" presetClass="exit" presetSubtype="0" fill="hold" grpId="2" nodeType="withEffect">
                                  <p:stCondLst>
                                    <p:cond delay="0"/>
                                  </p:stCondLst>
                                  <p:childTnLst>
                                    <p:set>
                                      <p:cBhvr>
                                        <p:cTn id="83" dur="1" fill="hold">
                                          <p:stCondLst>
                                            <p:cond delay="0"/>
                                          </p:stCondLst>
                                        </p:cTn>
                                        <p:tgtEl>
                                          <p:spTgt spid="29"/>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 presetClass="exit" presetSubtype="0" fill="hold" nodeType="clickEffect">
                                  <p:stCondLst>
                                    <p:cond delay="0"/>
                                  </p:stCondLst>
                                  <p:childTnLst>
                                    <p:set>
                                      <p:cBhvr>
                                        <p:cTn id="87" dur="1" fill="hold">
                                          <p:stCondLst>
                                            <p:cond delay="0"/>
                                          </p:stCondLst>
                                        </p:cTn>
                                        <p:tgtEl>
                                          <p:spTgt spid="6"/>
                                        </p:tgtEl>
                                        <p:attrNameLst>
                                          <p:attrName>style.visibility</p:attrName>
                                        </p:attrNameLst>
                                      </p:cBhvr>
                                      <p:to>
                                        <p:strVal val="hidden"/>
                                      </p:to>
                                    </p:set>
                                  </p:childTnLst>
                                </p:cTn>
                              </p:par>
                              <p:par>
                                <p:cTn id="88" presetID="1" presetClass="exit" presetSubtype="0" fill="hold" nodeType="withEffect">
                                  <p:stCondLst>
                                    <p:cond delay="0"/>
                                  </p:stCondLst>
                                  <p:childTnLst>
                                    <p:set>
                                      <p:cBhvr>
                                        <p:cTn id="89" dur="1" fill="hold">
                                          <p:stCondLst>
                                            <p:cond delay="0"/>
                                          </p:stCondLst>
                                        </p:cTn>
                                        <p:tgtEl>
                                          <p:spTgt spid="5"/>
                                        </p:tgtEl>
                                        <p:attrNameLst>
                                          <p:attrName>style.visibility</p:attrName>
                                        </p:attrNameLst>
                                      </p:cBhvr>
                                      <p:to>
                                        <p:strVal val="hidden"/>
                                      </p:to>
                                    </p:set>
                                  </p:childTnLst>
                                </p:cTn>
                              </p:par>
                              <p:par>
                                <p:cTn id="90" presetID="1" presetClass="exit" presetSubtype="0" fill="hold" nodeType="withEffect">
                                  <p:stCondLst>
                                    <p:cond delay="0"/>
                                  </p:stCondLst>
                                  <p:childTnLst>
                                    <p:set>
                                      <p:cBhvr>
                                        <p:cTn id="91" dur="1" fill="hold">
                                          <p:stCondLst>
                                            <p:cond delay="0"/>
                                          </p:stCondLst>
                                        </p:cTn>
                                        <p:tgtEl>
                                          <p:spTgt spid="12"/>
                                        </p:tgtEl>
                                        <p:attrNameLst>
                                          <p:attrName>style.visibility</p:attrName>
                                        </p:attrNameLst>
                                      </p:cBhvr>
                                      <p:to>
                                        <p:strVal val="hidden"/>
                                      </p:to>
                                    </p:set>
                                  </p:childTnLst>
                                </p:cTn>
                              </p:par>
                              <p:par>
                                <p:cTn id="92" presetID="1" presetClass="exit" presetSubtype="0" fill="hold" nodeType="withEffect">
                                  <p:stCondLst>
                                    <p:cond delay="0"/>
                                  </p:stCondLst>
                                  <p:childTnLst>
                                    <p:set>
                                      <p:cBhvr>
                                        <p:cTn id="93"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animBg="1"/>
      <p:bldP spid="29" grpId="0" animBg="1"/>
      <p:bldP spid="29" grpId="1" animBg="1"/>
      <p:bldP spid="29" grpId="2" animBg="1"/>
      <p:bldP spid="51" grpId="0"/>
      <p:bldP spid="53" grpId="0" animBg="1"/>
      <p:bldP spid="54" grpId="0" animBg="1"/>
      <p:bldP spid="55" grpId="0" animBg="1"/>
      <p:bldP spid="56" grpId="0" animBg="1"/>
      <p:bldP spid="57" grpId="0" animBg="1"/>
      <p:bldP spid="58" grpId="0" animBg="1"/>
      <p:bldP spid="24" grpId="0" animBg="1"/>
      <p:bldP spid="24" grpId="1" animBg="1"/>
      <p:bldP spid="25" grpId="0" animBg="1"/>
      <p:bldP spid="4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4E5A81-610F-4239-A58C-8FCEE868069B}"/>
              </a:ext>
            </a:extLst>
          </p:cNvPr>
          <p:cNvSpPr txBox="1"/>
          <p:nvPr/>
        </p:nvSpPr>
        <p:spPr>
          <a:xfrm>
            <a:off x="768006" y="344077"/>
            <a:ext cx="10682350" cy="1077218"/>
          </a:xfrm>
          <a:prstGeom prst="rect">
            <a:avLst/>
          </a:prstGeom>
          <a:noFill/>
        </p:spPr>
        <p:txBody>
          <a:bodyPr wrap="square" lIns="91440" tIns="45720" rIns="91440" bIns="45720" rtlCol="0" anchor="t">
            <a:spAutoFit/>
          </a:bodyPr>
          <a:lstStyle/>
          <a:p>
            <a:pPr algn="ctr"/>
            <a:r>
              <a:rPr lang="en-US" sz="3600">
                <a:solidFill>
                  <a:schemeClr val="bg1"/>
                </a:solidFill>
                <a:ea typeface="+mn-lt"/>
                <a:cs typeface="+mn-lt"/>
              </a:rPr>
              <a:t>X-ray and Radio luminosities</a:t>
            </a:r>
            <a:endParaRPr lang="en-US">
              <a:solidFill>
                <a:schemeClr val="bg1"/>
              </a:solidFill>
            </a:endParaRPr>
          </a:p>
          <a:p>
            <a:pPr algn="ctr"/>
            <a:r>
              <a:rPr lang="en-US" sz="2800">
                <a:solidFill>
                  <a:schemeClr val="bg1"/>
                </a:solidFill>
                <a:ea typeface="+mn-lt"/>
                <a:cs typeface="+mn-lt"/>
              </a:rPr>
              <a:t>No evidence for a faster spine and a slower sheath</a:t>
            </a:r>
            <a:endParaRPr lang="en-US" sz="2800">
              <a:solidFill>
                <a:schemeClr val="bg1"/>
              </a:solidFill>
              <a:cs typeface="Calibri"/>
            </a:endParaRPr>
          </a:p>
        </p:txBody>
      </p:sp>
      <p:sp>
        <p:nvSpPr>
          <p:cNvPr id="10" name="Rectangle 9">
            <a:extLst>
              <a:ext uri="{FF2B5EF4-FFF2-40B4-BE49-F238E27FC236}">
                <a16:creationId xmlns:a16="http://schemas.microsoft.com/office/drawing/2014/main" id="{669722F8-A884-408D-AFE4-31A3ECC69E11}"/>
              </a:ext>
            </a:extLst>
          </p:cNvPr>
          <p:cNvSpPr/>
          <p:nvPr/>
        </p:nvSpPr>
        <p:spPr>
          <a:xfrm>
            <a:off x="2189018" y="1420090"/>
            <a:ext cx="7703127" cy="52924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2" descr="A picture containing chart&#10;&#10;Description automatically generated">
            <a:extLst>
              <a:ext uri="{FF2B5EF4-FFF2-40B4-BE49-F238E27FC236}">
                <a16:creationId xmlns:a16="http://schemas.microsoft.com/office/drawing/2014/main" id="{1329EACD-87AE-4467-A14C-FD230FDBB4EB}"/>
              </a:ext>
            </a:extLst>
          </p:cNvPr>
          <p:cNvPicPr>
            <a:picLocks noChangeAspect="1"/>
          </p:cNvPicPr>
          <p:nvPr/>
        </p:nvPicPr>
        <p:blipFill>
          <a:blip r:embed="rId3"/>
          <a:stretch>
            <a:fillRect/>
          </a:stretch>
        </p:blipFill>
        <p:spPr>
          <a:xfrm>
            <a:off x="2313709" y="1536845"/>
            <a:ext cx="7523018" cy="5183619"/>
          </a:xfrm>
          <a:prstGeom prst="rect">
            <a:avLst/>
          </a:prstGeom>
        </p:spPr>
      </p:pic>
    </p:spTree>
    <p:extLst>
      <p:ext uri="{BB962C8B-B14F-4D97-AF65-F5344CB8AC3E}">
        <p14:creationId xmlns:p14="http://schemas.microsoft.com/office/powerpoint/2010/main" val="2604206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34AB439-8FF9-4204-8701-BBA35B83A9C3}"/>
              </a:ext>
            </a:extLst>
          </p:cNvPr>
          <p:cNvSpPr txBox="1"/>
          <p:nvPr/>
        </p:nvSpPr>
        <p:spPr>
          <a:xfrm>
            <a:off x="1911006" y="344077"/>
            <a:ext cx="8943427" cy="1077218"/>
          </a:xfrm>
          <a:prstGeom prst="rect">
            <a:avLst/>
          </a:prstGeom>
          <a:noFill/>
        </p:spPr>
        <p:txBody>
          <a:bodyPr wrap="square" lIns="91440" tIns="45720" rIns="91440" bIns="45720" rtlCol="0" anchor="t">
            <a:spAutoFit/>
          </a:bodyPr>
          <a:lstStyle/>
          <a:p>
            <a:pPr algn="ctr"/>
            <a:r>
              <a:rPr lang="en-US" sz="3600">
                <a:solidFill>
                  <a:schemeClr val="bg1"/>
                </a:solidFill>
                <a:ea typeface="+mn-lt"/>
                <a:cs typeface="+mn-lt"/>
              </a:rPr>
              <a:t>X-ray/Radio Flux Ratios</a:t>
            </a:r>
          </a:p>
          <a:p>
            <a:pPr algn="ctr"/>
            <a:r>
              <a:rPr lang="en-US" sz="2800">
                <a:solidFill>
                  <a:schemeClr val="bg1"/>
                </a:solidFill>
                <a:cs typeface="Calibri"/>
              </a:rPr>
              <a:t>No difference between aligned and mis-aligned jets</a:t>
            </a:r>
            <a:endParaRPr lang="en-US"/>
          </a:p>
        </p:txBody>
      </p:sp>
      <p:grpSp>
        <p:nvGrpSpPr>
          <p:cNvPr id="6" name="Group 5">
            <a:extLst>
              <a:ext uri="{FF2B5EF4-FFF2-40B4-BE49-F238E27FC236}">
                <a16:creationId xmlns:a16="http://schemas.microsoft.com/office/drawing/2014/main" id="{3D71E49D-72A7-460F-BCF5-06AC75A57878}"/>
              </a:ext>
            </a:extLst>
          </p:cNvPr>
          <p:cNvGrpSpPr/>
          <p:nvPr/>
        </p:nvGrpSpPr>
        <p:grpSpPr>
          <a:xfrm>
            <a:off x="1035170" y="1863306"/>
            <a:ext cx="6498566" cy="4353464"/>
            <a:chOff x="2846717" y="1932317"/>
            <a:chExt cx="6498566" cy="4353464"/>
          </a:xfrm>
        </p:grpSpPr>
        <p:sp>
          <p:nvSpPr>
            <p:cNvPr id="4" name="Rectangle 3">
              <a:extLst>
                <a:ext uri="{FF2B5EF4-FFF2-40B4-BE49-F238E27FC236}">
                  <a16:creationId xmlns:a16="http://schemas.microsoft.com/office/drawing/2014/main" id="{C1AFA5A4-EA77-4E18-BD31-2781AF2A671B}"/>
                </a:ext>
              </a:extLst>
            </p:cNvPr>
            <p:cNvSpPr/>
            <p:nvPr/>
          </p:nvSpPr>
          <p:spPr>
            <a:xfrm>
              <a:off x="2846717" y="1932317"/>
              <a:ext cx="6481313" cy="43534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descr="Chart, histogram&#10;&#10;Description automatically generated">
              <a:extLst>
                <a:ext uri="{FF2B5EF4-FFF2-40B4-BE49-F238E27FC236}">
                  <a16:creationId xmlns:a16="http://schemas.microsoft.com/office/drawing/2014/main" id="{4516CC91-6C19-4C2E-8886-BB62A983111F}"/>
                </a:ext>
              </a:extLst>
            </p:cNvPr>
            <p:cNvPicPr>
              <a:picLocks noChangeAspect="1"/>
            </p:cNvPicPr>
            <p:nvPr/>
          </p:nvPicPr>
          <p:blipFill>
            <a:blip r:embed="rId3"/>
            <a:stretch>
              <a:fillRect/>
            </a:stretch>
          </p:blipFill>
          <p:spPr>
            <a:xfrm>
              <a:off x="2886029" y="1936673"/>
              <a:ext cx="6459254" cy="4349108"/>
            </a:xfrm>
            <a:prstGeom prst="rect">
              <a:avLst/>
            </a:prstGeom>
          </p:spPr>
        </p:pic>
      </p:grpSp>
      <p:sp>
        <p:nvSpPr>
          <p:cNvPr id="9" name="TextBox 8">
            <a:extLst>
              <a:ext uri="{FF2B5EF4-FFF2-40B4-BE49-F238E27FC236}">
                <a16:creationId xmlns:a16="http://schemas.microsoft.com/office/drawing/2014/main" id="{AB02513C-1220-4DAE-8AF5-B73232D16B74}"/>
              </a:ext>
            </a:extLst>
          </p:cNvPr>
          <p:cNvSpPr txBox="1"/>
          <p:nvPr/>
        </p:nvSpPr>
        <p:spPr>
          <a:xfrm>
            <a:off x="7774330" y="3312559"/>
            <a:ext cx="4213258" cy="830997"/>
          </a:xfrm>
          <a:prstGeom prst="rect">
            <a:avLst/>
          </a:prstGeom>
          <a:noFill/>
          <a:ln>
            <a:solidFill>
              <a:schemeClr val="accent1"/>
            </a:solidFill>
          </a:ln>
        </p:spPr>
        <p:txBody>
          <a:bodyPr wrap="square" rtlCol="0">
            <a:spAutoFit/>
          </a:bodyPr>
          <a:lstStyle/>
          <a:p>
            <a:pPr algn="ctr"/>
            <a:r>
              <a:rPr lang="en-US" sz="2400">
                <a:solidFill>
                  <a:schemeClr val="bg1"/>
                </a:solidFill>
              </a:rPr>
              <a:t>Beaming for small angles</a:t>
            </a:r>
          </a:p>
          <a:p>
            <a:pPr algn="ctr"/>
            <a:r>
              <a:rPr lang="en-US" sz="2400">
                <a:solidFill>
                  <a:schemeClr val="bg1"/>
                </a:solidFill>
              </a:rPr>
              <a:t>IC/CMB &gt;&gt; Synchrotron</a:t>
            </a:r>
          </a:p>
        </p:txBody>
      </p:sp>
      <p:sp>
        <p:nvSpPr>
          <p:cNvPr id="10" name="TextBox 9">
            <a:extLst>
              <a:ext uri="{FF2B5EF4-FFF2-40B4-BE49-F238E27FC236}">
                <a16:creationId xmlns:a16="http://schemas.microsoft.com/office/drawing/2014/main" id="{88E24DEF-17F2-4257-9BDF-EA4779635360}"/>
              </a:ext>
            </a:extLst>
          </p:cNvPr>
          <p:cNvSpPr txBox="1"/>
          <p:nvPr/>
        </p:nvSpPr>
        <p:spPr>
          <a:xfrm>
            <a:off x="7774330" y="4753170"/>
            <a:ext cx="4213258" cy="830997"/>
          </a:xfrm>
          <a:prstGeom prst="rect">
            <a:avLst/>
          </a:prstGeom>
          <a:noFill/>
          <a:ln>
            <a:solidFill>
              <a:schemeClr val="accent1"/>
            </a:solidFill>
          </a:ln>
        </p:spPr>
        <p:txBody>
          <a:bodyPr wrap="square" lIns="91440" tIns="45720" rIns="91440" bIns="45720" rtlCol="0" anchor="t">
            <a:spAutoFit/>
          </a:bodyPr>
          <a:lstStyle/>
          <a:p>
            <a:pPr algn="ctr"/>
            <a:r>
              <a:rPr lang="en-US" sz="2400">
                <a:solidFill>
                  <a:schemeClr val="bg1"/>
                </a:solidFill>
              </a:rPr>
              <a:t>But statistical power too low to conclude!</a:t>
            </a:r>
          </a:p>
        </p:txBody>
      </p:sp>
    </p:spTree>
    <p:extLst>
      <p:ext uri="{BB962C8B-B14F-4D97-AF65-F5344CB8AC3E}">
        <p14:creationId xmlns:p14="http://schemas.microsoft.com/office/powerpoint/2010/main" val="179842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E007DA-AE4C-42FE-8A11-8C90F388B38D}"/>
              </a:ext>
            </a:extLst>
          </p:cNvPr>
          <p:cNvSpPr/>
          <p:nvPr/>
        </p:nvSpPr>
        <p:spPr>
          <a:xfrm>
            <a:off x="4911982" y="1713561"/>
            <a:ext cx="3872752" cy="4239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34AB439-8FF9-4204-8701-BBA35B83A9C3}"/>
              </a:ext>
            </a:extLst>
          </p:cNvPr>
          <p:cNvSpPr txBox="1"/>
          <p:nvPr/>
        </p:nvSpPr>
        <p:spPr>
          <a:xfrm>
            <a:off x="2062697" y="301060"/>
            <a:ext cx="8066606" cy="1077218"/>
          </a:xfrm>
          <a:prstGeom prst="rect">
            <a:avLst/>
          </a:prstGeom>
          <a:noFill/>
        </p:spPr>
        <p:txBody>
          <a:bodyPr wrap="square" lIns="91440" tIns="45720" rIns="91440" bIns="45720" rtlCol="0" anchor="t">
            <a:spAutoFit/>
          </a:bodyPr>
          <a:lstStyle/>
          <a:p>
            <a:pPr algn="ctr"/>
            <a:r>
              <a:rPr lang="en-US" sz="3600">
                <a:solidFill>
                  <a:schemeClr val="bg1"/>
                </a:solidFill>
                <a:ea typeface="+mn-lt"/>
                <a:cs typeface="+mn-lt"/>
              </a:rPr>
              <a:t>Optimizing LIRA code</a:t>
            </a:r>
          </a:p>
          <a:p>
            <a:pPr algn="ctr"/>
            <a:r>
              <a:rPr lang="en-US" sz="2800">
                <a:solidFill>
                  <a:schemeClr val="bg1"/>
                </a:solidFill>
                <a:cs typeface="Calibri"/>
              </a:rPr>
              <a:t>Single Instruction Multiple Data (SIMD)</a:t>
            </a:r>
            <a:endParaRPr lang="en-US">
              <a:solidFill>
                <a:schemeClr val="bg1"/>
              </a:solidFill>
            </a:endParaRPr>
          </a:p>
        </p:txBody>
      </p:sp>
      <p:sp>
        <p:nvSpPr>
          <p:cNvPr id="3" name="Rectangle 2">
            <a:extLst>
              <a:ext uri="{FF2B5EF4-FFF2-40B4-BE49-F238E27FC236}">
                <a16:creationId xmlns:a16="http://schemas.microsoft.com/office/drawing/2014/main" id="{F6F304FA-1049-4A98-9D78-253D5B82D284}"/>
              </a:ext>
            </a:extLst>
          </p:cNvPr>
          <p:cNvSpPr/>
          <p:nvPr/>
        </p:nvSpPr>
        <p:spPr>
          <a:xfrm>
            <a:off x="538617" y="1713563"/>
            <a:ext cx="3872752" cy="4239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F79F8E0-247F-440B-B845-C3CCCFDD20F2}"/>
              </a:ext>
            </a:extLst>
          </p:cNvPr>
          <p:cNvPicPr>
            <a:picLocks noChangeAspect="1"/>
          </p:cNvPicPr>
          <p:nvPr/>
        </p:nvPicPr>
        <p:blipFill>
          <a:blip r:embed="rId3"/>
          <a:stretch>
            <a:fillRect/>
          </a:stretch>
        </p:blipFill>
        <p:spPr>
          <a:xfrm>
            <a:off x="677623" y="1713563"/>
            <a:ext cx="3851971" cy="4223411"/>
          </a:xfrm>
          <a:prstGeom prst="rect">
            <a:avLst/>
          </a:prstGeom>
        </p:spPr>
      </p:pic>
      <p:pic>
        <p:nvPicPr>
          <p:cNvPr id="6" name="Picture 5">
            <a:extLst>
              <a:ext uri="{FF2B5EF4-FFF2-40B4-BE49-F238E27FC236}">
                <a16:creationId xmlns:a16="http://schemas.microsoft.com/office/drawing/2014/main" id="{4896F830-F3F2-4D69-A0AD-8E0461895849}"/>
              </a:ext>
            </a:extLst>
          </p:cNvPr>
          <p:cNvPicPr>
            <a:picLocks noChangeAspect="1"/>
          </p:cNvPicPr>
          <p:nvPr/>
        </p:nvPicPr>
        <p:blipFill>
          <a:blip r:embed="rId4"/>
          <a:stretch>
            <a:fillRect/>
          </a:stretch>
        </p:blipFill>
        <p:spPr>
          <a:xfrm>
            <a:off x="4856852" y="1649763"/>
            <a:ext cx="3983013" cy="4367089"/>
          </a:xfrm>
          <a:prstGeom prst="rect">
            <a:avLst/>
          </a:prstGeom>
        </p:spPr>
      </p:pic>
      <p:sp>
        <p:nvSpPr>
          <p:cNvPr id="11" name="TextBox 10">
            <a:extLst>
              <a:ext uri="{FF2B5EF4-FFF2-40B4-BE49-F238E27FC236}">
                <a16:creationId xmlns:a16="http://schemas.microsoft.com/office/drawing/2014/main" id="{FC27F76E-C680-41DF-89A1-E22D5A8855C9}"/>
              </a:ext>
            </a:extLst>
          </p:cNvPr>
          <p:cNvSpPr txBox="1"/>
          <p:nvPr/>
        </p:nvSpPr>
        <p:spPr>
          <a:xfrm>
            <a:off x="9371527" y="3144689"/>
            <a:ext cx="2090823" cy="461665"/>
          </a:xfrm>
          <a:prstGeom prst="rect">
            <a:avLst/>
          </a:prstGeom>
          <a:noFill/>
          <a:ln>
            <a:solidFill>
              <a:schemeClr val="accent1"/>
            </a:solidFill>
          </a:ln>
        </p:spPr>
        <p:txBody>
          <a:bodyPr wrap="square" rtlCol="0">
            <a:spAutoFit/>
          </a:bodyPr>
          <a:lstStyle/>
          <a:p>
            <a:pPr algn="ctr"/>
            <a:r>
              <a:rPr lang="en-US" sz="2400">
                <a:solidFill>
                  <a:schemeClr val="bg1"/>
                </a:solidFill>
              </a:rPr>
              <a:t>3-4x faster</a:t>
            </a:r>
          </a:p>
        </p:txBody>
      </p:sp>
      <p:sp>
        <p:nvSpPr>
          <p:cNvPr id="12" name="TextBox 11">
            <a:extLst>
              <a:ext uri="{FF2B5EF4-FFF2-40B4-BE49-F238E27FC236}">
                <a16:creationId xmlns:a16="http://schemas.microsoft.com/office/drawing/2014/main" id="{AD3DDBF8-5958-4490-837E-448542674A89}"/>
              </a:ext>
            </a:extLst>
          </p:cNvPr>
          <p:cNvSpPr txBox="1"/>
          <p:nvPr/>
        </p:nvSpPr>
        <p:spPr>
          <a:xfrm>
            <a:off x="8987131" y="3606354"/>
            <a:ext cx="2981788" cy="461665"/>
          </a:xfrm>
          <a:prstGeom prst="rect">
            <a:avLst/>
          </a:prstGeom>
          <a:noFill/>
          <a:ln>
            <a:solidFill>
              <a:schemeClr val="accent1"/>
            </a:solidFill>
          </a:ln>
        </p:spPr>
        <p:txBody>
          <a:bodyPr wrap="square" rtlCol="0">
            <a:spAutoFit/>
          </a:bodyPr>
          <a:lstStyle/>
          <a:p>
            <a:pPr algn="ctr"/>
            <a:r>
              <a:rPr lang="en-US" sz="2400">
                <a:solidFill>
                  <a:schemeClr val="bg1"/>
                </a:solidFill>
              </a:rPr>
              <a:t>github: </a:t>
            </a:r>
            <a:r>
              <a:rPr lang="en-US" sz="2400" err="1">
                <a:solidFill>
                  <a:schemeClr val="bg1"/>
                </a:solidFill>
              </a:rPr>
              <a:t>pylira_simd</a:t>
            </a:r>
            <a:endParaRPr lang="en-US" sz="2400">
              <a:solidFill>
                <a:schemeClr val="bg1"/>
              </a:solidFill>
            </a:endParaRPr>
          </a:p>
        </p:txBody>
      </p:sp>
    </p:spTree>
    <p:extLst>
      <p:ext uri="{BB962C8B-B14F-4D97-AF65-F5344CB8AC3E}">
        <p14:creationId xmlns:p14="http://schemas.microsoft.com/office/powerpoint/2010/main" val="49953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11"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34AB439-8FF9-4204-8701-BBA35B83A9C3}"/>
              </a:ext>
            </a:extLst>
          </p:cNvPr>
          <p:cNvSpPr txBox="1"/>
          <p:nvPr/>
        </p:nvSpPr>
        <p:spPr>
          <a:xfrm>
            <a:off x="2062697" y="301060"/>
            <a:ext cx="8066606" cy="1200329"/>
          </a:xfrm>
          <a:prstGeom prst="rect">
            <a:avLst/>
          </a:prstGeom>
          <a:noFill/>
        </p:spPr>
        <p:txBody>
          <a:bodyPr wrap="square" lIns="91440" tIns="45720" rIns="91440" bIns="45720" rtlCol="0" anchor="t">
            <a:spAutoFit/>
          </a:bodyPr>
          <a:lstStyle/>
          <a:p>
            <a:pPr algn="ctr"/>
            <a:r>
              <a:rPr lang="en-US" sz="3600">
                <a:solidFill>
                  <a:schemeClr val="bg1"/>
                </a:solidFill>
                <a:ea typeface="+mn-lt"/>
                <a:cs typeface="+mn-lt"/>
              </a:rPr>
              <a:t>Dashboard for X-ray jets: Atlas-X</a:t>
            </a:r>
          </a:p>
          <a:p>
            <a:pPr algn="ctr"/>
            <a:endParaRPr lang="en-US" sz="3600">
              <a:solidFill>
                <a:schemeClr val="bg1"/>
              </a:solidFill>
              <a:ea typeface="+mn-lt"/>
              <a:cs typeface="+mn-lt"/>
            </a:endParaRPr>
          </a:p>
        </p:txBody>
      </p:sp>
      <p:pic>
        <p:nvPicPr>
          <p:cNvPr id="5" name="Picture 4">
            <a:extLst>
              <a:ext uri="{FF2B5EF4-FFF2-40B4-BE49-F238E27FC236}">
                <a16:creationId xmlns:a16="http://schemas.microsoft.com/office/drawing/2014/main" id="{90618CC0-236F-42CD-B48F-3B4310258154}"/>
              </a:ext>
            </a:extLst>
          </p:cNvPr>
          <p:cNvPicPr>
            <a:picLocks noChangeAspect="1"/>
          </p:cNvPicPr>
          <p:nvPr/>
        </p:nvPicPr>
        <p:blipFill>
          <a:blip r:embed="rId3"/>
          <a:stretch>
            <a:fillRect/>
          </a:stretch>
        </p:blipFill>
        <p:spPr>
          <a:xfrm>
            <a:off x="1390260" y="1271642"/>
            <a:ext cx="9531221" cy="5095900"/>
          </a:xfrm>
          <a:prstGeom prst="rect">
            <a:avLst/>
          </a:prstGeom>
        </p:spPr>
      </p:pic>
      <p:sp>
        <p:nvSpPr>
          <p:cNvPr id="4" name="TextBox 3">
            <a:extLst>
              <a:ext uri="{FF2B5EF4-FFF2-40B4-BE49-F238E27FC236}">
                <a16:creationId xmlns:a16="http://schemas.microsoft.com/office/drawing/2014/main" id="{095FDCF8-13DE-482B-A8FD-242A1A7EF54D}"/>
              </a:ext>
            </a:extLst>
          </p:cNvPr>
          <p:cNvSpPr txBox="1"/>
          <p:nvPr/>
        </p:nvSpPr>
        <p:spPr>
          <a:xfrm>
            <a:off x="3662056" y="6396335"/>
            <a:ext cx="4213258" cy="461665"/>
          </a:xfrm>
          <a:prstGeom prst="rect">
            <a:avLst/>
          </a:prstGeom>
          <a:noFill/>
          <a:ln>
            <a:solidFill>
              <a:schemeClr val="accent1"/>
            </a:solidFill>
          </a:ln>
        </p:spPr>
        <p:txBody>
          <a:bodyPr wrap="square" lIns="91440" tIns="45720" rIns="91440" bIns="45720" rtlCol="0" anchor="t">
            <a:spAutoFit/>
          </a:bodyPr>
          <a:lstStyle/>
          <a:p>
            <a:pPr algn="ctr"/>
            <a:r>
              <a:rPr lang="en-US" sz="2400" dirty="0">
                <a:solidFill>
                  <a:schemeClr val="bg1"/>
                </a:solidFill>
              </a:rPr>
              <a:t>http://astro.umbc.edu/Atlas-X</a:t>
            </a:r>
            <a:endParaRPr lang="en-US" dirty="0"/>
          </a:p>
        </p:txBody>
      </p:sp>
    </p:spTree>
    <p:extLst>
      <p:ext uri="{BB962C8B-B14F-4D97-AF65-F5344CB8AC3E}">
        <p14:creationId xmlns:p14="http://schemas.microsoft.com/office/powerpoint/2010/main" val="4275602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34AB439-8FF9-4204-8701-BBA35B83A9C3}"/>
              </a:ext>
            </a:extLst>
          </p:cNvPr>
          <p:cNvSpPr txBox="1"/>
          <p:nvPr/>
        </p:nvSpPr>
        <p:spPr>
          <a:xfrm>
            <a:off x="2062697" y="301060"/>
            <a:ext cx="8066606" cy="1200329"/>
          </a:xfrm>
          <a:prstGeom prst="rect">
            <a:avLst/>
          </a:prstGeom>
          <a:noFill/>
        </p:spPr>
        <p:txBody>
          <a:bodyPr wrap="square" lIns="91440" tIns="45720" rIns="91440" bIns="45720" rtlCol="0" anchor="t">
            <a:spAutoFit/>
          </a:bodyPr>
          <a:lstStyle/>
          <a:p>
            <a:pPr algn="ctr"/>
            <a:r>
              <a:rPr lang="en-US" sz="3600">
                <a:solidFill>
                  <a:schemeClr val="bg1"/>
                </a:solidFill>
                <a:ea typeface="+mn-lt"/>
                <a:cs typeface="+mn-lt"/>
              </a:rPr>
              <a:t>Dashboard for X-ray jets: Atlas-X</a:t>
            </a:r>
          </a:p>
          <a:p>
            <a:pPr algn="ctr"/>
            <a:endParaRPr lang="en-US" sz="3600">
              <a:solidFill>
                <a:schemeClr val="bg1"/>
              </a:solidFill>
              <a:ea typeface="+mn-lt"/>
              <a:cs typeface="+mn-lt"/>
            </a:endParaRPr>
          </a:p>
        </p:txBody>
      </p:sp>
      <p:pic>
        <p:nvPicPr>
          <p:cNvPr id="5" name="Picture 4">
            <a:extLst>
              <a:ext uri="{FF2B5EF4-FFF2-40B4-BE49-F238E27FC236}">
                <a16:creationId xmlns:a16="http://schemas.microsoft.com/office/drawing/2014/main" id="{90618CC0-236F-42CD-B48F-3B4310258154}"/>
              </a:ext>
            </a:extLst>
          </p:cNvPr>
          <p:cNvPicPr>
            <a:picLocks noChangeAspect="1"/>
          </p:cNvPicPr>
          <p:nvPr/>
        </p:nvPicPr>
        <p:blipFill>
          <a:blip r:embed="rId3"/>
          <a:stretch>
            <a:fillRect/>
          </a:stretch>
        </p:blipFill>
        <p:spPr>
          <a:xfrm>
            <a:off x="1390260" y="1271642"/>
            <a:ext cx="9531221" cy="5095900"/>
          </a:xfrm>
          <a:prstGeom prst="rect">
            <a:avLst/>
          </a:prstGeom>
        </p:spPr>
      </p:pic>
      <p:pic>
        <p:nvPicPr>
          <p:cNvPr id="10" name="Picture 9">
            <a:extLst>
              <a:ext uri="{FF2B5EF4-FFF2-40B4-BE49-F238E27FC236}">
                <a16:creationId xmlns:a16="http://schemas.microsoft.com/office/drawing/2014/main" id="{47BF6927-6ED5-4A2A-B0E6-1734249497A0}"/>
              </a:ext>
            </a:extLst>
          </p:cNvPr>
          <p:cNvPicPr>
            <a:picLocks noChangeAspect="1"/>
          </p:cNvPicPr>
          <p:nvPr/>
        </p:nvPicPr>
        <p:blipFill>
          <a:blip r:embed="rId4"/>
          <a:stretch>
            <a:fillRect/>
          </a:stretch>
        </p:blipFill>
        <p:spPr>
          <a:xfrm>
            <a:off x="1390260" y="1271643"/>
            <a:ext cx="9531221" cy="5095900"/>
          </a:xfrm>
          <a:prstGeom prst="rect">
            <a:avLst/>
          </a:prstGeom>
        </p:spPr>
      </p:pic>
    </p:spTree>
    <p:extLst>
      <p:ext uri="{BB962C8B-B14F-4D97-AF65-F5344CB8AC3E}">
        <p14:creationId xmlns:p14="http://schemas.microsoft.com/office/powerpoint/2010/main" val="33636257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4E5A81-610F-4239-A58C-8FCEE868069B}"/>
              </a:ext>
            </a:extLst>
          </p:cNvPr>
          <p:cNvSpPr txBox="1"/>
          <p:nvPr/>
        </p:nvSpPr>
        <p:spPr>
          <a:xfrm>
            <a:off x="768006" y="344077"/>
            <a:ext cx="10682350" cy="646331"/>
          </a:xfrm>
          <a:prstGeom prst="rect">
            <a:avLst/>
          </a:prstGeom>
          <a:noFill/>
        </p:spPr>
        <p:txBody>
          <a:bodyPr wrap="square" lIns="91440" tIns="45720" rIns="91440" bIns="45720" rtlCol="0" anchor="t">
            <a:spAutoFit/>
          </a:bodyPr>
          <a:lstStyle/>
          <a:p>
            <a:pPr algn="ctr"/>
            <a:r>
              <a:rPr lang="en-US" sz="3600">
                <a:solidFill>
                  <a:schemeClr val="bg1"/>
                </a:solidFill>
                <a:ea typeface="+mn-lt"/>
                <a:cs typeface="+mn-lt"/>
              </a:rPr>
              <a:t>Summary</a:t>
            </a:r>
            <a:endParaRPr lang="en-US"/>
          </a:p>
        </p:txBody>
      </p:sp>
      <p:sp>
        <p:nvSpPr>
          <p:cNvPr id="3" name="TextBox 2">
            <a:extLst>
              <a:ext uri="{FF2B5EF4-FFF2-40B4-BE49-F238E27FC236}">
                <a16:creationId xmlns:a16="http://schemas.microsoft.com/office/drawing/2014/main" id="{3186D16F-86DB-417D-A020-57B14F617284}"/>
              </a:ext>
            </a:extLst>
          </p:cNvPr>
          <p:cNvSpPr txBox="1"/>
          <p:nvPr/>
        </p:nvSpPr>
        <p:spPr>
          <a:xfrm>
            <a:off x="763930" y="1262086"/>
            <a:ext cx="10517076" cy="3970318"/>
          </a:xfrm>
          <a:prstGeom prst="rect">
            <a:avLst/>
          </a:prstGeom>
          <a:noFill/>
          <a:ln>
            <a:solidFill>
              <a:schemeClr val="accent1"/>
            </a:solidFill>
          </a:ln>
        </p:spPr>
        <p:txBody>
          <a:bodyPr wrap="square" lIns="91440" tIns="45720" rIns="91440" bIns="45720" rtlCol="0" anchor="t">
            <a:spAutoFit/>
          </a:bodyPr>
          <a:lstStyle/>
          <a:p>
            <a:pPr marL="342900" indent="-342900">
              <a:buFont typeface="Arial"/>
              <a:buChar char="•"/>
            </a:pPr>
            <a:r>
              <a:rPr lang="en-US" sz="2800" dirty="0">
                <a:solidFill>
                  <a:schemeClr val="bg1"/>
                </a:solidFill>
              </a:rPr>
              <a:t>Several knots have offsets, and probably all, if they could be measured.</a:t>
            </a:r>
            <a:endParaRPr lang="en-US" sz="2800" dirty="0">
              <a:solidFill>
                <a:schemeClr val="bg1"/>
              </a:solidFill>
              <a:cs typeface="Calibri" panose="020F0502020204030204"/>
            </a:endParaRPr>
          </a:p>
          <a:p>
            <a:pPr marL="342900" indent="-342900">
              <a:buFont typeface="Arial"/>
              <a:buChar char="•"/>
            </a:pPr>
            <a:r>
              <a:rPr lang="en-US" sz="2800" dirty="0">
                <a:solidFill>
                  <a:schemeClr val="bg1"/>
                </a:solidFill>
                <a:cs typeface="Calibri" panose="020F0502020204030204"/>
              </a:rPr>
              <a:t>The offsets question the applicability of one-zone models.</a:t>
            </a:r>
          </a:p>
          <a:p>
            <a:pPr marL="342900" indent="-342900">
              <a:buFont typeface="Arial"/>
              <a:buChar char="•"/>
            </a:pPr>
            <a:r>
              <a:rPr lang="en-US" sz="2800" dirty="0">
                <a:solidFill>
                  <a:schemeClr val="bg1"/>
                </a:solidFill>
                <a:cs typeface="Calibri" panose="020F0502020204030204"/>
              </a:rPr>
              <a:t>Similarity of offsets suggests a similar structure, presumably produced by the same mechanism.</a:t>
            </a:r>
          </a:p>
          <a:p>
            <a:pPr marL="342900" indent="-342900">
              <a:buFont typeface="Arial"/>
              <a:buChar char="•"/>
            </a:pPr>
            <a:r>
              <a:rPr lang="en-US" sz="2800" dirty="0">
                <a:solidFill>
                  <a:schemeClr val="bg1"/>
                </a:solidFill>
                <a:cs typeface="Calibri" panose="020F0502020204030204"/>
              </a:rPr>
              <a:t>No statistically significant evidence for one-zone IC/CMB in the current data.</a:t>
            </a:r>
          </a:p>
          <a:p>
            <a:pPr marL="342900" indent="-342900">
              <a:buFont typeface="Arial"/>
              <a:buChar char="•"/>
            </a:pPr>
            <a:r>
              <a:rPr lang="en-US" sz="2800" dirty="0" err="1">
                <a:solidFill>
                  <a:schemeClr val="bg1"/>
                </a:solidFill>
                <a:cs typeface="Calibri" panose="020F0502020204030204"/>
              </a:rPr>
              <a:t>Konts</a:t>
            </a:r>
            <a:r>
              <a:rPr lang="en-US" sz="2800" dirty="0">
                <a:solidFill>
                  <a:schemeClr val="bg1"/>
                </a:solidFill>
                <a:cs typeface="Calibri" panose="020F0502020204030204"/>
              </a:rPr>
              <a:t> in large scale jets could be produced by moving obstacles in the jet flow.</a:t>
            </a:r>
          </a:p>
        </p:txBody>
      </p:sp>
    </p:spTree>
    <p:extLst>
      <p:ext uri="{BB962C8B-B14F-4D97-AF65-F5344CB8AC3E}">
        <p14:creationId xmlns:p14="http://schemas.microsoft.com/office/powerpoint/2010/main" val="1009473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791F90-B4A8-41FA-897B-9E95ECCE2BFE}"/>
              </a:ext>
            </a:extLst>
          </p:cNvPr>
          <p:cNvPicPr>
            <a:picLocks noChangeAspect="1"/>
          </p:cNvPicPr>
          <p:nvPr/>
        </p:nvPicPr>
        <p:blipFill rotWithShape="1">
          <a:blip r:embed="rId4"/>
          <a:srcRect t="1598"/>
          <a:stretch/>
        </p:blipFill>
        <p:spPr>
          <a:xfrm>
            <a:off x="1684817" y="1453593"/>
            <a:ext cx="8822365" cy="4588363"/>
          </a:xfrm>
          <a:prstGeom prst="rect">
            <a:avLst/>
          </a:prstGeom>
        </p:spPr>
      </p:pic>
      <p:sp>
        <p:nvSpPr>
          <p:cNvPr id="7" name="Rectangle 6">
            <a:extLst>
              <a:ext uri="{FF2B5EF4-FFF2-40B4-BE49-F238E27FC236}">
                <a16:creationId xmlns:a16="http://schemas.microsoft.com/office/drawing/2014/main" id="{318104D5-C3F1-419D-AC6A-E1C6D6A9943F}"/>
              </a:ext>
            </a:extLst>
          </p:cNvPr>
          <p:cNvSpPr/>
          <p:nvPr/>
        </p:nvSpPr>
        <p:spPr>
          <a:xfrm>
            <a:off x="7636834" y="4469205"/>
            <a:ext cx="1052623" cy="86655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141EC07-0642-44F7-BB02-B123A8492206}"/>
              </a:ext>
            </a:extLst>
          </p:cNvPr>
          <p:cNvSpPr txBox="1"/>
          <p:nvPr/>
        </p:nvSpPr>
        <p:spPr>
          <a:xfrm>
            <a:off x="4547554" y="6185572"/>
            <a:ext cx="3568391" cy="646331"/>
          </a:xfrm>
          <a:prstGeom prst="rect">
            <a:avLst/>
          </a:prstGeom>
          <a:noFill/>
        </p:spPr>
        <p:txBody>
          <a:bodyPr wrap="square" rtlCol="0">
            <a:spAutoFit/>
          </a:bodyPr>
          <a:lstStyle/>
          <a:p>
            <a:pPr algn="ctr"/>
            <a:r>
              <a:rPr lang="en-US">
                <a:solidFill>
                  <a:schemeClr val="bg1"/>
                </a:solidFill>
              </a:rPr>
              <a:t>3C 111; VLA radio contours/Chandra</a:t>
            </a:r>
          </a:p>
          <a:p>
            <a:pPr algn="ctr"/>
            <a:r>
              <a:rPr lang="en-US">
                <a:solidFill>
                  <a:schemeClr val="bg1"/>
                </a:solidFill>
              </a:rPr>
              <a:t>(</a:t>
            </a:r>
            <a:r>
              <a:rPr lang="en-US" err="1">
                <a:solidFill>
                  <a:schemeClr val="bg1"/>
                </a:solidFill>
              </a:rPr>
              <a:t>Clautice</a:t>
            </a:r>
            <a:r>
              <a:rPr lang="en-US">
                <a:solidFill>
                  <a:schemeClr val="bg1"/>
                </a:solidFill>
              </a:rPr>
              <a:t> </a:t>
            </a:r>
            <a:r>
              <a:rPr lang="en-US" i="1">
                <a:solidFill>
                  <a:schemeClr val="bg1"/>
                </a:solidFill>
              </a:rPr>
              <a:t>et al. </a:t>
            </a:r>
            <a:r>
              <a:rPr lang="en-US">
                <a:solidFill>
                  <a:schemeClr val="bg1"/>
                </a:solidFill>
              </a:rPr>
              <a:t>2016)</a:t>
            </a:r>
          </a:p>
        </p:txBody>
      </p:sp>
      <p:sp>
        <p:nvSpPr>
          <p:cNvPr id="9" name="TextBox 8">
            <a:extLst>
              <a:ext uri="{FF2B5EF4-FFF2-40B4-BE49-F238E27FC236}">
                <a16:creationId xmlns:a16="http://schemas.microsoft.com/office/drawing/2014/main" id="{FA8BE51F-7250-4458-AF5D-8B688F47309B}"/>
              </a:ext>
            </a:extLst>
          </p:cNvPr>
          <p:cNvSpPr txBox="1"/>
          <p:nvPr/>
        </p:nvSpPr>
        <p:spPr>
          <a:xfrm>
            <a:off x="4547554" y="4284539"/>
            <a:ext cx="1198322" cy="646331"/>
          </a:xfrm>
          <a:prstGeom prst="rect">
            <a:avLst/>
          </a:prstGeom>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IC/CMB</a:t>
            </a:r>
          </a:p>
          <a:p>
            <a:pPr algn="ctr"/>
            <a:r>
              <a:rPr lang="en-US"/>
              <a:t>One-zone</a:t>
            </a:r>
          </a:p>
        </p:txBody>
      </p:sp>
      <p:sp>
        <p:nvSpPr>
          <p:cNvPr id="10" name="TextBox 9">
            <a:extLst>
              <a:ext uri="{FF2B5EF4-FFF2-40B4-BE49-F238E27FC236}">
                <a16:creationId xmlns:a16="http://schemas.microsoft.com/office/drawing/2014/main" id="{9350DC16-FA17-4EBD-95EC-D4381393C810}"/>
              </a:ext>
            </a:extLst>
          </p:cNvPr>
          <p:cNvSpPr txBox="1"/>
          <p:nvPr/>
        </p:nvSpPr>
        <p:spPr>
          <a:xfrm>
            <a:off x="6828906" y="3161719"/>
            <a:ext cx="1615856" cy="369332"/>
          </a:xfrm>
          <a:prstGeom prst="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Synchrotron</a:t>
            </a:r>
          </a:p>
        </p:txBody>
      </p:sp>
      <p:sp>
        <p:nvSpPr>
          <p:cNvPr id="13" name="TextBox 12">
            <a:extLst>
              <a:ext uri="{FF2B5EF4-FFF2-40B4-BE49-F238E27FC236}">
                <a16:creationId xmlns:a16="http://schemas.microsoft.com/office/drawing/2014/main" id="{EB5BCE2F-A072-49A6-9AB8-5DDF9A626359}"/>
              </a:ext>
            </a:extLst>
          </p:cNvPr>
          <p:cNvSpPr txBox="1"/>
          <p:nvPr/>
        </p:nvSpPr>
        <p:spPr>
          <a:xfrm>
            <a:off x="3050915" y="277435"/>
            <a:ext cx="6964955" cy="1138773"/>
          </a:xfrm>
          <a:prstGeom prst="rect">
            <a:avLst/>
          </a:prstGeom>
          <a:noFill/>
        </p:spPr>
        <p:txBody>
          <a:bodyPr wrap="square" lIns="91440" tIns="45720" rIns="91440" bIns="45720" rtlCol="0" anchor="t">
            <a:spAutoFit/>
          </a:bodyPr>
          <a:lstStyle/>
          <a:p>
            <a:pPr algn="ctr"/>
            <a:r>
              <a:rPr lang="en-US" sz="4000">
                <a:solidFill>
                  <a:schemeClr val="bg1"/>
                </a:solidFill>
                <a:ea typeface="+mn-lt"/>
                <a:cs typeface="+mn-lt"/>
              </a:rPr>
              <a:t>One-zone or multi-zone?</a:t>
            </a:r>
          </a:p>
          <a:p>
            <a:pPr algn="ctr"/>
            <a:r>
              <a:rPr lang="en-US" sz="2800">
                <a:solidFill>
                  <a:schemeClr val="bg1"/>
                </a:solidFill>
                <a:ea typeface="+mn-lt"/>
                <a:cs typeface="+mn-lt"/>
              </a:rPr>
              <a:t>X-ray/radio positional offsets</a:t>
            </a:r>
            <a:endParaRPr lang="en-US" sz="1400"/>
          </a:p>
        </p:txBody>
      </p:sp>
    </p:spTree>
    <p:custDataLst>
      <p:tags r:id="rId1"/>
    </p:custDataLst>
    <p:extLst>
      <p:ext uri="{BB962C8B-B14F-4D97-AF65-F5344CB8AC3E}">
        <p14:creationId xmlns:p14="http://schemas.microsoft.com/office/powerpoint/2010/main" val="233607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791F90-B4A8-41FA-897B-9E95ECCE2BFE}"/>
              </a:ext>
            </a:extLst>
          </p:cNvPr>
          <p:cNvPicPr>
            <a:picLocks noChangeAspect="1"/>
          </p:cNvPicPr>
          <p:nvPr/>
        </p:nvPicPr>
        <p:blipFill rotWithShape="1">
          <a:blip r:embed="rId4"/>
          <a:srcRect l="67074" t="65165" r="20995" b="16251"/>
          <a:stretch/>
        </p:blipFill>
        <p:spPr>
          <a:xfrm>
            <a:off x="3537793" y="2380119"/>
            <a:ext cx="2074333" cy="1707659"/>
          </a:xfrm>
          <a:prstGeom prst="rect">
            <a:avLst/>
          </a:prstGeom>
        </p:spPr>
      </p:pic>
      <p:sp>
        <p:nvSpPr>
          <p:cNvPr id="4" name="Rectangle 3">
            <a:extLst>
              <a:ext uri="{FF2B5EF4-FFF2-40B4-BE49-F238E27FC236}">
                <a16:creationId xmlns:a16="http://schemas.microsoft.com/office/drawing/2014/main" id="{10A5BF9A-32EB-489A-B118-7ED88537CCAA}"/>
              </a:ext>
            </a:extLst>
          </p:cNvPr>
          <p:cNvSpPr/>
          <p:nvPr/>
        </p:nvSpPr>
        <p:spPr>
          <a:xfrm>
            <a:off x="3537793" y="2380118"/>
            <a:ext cx="2074333" cy="170766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F3C3146-7018-4A64-B452-0854CAE9B6EE}"/>
              </a:ext>
            </a:extLst>
          </p:cNvPr>
          <p:cNvSpPr txBox="1"/>
          <p:nvPr/>
        </p:nvSpPr>
        <p:spPr>
          <a:xfrm>
            <a:off x="6267082" y="2818449"/>
            <a:ext cx="4213258" cy="830997"/>
          </a:xfrm>
          <a:prstGeom prst="rect">
            <a:avLst/>
          </a:prstGeom>
          <a:noFill/>
          <a:ln>
            <a:solidFill>
              <a:schemeClr val="accent1"/>
            </a:solidFill>
          </a:ln>
        </p:spPr>
        <p:txBody>
          <a:bodyPr wrap="square" rtlCol="0">
            <a:spAutoFit/>
          </a:bodyPr>
          <a:lstStyle/>
          <a:p>
            <a:pPr algn="ctr"/>
            <a:r>
              <a:rPr lang="en-US" sz="2400">
                <a:solidFill>
                  <a:schemeClr val="bg1"/>
                </a:solidFill>
              </a:rPr>
              <a:t>One-zone models predict</a:t>
            </a:r>
          </a:p>
          <a:p>
            <a:pPr algn="ctr"/>
            <a:r>
              <a:rPr lang="en-US" sz="2400">
                <a:solidFill>
                  <a:schemeClr val="bg1"/>
                </a:solidFill>
              </a:rPr>
              <a:t>X-ray/Radio spatial-coincidence </a:t>
            </a:r>
          </a:p>
        </p:txBody>
      </p:sp>
      <p:sp>
        <p:nvSpPr>
          <p:cNvPr id="9" name="TextBox 8">
            <a:extLst>
              <a:ext uri="{FF2B5EF4-FFF2-40B4-BE49-F238E27FC236}">
                <a16:creationId xmlns:a16="http://schemas.microsoft.com/office/drawing/2014/main" id="{8D765464-4755-43F1-8AE5-CCEFA7250B3D}"/>
              </a:ext>
            </a:extLst>
          </p:cNvPr>
          <p:cNvSpPr txBox="1"/>
          <p:nvPr/>
        </p:nvSpPr>
        <p:spPr>
          <a:xfrm>
            <a:off x="3050915" y="246657"/>
            <a:ext cx="6964955" cy="1138773"/>
          </a:xfrm>
          <a:prstGeom prst="rect">
            <a:avLst/>
          </a:prstGeom>
          <a:noFill/>
        </p:spPr>
        <p:txBody>
          <a:bodyPr wrap="square" lIns="91440" tIns="45720" rIns="91440" bIns="45720" rtlCol="0" anchor="t">
            <a:spAutoFit/>
          </a:bodyPr>
          <a:lstStyle/>
          <a:p>
            <a:pPr algn="ctr"/>
            <a:r>
              <a:rPr lang="en-US" sz="4000">
                <a:solidFill>
                  <a:schemeClr val="bg1"/>
                </a:solidFill>
                <a:ea typeface="+mn-lt"/>
                <a:cs typeface="+mn-lt"/>
              </a:rPr>
              <a:t>One-zone or multi-zone?</a:t>
            </a:r>
          </a:p>
          <a:p>
            <a:pPr algn="ctr"/>
            <a:r>
              <a:rPr lang="en-US" sz="2800">
                <a:solidFill>
                  <a:schemeClr val="bg1"/>
                </a:solidFill>
                <a:ea typeface="+mn-lt"/>
                <a:cs typeface="+mn-lt"/>
              </a:rPr>
              <a:t>X-ray/radio positional offsets</a:t>
            </a:r>
            <a:endParaRPr lang="en-US" sz="1400"/>
          </a:p>
        </p:txBody>
      </p:sp>
    </p:spTree>
    <p:custDataLst>
      <p:tags r:id="rId1"/>
    </p:custDataLst>
    <p:extLst>
      <p:ext uri="{BB962C8B-B14F-4D97-AF65-F5344CB8AC3E}">
        <p14:creationId xmlns:p14="http://schemas.microsoft.com/office/powerpoint/2010/main" val="258824098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Diagram&#10;&#10;Description automatically generated">
            <a:extLst>
              <a:ext uri="{FF2B5EF4-FFF2-40B4-BE49-F238E27FC236}">
                <a16:creationId xmlns:a16="http://schemas.microsoft.com/office/drawing/2014/main" id="{CAD02E85-341E-41C7-B5AF-3D2E9B64B5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1479" y="1901732"/>
            <a:ext cx="5119154" cy="3931355"/>
          </a:xfrm>
          <a:prstGeom prst="rect">
            <a:avLst/>
          </a:prstGeom>
        </p:spPr>
      </p:pic>
      <p:sp>
        <p:nvSpPr>
          <p:cNvPr id="15" name="TextBox 14">
            <a:extLst>
              <a:ext uri="{FF2B5EF4-FFF2-40B4-BE49-F238E27FC236}">
                <a16:creationId xmlns:a16="http://schemas.microsoft.com/office/drawing/2014/main" id="{59634F8C-A6F7-41FF-B786-643F6D58521C}"/>
              </a:ext>
            </a:extLst>
          </p:cNvPr>
          <p:cNvSpPr txBox="1"/>
          <p:nvPr/>
        </p:nvSpPr>
        <p:spPr>
          <a:xfrm>
            <a:off x="2473769" y="221863"/>
            <a:ext cx="7244462" cy="1077218"/>
          </a:xfrm>
          <a:prstGeom prst="rect">
            <a:avLst/>
          </a:prstGeom>
          <a:noFill/>
        </p:spPr>
        <p:txBody>
          <a:bodyPr wrap="square" lIns="91440" tIns="45720" rIns="91440" bIns="45720" rtlCol="0" anchor="t">
            <a:spAutoFit/>
          </a:bodyPr>
          <a:lstStyle/>
          <a:p>
            <a:pPr algn="ctr"/>
            <a:r>
              <a:rPr lang="en-US" sz="3600">
                <a:solidFill>
                  <a:schemeClr val="bg1"/>
                </a:solidFill>
              </a:rPr>
              <a:t>Detecting and Measuring the Offsets</a:t>
            </a:r>
          </a:p>
          <a:p>
            <a:pPr algn="ctr"/>
            <a:r>
              <a:rPr lang="en-US" sz="2800">
                <a:solidFill>
                  <a:schemeClr val="bg1"/>
                </a:solidFill>
                <a:cs typeface="Calibri"/>
              </a:rPr>
              <a:t>Low-count regime</a:t>
            </a:r>
          </a:p>
        </p:txBody>
      </p:sp>
      <p:pic>
        <p:nvPicPr>
          <p:cNvPr id="3" name="Picture 2">
            <a:extLst>
              <a:ext uri="{FF2B5EF4-FFF2-40B4-BE49-F238E27FC236}">
                <a16:creationId xmlns:a16="http://schemas.microsoft.com/office/drawing/2014/main" id="{B37601D6-38B3-42DA-9B38-52E826B2AF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3213" y="1977196"/>
            <a:ext cx="3756947" cy="37804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0FCB8F5E-FA36-469B-BB15-287C9C98650C}"/>
              </a:ext>
            </a:extLst>
          </p:cNvPr>
          <p:cNvSpPr txBox="1"/>
          <p:nvPr/>
        </p:nvSpPr>
        <p:spPr>
          <a:xfrm>
            <a:off x="1060108" y="5881740"/>
            <a:ext cx="4294206" cy="769441"/>
          </a:xfrm>
          <a:prstGeom prst="rect">
            <a:avLst/>
          </a:prstGeom>
          <a:noFill/>
        </p:spPr>
        <p:txBody>
          <a:bodyPr wrap="square" rtlCol="0">
            <a:spAutoFit/>
          </a:bodyPr>
          <a:lstStyle/>
          <a:p>
            <a:pPr algn="ctr"/>
            <a:r>
              <a:rPr lang="en-US" sz="2400">
                <a:solidFill>
                  <a:schemeClr val="bg1"/>
                </a:solidFill>
              </a:rPr>
              <a:t>PKS 0605-08</a:t>
            </a:r>
          </a:p>
          <a:p>
            <a:pPr algn="ctr"/>
            <a:r>
              <a:rPr lang="en-US" sz="2000">
                <a:solidFill>
                  <a:schemeClr val="bg1"/>
                </a:solidFill>
              </a:rPr>
              <a:t>VLA radio contours / Chandra</a:t>
            </a:r>
          </a:p>
        </p:txBody>
      </p:sp>
      <p:sp>
        <p:nvSpPr>
          <p:cNvPr id="5" name="Rectangle 4">
            <a:extLst>
              <a:ext uri="{FF2B5EF4-FFF2-40B4-BE49-F238E27FC236}">
                <a16:creationId xmlns:a16="http://schemas.microsoft.com/office/drawing/2014/main" id="{9297FD41-1388-4BFA-9F19-20F06E1AF45E}"/>
              </a:ext>
            </a:extLst>
          </p:cNvPr>
          <p:cNvSpPr/>
          <p:nvPr/>
        </p:nvSpPr>
        <p:spPr>
          <a:xfrm>
            <a:off x="1250064" y="1378741"/>
            <a:ext cx="3914293" cy="52322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800"/>
              <a:t>A high-count jet</a:t>
            </a:r>
          </a:p>
        </p:txBody>
      </p:sp>
      <p:cxnSp>
        <p:nvCxnSpPr>
          <p:cNvPr id="12" name="Straight Arrow Connector 11">
            <a:extLst>
              <a:ext uri="{FF2B5EF4-FFF2-40B4-BE49-F238E27FC236}">
                <a16:creationId xmlns:a16="http://schemas.microsoft.com/office/drawing/2014/main" id="{E8455874-3779-43C5-AF89-AFF5443D690E}"/>
              </a:ext>
            </a:extLst>
          </p:cNvPr>
          <p:cNvCxnSpPr/>
          <p:nvPr/>
        </p:nvCxnSpPr>
        <p:spPr>
          <a:xfrm>
            <a:off x="1060108" y="3888451"/>
            <a:ext cx="618221" cy="300941"/>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
        <p:nvSpPr>
          <p:cNvPr id="13" name="Oval 12">
            <a:extLst>
              <a:ext uri="{FF2B5EF4-FFF2-40B4-BE49-F238E27FC236}">
                <a16:creationId xmlns:a16="http://schemas.microsoft.com/office/drawing/2014/main" id="{D680BFCC-EFF9-464F-95C9-0E9E3B9B3FC9}"/>
              </a:ext>
            </a:extLst>
          </p:cNvPr>
          <p:cNvSpPr/>
          <p:nvPr/>
        </p:nvSpPr>
        <p:spPr>
          <a:xfrm rot="19538607">
            <a:off x="1492579" y="3859192"/>
            <a:ext cx="1204966" cy="717229"/>
          </a:xfrm>
          <a:prstGeom prst="ellipse">
            <a:avLst/>
          </a:prstGeom>
          <a:noFill/>
          <a:ln w="57150">
            <a:solidFill>
              <a:srgbClr val="00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Close">
            <a:extLst>
              <a:ext uri="{FF2B5EF4-FFF2-40B4-BE49-F238E27FC236}">
                <a16:creationId xmlns:a16="http://schemas.microsoft.com/office/drawing/2014/main" id="{73A3E5D6-6DA2-411C-AAA2-94AF55A322F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18821" y="4003408"/>
            <a:ext cx="300941" cy="300941"/>
          </a:xfrm>
          <a:prstGeom prst="rect">
            <a:avLst/>
          </a:prstGeom>
        </p:spPr>
      </p:pic>
      <p:cxnSp>
        <p:nvCxnSpPr>
          <p:cNvPr id="16" name="Straight Arrow Connector 15">
            <a:extLst>
              <a:ext uri="{FF2B5EF4-FFF2-40B4-BE49-F238E27FC236}">
                <a16:creationId xmlns:a16="http://schemas.microsoft.com/office/drawing/2014/main" id="{DEADF3E8-CD90-4DC0-B243-7A13C603498F}"/>
              </a:ext>
            </a:extLst>
          </p:cNvPr>
          <p:cNvCxnSpPr/>
          <p:nvPr/>
        </p:nvCxnSpPr>
        <p:spPr>
          <a:xfrm flipH="1">
            <a:off x="1808907" y="4153878"/>
            <a:ext cx="336681" cy="185148"/>
          </a:xfrm>
          <a:prstGeom prst="straightConnector1">
            <a:avLst/>
          </a:prstGeom>
          <a:ln w="38100">
            <a:solidFill>
              <a:schemeClr val="bg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0708661-47DB-4D3C-A96F-F6A0D6C54598}"/>
              </a:ext>
            </a:extLst>
          </p:cNvPr>
          <p:cNvSpPr/>
          <p:nvPr/>
        </p:nvSpPr>
        <p:spPr>
          <a:xfrm>
            <a:off x="6431479" y="1354186"/>
            <a:ext cx="5119154" cy="52322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800"/>
              <a:t>A low-count jet</a:t>
            </a:r>
          </a:p>
        </p:txBody>
      </p:sp>
      <p:sp>
        <p:nvSpPr>
          <p:cNvPr id="19" name="TextBox 18">
            <a:extLst>
              <a:ext uri="{FF2B5EF4-FFF2-40B4-BE49-F238E27FC236}">
                <a16:creationId xmlns:a16="http://schemas.microsoft.com/office/drawing/2014/main" id="{1D7903C8-AF6D-454F-91DF-C4489703EFB4}"/>
              </a:ext>
            </a:extLst>
          </p:cNvPr>
          <p:cNvSpPr txBox="1"/>
          <p:nvPr/>
        </p:nvSpPr>
        <p:spPr>
          <a:xfrm>
            <a:off x="6980755" y="5881739"/>
            <a:ext cx="4294206" cy="769441"/>
          </a:xfrm>
          <a:prstGeom prst="rect">
            <a:avLst/>
          </a:prstGeom>
          <a:noFill/>
        </p:spPr>
        <p:txBody>
          <a:bodyPr wrap="square" rtlCol="0">
            <a:spAutoFit/>
          </a:bodyPr>
          <a:lstStyle/>
          <a:p>
            <a:pPr algn="ctr"/>
            <a:r>
              <a:rPr lang="en-US" sz="2400">
                <a:solidFill>
                  <a:schemeClr val="bg1"/>
                </a:solidFill>
              </a:rPr>
              <a:t>3C 17</a:t>
            </a:r>
          </a:p>
          <a:p>
            <a:pPr algn="ctr"/>
            <a:r>
              <a:rPr lang="en-US" sz="2000">
                <a:solidFill>
                  <a:schemeClr val="bg1"/>
                </a:solidFill>
              </a:rPr>
              <a:t>VLA radio contours / Chandra</a:t>
            </a:r>
          </a:p>
        </p:txBody>
      </p:sp>
      <p:cxnSp>
        <p:nvCxnSpPr>
          <p:cNvPr id="20" name="Straight Arrow Connector 19">
            <a:extLst>
              <a:ext uri="{FF2B5EF4-FFF2-40B4-BE49-F238E27FC236}">
                <a16:creationId xmlns:a16="http://schemas.microsoft.com/office/drawing/2014/main" id="{EB59CB1B-C462-49AC-929D-E4589D1B2575}"/>
              </a:ext>
            </a:extLst>
          </p:cNvPr>
          <p:cNvCxnSpPr>
            <a:cxnSpLocks/>
          </p:cNvCxnSpPr>
          <p:nvPr/>
        </p:nvCxnSpPr>
        <p:spPr>
          <a:xfrm flipV="1">
            <a:off x="5926652" y="4806929"/>
            <a:ext cx="622357" cy="286324"/>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Tree>
    <p:custDataLst>
      <p:tags r:id="rId1"/>
    </p:custDataLst>
    <p:extLst>
      <p:ext uri="{BB962C8B-B14F-4D97-AF65-F5344CB8AC3E}">
        <p14:creationId xmlns:p14="http://schemas.microsoft.com/office/powerpoint/2010/main" val="290690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5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15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3" grpId="0" animBg="1"/>
      <p:bldP spid="18" grpId="0" animBg="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9634F8C-A6F7-41FF-B786-643F6D58521C}"/>
              </a:ext>
            </a:extLst>
          </p:cNvPr>
          <p:cNvSpPr txBox="1"/>
          <p:nvPr/>
        </p:nvSpPr>
        <p:spPr>
          <a:xfrm>
            <a:off x="402956" y="278691"/>
            <a:ext cx="11386088" cy="646331"/>
          </a:xfrm>
          <a:prstGeom prst="rect">
            <a:avLst/>
          </a:prstGeom>
          <a:noFill/>
        </p:spPr>
        <p:txBody>
          <a:bodyPr wrap="square" rtlCol="0">
            <a:spAutoFit/>
          </a:bodyPr>
          <a:lstStyle/>
          <a:p>
            <a:pPr algn="ctr"/>
            <a:r>
              <a:rPr lang="en-US" sz="3600">
                <a:solidFill>
                  <a:schemeClr val="bg1"/>
                </a:solidFill>
              </a:rPr>
              <a:t>Low-Count Image Reconstruction and Analysis</a:t>
            </a:r>
          </a:p>
        </p:txBody>
      </p:sp>
      <p:sp>
        <p:nvSpPr>
          <p:cNvPr id="4" name="TextBox 3">
            <a:extLst>
              <a:ext uri="{FF2B5EF4-FFF2-40B4-BE49-F238E27FC236}">
                <a16:creationId xmlns:a16="http://schemas.microsoft.com/office/drawing/2014/main" id="{C81963B6-4C33-4B17-B408-83F42889E83F}"/>
              </a:ext>
            </a:extLst>
          </p:cNvPr>
          <p:cNvSpPr txBox="1"/>
          <p:nvPr/>
        </p:nvSpPr>
        <p:spPr>
          <a:xfrm>
            <a:off x="2459656" y="6112294"/>
            <a:ext cx="72558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1"/>
                </a:solidFill>
              </a:rPr>
              <a:t>(LIRA; </a:t>
            </a:r>
            <a:r>
              <a:rPr lang="en-US" err="1">
                <a:solidFill>
                  <a:schemeClr val="bg1"/>
                </a:solidFill>
              </a:rPr>
              <a:t>Esch</a:t>
            </a:r>
            <a:r>
              <a:rPr lang="en-US">
                <a:solidFill>
                  <a:schemeClr val="bg1"/>
                </a:solidFill>
              </a:rPr>
              <a:t> </a:t>
            </a:r>
            <a:r>
              <a:rPr lang="en-US" i="1">
                <a:solidFill>
                  <a:schemeClr val="bg1"/>
                </a:solidFill>
              </a:rPr>
              <a:t>et al. </a:t>
            </a:r>
            <a:r>
              <a:rPr lang="en-US">
                <a:solidFill>
                  <a:schemeClr val="bg1"/>
                </a:solidFill>
              </a:rPr>
              <a:t>2004, Stein </a:t>
            </a:r>
            <a:r>
              <a:rPr lang="en-US" i="1">
                <a:solidFill>
                  <a:schemeClr val="bg1"/>
                </a:solidFill>
              </a:rPr>
              <a:t>et al. </a:t>
            </a:r>
            <a:r>
              <a:rPr lang="en-US">
                <a:solidFill>
                  <a:schemeClr val="bg1"/>
                </a:solidFill>
              </a:rPr>
              <a:t>2015, see also McKeough </a:t>
            </a:r>
            <a:r>
              <a:rPr lang="en-US" i="1">
                <a:solidFill>
                  <a:schemeClr val="bg1"/>
                </a:solidFill>
              </a:rPr>
              <a:t>et al. </a:t>
            </a:r>
            <a:r>
              <a:rPr lang="en-US">
                <a:solidFill>
                  <a:schemeClr val="bg1"/>
                </a:solidFill>
              </a:rPr>
              <a:t>2017)</a:t>
            </a:r>
          </a:p>
        </p:txBody>
      </p:sp>
      <p:sp>
        <p:nvSpPr>
          <p:cNvPr id="5" name="Rectangle 4">
            <a:extLst>
              <a:ext uri="{FF2B5EF4-FFF2-40B4-BE49-F238E27FC236}">
                <a16:creationId xmlns:a16="http://schemas.microsoft.com/office/drawing/2014/main" id="{7AC10EAA-194D-4E35-B1E3-C9BC99BDC751}"/>
              </a:ext>
            </a:extLst>
          </p:cNvPr>
          <p:cNvSpPr/>
          <p:nvPr/>
        </p:nvSpPr>
        <p:spPr>
          <a:xfrm>
            <a:off x="3670290" y="2646259"/>
            <a:ext cx="2417278" cy="18505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TextBox 5">
            <a:extLst>
              <a:ext uri="{FF2B5EF4-FFF2-40B4-BE49-F238E27FC236}">
                <a16:creationId xmlns:a16="http://schemas.microsoft.com/office/drawing/2014/main" id="{EB7A7C2A-14E1-4DDA-862A-FAB804A28ABE}"/>
              </a:ext>
            </a:extLst>
          </p:cNvPr>
          <p:cNvSpPr txBox="1"/>
          <p:nvPr/>
        </p:nvSpPr>
        <p:spPr>
          <a:xfrm>
            <a:off x="8867353" y="2909820"/>
            <a:ext cx="687009"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000">
                <a:solidFill>
                  <a:schemeClr val="bg1"/>
                </a:solidFill>
              </a:rPr>
              <a:t>=</a:t>
            </a:r>
            <a:endParaRPr lang="en-US" sz="8000">
              <a:solidFill>
                <a:schemeClr val="bg1"/>
              </a:solidFill>
              <a:cs typeface="Calibri"/>
            </a:endParaRPr>
          </a:p>
        </p:txBody>
      </p:sp>
      <p:sp>
        <p:nvSpPr>
          <p:cNvPr id="7" name="TextBox 6">
            <a:extLst>
              <a:ext uri="{FF2B5EF4-FFF2-40B4-BE49-F238E27FC236}">
                <a16:creationId xmlns:a16="http://schemas.microsoft.com/office/drawing/2014/main" id="{38878829-F60C-43F9-98E0-0BC3ED9961FB}"/>
              </a:ext>
            </a:extLst>
          </p:cNvPr>
          <p:cNvSpPr txBox="1"/>
          <p:nvPr/>
        </p:nvSpPr>
        <p:spPr>
          <a:xfrm>
            <a:off x="10065142" y="4675879"/>
            <a:ext cx="17239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1"/>
                </a:solidFill>
              </a:rPr>
              <a:t>Observation</a:t>
            </a:r>
          </a:p>
        </p:txBody>
      </p:sp>
      <p:pic>
        <p:nvPicPr>
          <p:cNvPr id="8" name="Graphic 7" descr="Question mark">
            <a:extLst>
              <a:ext uri="{FF2B5EF4-FFF2-40B4-BE49-F238E27FC236}">
                <a16:creationId xmlns:a16="http://schemas.microsoft.com/office/drawing/2014/main" id="{33E94E41-6230-418E-9600-04E30EF05C6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43491" y="3107891"/>
            <a:ext cx="914400" cy="914400"/>
          </a:xfrm>
          <a:prstGeom prst="rect">
            <a:avLst/>
          </a:prstGeom>
        </p:spPr>
      </p:pic>
      <p:sp>
        <p:nvSpPr>
          <p:cNvPr id="9" name="TextBox 8">
            <a:extLst>
              <a:ext uri="{FF2B5EF4-FFF2-40B4-BE49-F238E27FC236}">
                <a16:creationId xmlns:a16="http://schemas.microsoft.com/office/drawing/2014/main" id="{1C9FCD47-9817-42F3-96DA-BA8ED4956E66}"/>
              </a:ext>
            </a:extLst>
          </p:cNvPr>
          <p:cNvSpPr txBox="1"/>
          <p:nvPr/>
        </p:nvSpPr>
        <p:spPr>
          <a:xfrm>
            <a:off x="6517264" y="3173389"/>
            <a:ext cx="687009"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000">
                <a:solidFill>
                  <a:schemeClr val="bg1"/>
                </a:solidFill>
              </a:rPr>
              <a:t>*</a:t>
            </a:r>
            <a:endParaRPr lang="en-US">
              <a:solidFill>
                <a:schemeClr val="bg1"/>
              </a:solidFill>
            </a:endParaRPr>
          </a:p>
        </p:txBody>
      </p:sp>
      <p:sp>
        <p:nvSpPr>
          <p:cNvPr id="10" name="TextBox 9">
            <a:extLst>
              <a:ext uri="{FF2B5EF4-FFF2-40B4-BE49-F238E27FC236}">
                <a16:creationId xmlns:a16="http://schemas.microsoft.com/office/drawing/2014/main" id="{3276B2BD-097A-45AA-9506-89B31269BFA7}"/>
              </a:ext>
            </a:extLst>
          </p:cNvPr>
          <p:cNvSpPr txBox="1"/>
          <p:nvPr/>
        </p:nvSpPr>
        <p:spPr>
          <a:xfrm>
            <a:off x="7144568" y="4675879"/>
            <a:ext cx="17239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1"/>
                </a:solidFill>
              </a:rPr>
              <a:t>PSF</a:t>
            </a:r>
          </a:p>
        </p:txBody>
      </p:sp>
      <p:sp>
        <p:nvSpPr>
          <p:cNvPr id="11" name="Double Brace 10">
            <a:extLst>
              <a:ext uri="{FF2B5EF4-FFF2-40B4-BE49-F238E27FC236}">
                <a16:creationId xmlns:a16="http://schemas.microsoft.com/office/drawing/2014/main" id="{A65DA77C-F7C9-4542-A629-389084B89E48}"/>
              </a:ext>
            </a:extLst>
          </p:cNvPr>
          <p:cNvSpPr/>
          <p:nvPr/>
        </p:nvSpPr>
        <p:spPr>
          <a:xfrm>
            <a:off x="179377" y="2506710"/>
            <a:ext cx="6265497" cy="2209055"/>
          </a:xfrm>
          <a:prstGeom prst="bracePair">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ectangle 11">
            <a:extLst>
              <a:ext uri="{FF2B5EF4-FFF2-40B4-BE49-F238E27FC236}">
                <a16:creationId xmlns:a16="http://schemas.microsoft.com/office/drawing/2014/main" id="{0F2DC0A0-0869-461D-A206-E90DE255BD78}"/>
              </a:ext>
            </a:extLst>
          </p:cNvPr>
          <p:cNvSpPr/>
          <p:nvPr/>
        </p:nvSpPr>
        <p:spPr>
          <a:xfrm>
            <a:off x="639138" y="2646258"/>
            <a:ext cx="1979220" cy="18505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CA8460E-142B-492E-8733-2BC710B91B13}"/>
              </a:ext>
            </a:extLst>
          </p:cNvPr>
          <p:cNvSpPr txBox="1"/>
          <p:nvPr/>
        </p:nvSpPr>
        <p:spPr>
          <a:xfrm>
            <a:off x="4038740" y="4675879"/>
            <a:ext cx="17239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1"/>
                </a:solidFill>
              </a:rPr>
              <a:t>Added</a:t>
            </a:r>
          </a:p>
        </p:txBody>
      </p:sp>
      <p:sp>
        <p:nvSpPr>
          <p:cNvPr id="14" name="TextBox 13">
            <a:extLst>
              <a:ext uri="{FF2B5EF4-FFF2-40B4-BE49-F238E27FC236}">
                <a16:creationId xmlns:a16="http://schemas.microsoft.com/office/drawing/2014/main" id="{7B5E9DCE-2024-4E75-AF49-030588E99844}"/>
              </a:ext>
            </a:extLst>
          </p:cNvPr>
          <p:cNvSpPr txBox="1"/>
          <p:nvPr/>
        </p:nvSpPr>
        <p:spPr>
          <a:xfrm>
            <a:off x="776481" y="4679180"/>
            <a:ext cx="17239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1"/>
                </a:solidFill>
              </a:rPr>
              <a:t>Baseline</a:t>
            </a:r>
          </a:p>
        </p:txBody>
      </p:sp>
      <p:pic>
        <p:nvPicPr>
          <p:cNvPr id="16" name="Graphic 8" descr="Add with solid fill">
            <a:extLst>
              <a:ext uri="{FF2B5EF4-FFF2-40B4-BE49-F238E27FC236}">
                <a16:creationId xmlns:a16="http://schemas.microsoft.com/office/drawing/2014/main" id="{F360F5B6-1694-42B1-A67C-9AB1F67A189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20433" y="3116943"/>
            <a:ext cx="914400" cy="914400"/>
          </a:xfrm>
          <a:prstGeom prst="rect">
            <a:avLst/>
          </a:prstGeom>
        </p:spPr>
      </p:pic>
      <p:sp>
        <p:nvSpPr>
          <p:cNvPr id="17" name="Rectangle 16">
            <a:extLst>
              <a:ext uri="{FF2B5EF4-FFF2-40B4-BE49-F238E27FC236}">
                <a16:creationId xmlns:a16="http://schemas.microsoft.com/office/drawing/2014/main" id="{1B51AB20-E2F0-4A50-BF29-28E446EA9D07}"/>
              </a:ext>
            </a:extLst>
          </p:cNvPr>
          <p:cNvSpPr/>
          <p:nvPr/>
        </p:nvSpPr>
        <p:spPr>
          <a:xfrm>
            <a:off x="646039" y="2646258"/>
            <a:ext cx="1979220" cy="1850570"/>
          </a:xfrm>
          <a:prstGeom prst="rect">
            <a:avLst/>
          </a:prstGeom>
          <a:solidFill>
            <a:srgbClr val="CFCFCF"/>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cs typeface="Calibri"/>
            </a:endParaRPr>
          </a:p>
        </p:txBody>
      </p:sp>
      <p:sp>
        <p:nvSpPr>
          <p:cNvPr id="18" name="Oval 17">
            <a:extLst>
              <a:ext uri="{FF2B5EF4-FFF2-40B4-BE49-F238E27FC236}">
                <a16:creationId xmlns:a16="http://schemas.microsoft.com/office/drawing/2014/main" id="{D31A352B-247A-4277-8AA0-64FC2C48606E}"/>
              </a:ext>
            </a:extLst>
          </p:cNvPr>
          <p:cNvSpPr/>
          <p:nvPr/>
        </p:nvSpPr>
        <p:spPr>
          <a:xfrm>
            <a:off x="2196941" y="2921412"/>
            <a:ext cx="195531" cy="1955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21906E7C-919E-452C-A295-789BEA36B757}"/>
              </a:ext>
            </a:extLst>
          </p:cNvPr>
          <p:cNvPicPr>
            <a:picLocks noChangeAspect="1"/>
          </p:cNvPicPr>
          <p:nvPr/>
        </p:nvPicPr>
        <p:blipFill rotWithShape="1">
          <a:blip r:embed="rId8">
            <a:extLst>
              <a:ext uri="{28A0092B-C50C-407E-A947-70E740481C1C}">
                <a14:useLocalDpi xmlns:a14="http://schemas.microsoft.com/office/drawing/2010/main" val="0"/>
              </a:ext>
            </a:extLst>
          </a:blip>
          <a:srcRect l="20673" t="23440" r="21896" b="25192"/>
          <a:stretch/>
        </p:blipFill>
        <p:spPr>
          <a:xfrm>
            <a:off x="7218075" y="2854318"/>
            <a:ext cx="1576888" cy="14215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Arrow: Left 20">
            <a:extLst>
              <a:ext uri="{FF2B5EF4-FFF2-40B4-BE49-F238E27FC236}">
                <a16:creationId xmlns:a16="http://schemas.microsoft.com/office/drawing/2014/main" id="{776105E4-B721-4800-BAD4-40EB546E69BF}"/>
              </a:ext>
            </a:extLst>
          </p:cNvPr>
          <p:cNvSpPr/>
          <p:nvPr/>
        </p:nvSpPr>
        <p:spPr>
          <a:xfrm rot="16200000">
            <a:off x="4498414" y="1945714"/>
            <a:ext cx="804555" cy="334004"/>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26" name="Picture 25" descr="Diagram&#10;&#10;Description automatically generated">
            <a:extLst>
              <a:ext uri="{FF2B5EF4-FFF2-40B4-BE49-F238E27FC236}">
                <a16:creationId xmlns:a16="http://schemas.microsoft.com/office/drawing/2014/main" id="{0177B2DD-D6D3-436C-8893-E119030E862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68164" y="2598096"/>
            <a:ext cx="2483423" cy="1907193"/>
          </a:xfrm>
          <a:prstGeom prst="rect">
            <a:avLst/>
          </a:prstGeom>
        </p:spPr>
      </p:pic>
      <p:pic>
        <p:nvPicPr>
          <p:cNvPr id="32" name="Picture 31" descr="A picture containing diagram&#10;&#10;Description automatically generated">
            <a:extLst>
              <a:ext uri="{FF2B5EF4-FFF2-40B4-BE49-F238E27FC236}">
                <a16:creationId xmlns:a16="http://schemas.microsoft.com/office/drawing/2014/main" id="{4CBF7F61-889F-4BE9-BDFB-DE87B8C2BFF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89068" y="2646258"/>
            <a:ext cx="2391830" cy="1850569"/>
          </a:xfrm>
          <a:prstGeom prst="rect">
            <a:avLst/>
          </a:prstGeom>
        </p:spPr>
      </p:pic>
    </p:spTree>
    <p:custDataLst>
      <p:tags r:id="rId1"/>
    </p:custDataLst>
    <p:extLst>
      <p:ext uri="{BB962C8B-B14F-4D97-AF65-F5344CB8AC3E}">
        <p14:creationId xmlns:p14="http://schemas.microsoft.com/office/powerpoint/2010/main" val="379956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up)">
                                      <p:cBhvr>
                                        <p:cTn id="51" dur="1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9" grpId="0"/>
      <p:bldP spid="10" grpId="0"/>
      <p:bldP spid="11" grpId="0" animBg="1"/>
      <p:bldP spid="12" grpId="0" animBg="1"/>
      <p:bldP spid="13" grpId="0"/>
      <p:bldP spid="14" grpId="0"/>
      <p:bldP spid="17" grpId="0" animBg="1"/>
      <p:bldP spid="18"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9634F8C-A6F7-41FF-B786-643F6D58521C}"/>
              </a:ext>
            </a:extLst>
          </p:cNvPr>
          <p:cNvSpPr txBox="1"/>
          <p:nvPr/>
        </p:nvSpPr>
        <p:spPr>
          <a:xfrm>
            <a:off x="402956" y="278691"/>
            <a:ext cx="11386088" cy="646331"/>
          </a:xfrm>
          <a:prstGeom prst="rect">
            <a:avLst/>
          </a:prstGeom>
          <a:noFill/>
        </p:spPr>
        <p:txBody>
          <a:bodyPr wrap="square" rtlCol="0">
            <a:spAutoFit/>
          </a:bodyPr>
          <a:lstStyle/>
          <a:p>
            <a:pPr algn="ctr"/>
            <a:r>
              <a:rPr lang="en-US" sz="3600">
                <a:solidFill>
                  <a:schemeClr val="bg1"/>
                </a:solidFill>
              </a:rPr>
              <a:t>Low-Count Image Reconstruction and Analysis</a:t>
            </a:r>
          </a:p>
        </p:txBody>
      </p:sp>
      <p:sp>
        <p:nvSpPr>
          <p:cNvPr id="12" name="Rectangle 11">
            <a:extLst>
              <a:ext uri="{FF2B5EF4-FFF2-40B4-BE49-F238E27FC236}">
                <a16:creationId xmlns:a16="http://schemas.microsoft.com/office/drawing/2014/main" id="{0F2DC0A0-0869-461D-A206-E90DE255BD78}"/>
              </a:ext>
            </a:extLst>
          </p:cNvPr>
          <p:cNvSpPr/>
          <p:nvPr/>
        </p:nvSpPr>
        <p:spPr>
          <a:xfrm>
            <a:off x="500312" y="2330851"/>
            <a:ext cx="1979220" cy="18505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B5E9DCE-2024-4E75-AF49-030588E99844}"/>
              </a:ext>
            </a:extLst>
          </p:cNvPr>
          <p:cNvSpPr txBox="1"/>
          <p:nvPr/>
        </p:nvSpPr>
        <p:spPr>
          <a:xfrm>
            <a:off x="735518" y="1948657"/>
            <a:ext cx="17239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1"/>
                </a:solidFill>
              </a:rPr>
              <a:t>Baseline</a:t>
            </a:r>
          </a:p>
        </p:txBody>
      </p:sp>
      <p:sp>
        <p:nvSpPr>
          <p:cNvPr id="17" name="Rectangle 16">
            <a:extLst>
              <a:ext uri="{FF2B5EF4-FFF2-40B4-BE49-F238E27FC236}">
                <a16:creationId xmlns:a16="http://schemas.microsoft.com/office/drawing/2014/main" id="{1B51AB20-E2F0-4A50-BF29-28E446EA9D07}"/>
              </a:ext>
            </a:extLst>
          </p:cNvPr>
          <p:cNvSpPr/>
          <p:nvPr/>
        </p:nvSpPr>
        <p:spPr>
          <a:xfrm>
            <a:off x="509996" y="2315675"/>
            <a:ext cx="1979220" cy="1850570"/>
          </a:xfrm>
          <a:prstGeom prst="rect">
            <a:avLst/>
          </a:prstGeom>
          <a:solidFill>
            <a:srgbClr val="CFCFCF"/>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cs typeface="Calibri"/>
            </a:endParaRPr>
          </a:p>
        </p:txBody>
      </p:sp>
      <p:sp>
        <p:nvSpPr>
          <p:cNvPr id="18" name="Oval 17">
            <a:extLst>
              <a:ext uri="{FF2B5EF4-FFF2-40B4-BE49-F238E27FC236}">
                <a16:creationId xmlns:a16="http://schemas.microsoft.com/office/drawing/2014/main" id="{D31A352B-247A-4277-8AA0-64FC2C48606E}"/>
              </a:ext>
            </a:extLst>
          </p:cNvPr>
          <p:cNvSpPr/>
          <p:nvPr/>
        </p:nvSpPr>
        <p:spPr>
          <a:xfrm>
            <a:off x="2058115" y="2606005"/>
            <a:ext cx="195531" cy="1955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 name="Picture 2" descr="Diagram&#10;&#10;Description automatically generated">
            <a:extLst>
              <a:ext uri="{FF2B5EF4-FFF2-40B4-BE49-F238E27FC236}">
                <a16:creationId xmlns:a16="http://schemas.microsoft.com/office/drawing/2014/main" id="{E9E91204-137A-4374-BA81-790DA02F60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0104" y="1452889"/>
            <a:ext cx="1418091" cy="1093597"/>
          </a:xfrm>
          <a:prstGeom prst="rect">
            <a:avLst/>
          </a:prstGeom>
        </p:spPr>
      </p:pic>
      <p:pic>
        <p:nvPicPr>
          <p:cNvPr id="24" name="Picture 23" descr="Diagram&#10;&#10;Description automatically generated">
            <a:extLst>
              <a:ext uri="{FF2B5EF4-FFF2-40B4-BE49-F238E27FC236}">
                <a16:creationId xmlns:a16="http://schemas.microsoft.com/office/drawing/2014/main" id="{EB62599E-AAFF-4249-AF68-F34EEE6721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0104" y="2688995"/>
            <a:ext cx="1418091" cy="1093597"/>
          </a:xfrm>
          <a:prstGeom prst="rect">
            <a:avLst/>
          </a:prstGeom>
        </p:spPr>
      </p:pic>
      <p:pic>
        <p:nvPicPr>
          <p:cNvPr id="25" name="Picture 24" descr="Diagram&#10;&#10;Description automatically generated">
            <a:extLst>
              <a:ext uri="{FF2B5EF4-FFF2-40B4-BE49-F238E27FC236}">
                <a16:creationId xmlns:a16="http://schemas.microsoft.com/office/drawing/2014/main" id="{7CE68A29-7D19-45FF-A545-94B5329808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0104" y="4623641"/>
            <a:ext cx="1418091" cy="1093597"/>
          </a:xfrm>
          <a:prstGeom prst="rect">
            <a:avLst/>
          </a:prstGeom>
        </p:spPr>
      </p:pic>
      <p:sp>
        <p:nvSpPr>
          <p:cNvPr id="27" name="TextBox 26">
            <a:extLst>
              <a:ext uri="{FF2B5EF4-FFF2-40B4-BE49-F238E27FC236}">
                <a16:creationId xmlns:a16="http://schemas.microsoft.com/office/drawing/2014/main" id="{28D93B08-02BC-4525-8C96-1B65722FEEEC}"/>
              </a:ext>
            </a:extLst>
          </p:cNvPr>
          <p:cNvSpPr txBox="1"/>
          <p:nvPr/>
        </p:nvSpPr>
        <p:spPr>
          <a:xfrm>
            <a:off x="4177020" y="3851842"/>
            <a:ext cx="68700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a:solidFill>
                  <a:schemeClr val="bg1"/>
                </a:solidFill>
              </a:rPr>
              <a:t>.</a:t>
            </a:r>
          </a:p>
          <a:p>
            <a:pPr algn="l"/>
            <a:r>
              <a:rPr lang="en-US" sz="1200" b="1">
                <a:solidFill>
                  <a:schemeClr val="bg1"/>
                </a:solidFill>
              </a:rPr>
              <a:t>.</a:t>
            </a:r>
          </a:p>
          <a:p>
            <a:pPr algn="l"/>
            <a:r>
              <a:rPr lang="en-US" sz="1200" b="1">
                <a:solidFill>
                  <a:schemeClr val="bg1"/>
                </a:solidFill>
              </a:rPr>
              <a:t>.</a:t>
            </a:r>
          </a:p>
        </p:txBody>
      </p:sp>
      <p:cxnSp>
        <p:nvCxnSpPr>
          <p:cNvPr id="34" name="Connector: Elbow 33">
            <a:extLst>
              <a:ext uri="{FF2B5EF4-FFF2-40B4-BE49-F238E27FC236}">
                <a16:creationId xmlns:a16="http://schemas.microsoft.com/office/drawing/2014/main" id="{F67F9FA4-B610-4384-80DD-A7F8772EAE2C}"/>
              </a:ext>
            </a:extLst>
          </p:cNvPr>
          <p:cNvCxnSpPr>
            <a:stCxn id="17" idx="3"/>
            <a:endCxn id="25" idx="1"/>
          </p:cNvCxnSpPr>
          <p:nvPr/>
        </p:nvCxnSpPr>
        <p:spPr>
          <a:xfrm>
            <a:off x="2489216" y="3240960"/>
            <a:ext cx="1070888" cy="1929480"/>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3DB63758-0D1A-4DA9-9B9B-6005D6F13F83}"/>
              </a:ext>
            </a:extLst>
          </p:cNvPr>
          <p:cNvCxnSpPr>
            <a:stCxn id="17" idx="3"/>
            <a:endCxn id="3" idx="1"/>
          </p:cNvCxnSpPr>
          <p:nvPr/>
        </p:nvCxnSpPr>
        <p:spPr>
          <a:xfrm flipV="1">
            <a:off x="2489216" y="1999688"/>
            <a:ext cx="1070888" cy="1241272"/>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F0F59D5D-05AE-4B3D-B041-15BFF3BEF232}"/>
              </a:ext>
            </a:extLst>
          </p:cNvPr>
          <p:cNvCxnSpPr>
            <a:stCxn id="17" idx="3"/>
            <a:endCxn id="24" idx="1"/>
          </p:cNvCxnSpPr>
          <p:nvPr/>
        </p:nvCxnSpPr>
        <p:spPr>
          <a:xfrm flipV="1">
            <a:off x="2489216" y="3235794"/>
            <a:ext cx="1070888" cy="5166"/>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BF827858-E106-4774-9128-96DD1AD5D669}"/>
              </a:ext>
            </a:extLst>
          </p:cNvPr>
          <p:cNvCxnSpPr>
            <a:cxnSpLocks/>
            <a:stCxn id="3" idx="3"/>
          </p:cNvCxnSpPr>
          <p:nvPr/>
        </p:nvCxnSpPr>
        <p:spPr>
          <a:xfrm>
            <a:off x="4978195" y="1999688"/>
            <a:ext cx="373886" cy="75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8C6CE2C9-3144-40AF-BDEF-BCEB4B87EF0D}"/>
              </a:ext>
            </a:extLst>
          </p:cNvPr>
          <p:cNvCxnSpPr>
            <a:cxnSpLocks/>
            <a:stCxn id="24" idx="3"/>
          </p:cNvCxnSpPr>
          <p:nvPr/>
        </p:nvCxnSpPr>
        <p:spPr>
          <a:xfrm>
            <a:off x="4978195" y="3235794"/>
            <a:ext cx="408759" cy="36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D35CF5DD-9CA0-4BF1-B674-86C1DEE44400}"/>
              </a:ext>
            </a:extLst>
          </p:cNvPr>
          <p:cNvCxnSpPr>
            <a:cxnSpLocks/>
          </p:cNvCxnSpPr>
          <p:nvPr/>
        </p:nvCxnSpPr>
        <p:spPr>
          <a:xfrm>
            <a:off x="4997728" y="5170441"/>
            <a:ext cx="373886" cy="75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221D19AB-B930-4272-BA1F-8AED31D0E377}"/>
              </a:ext>
            </a:extLst>
          </p:cNvPr>
          <p:cNvSpPr txBox="1"/>
          <p:nvPr/>
        </p:nvSpPr>
        <p:spPr>
          <a:xfrm>
            <a:off x="9165525" y="1093023"/>
            <a:ext cx="17239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1"/>
                </a:solidFill>
              </a:rPr>
              <a:t>Observation</a:t>
            </a:r>
          </a:p>
        </p:txBody>
      </p:sp>
      <p:pic>
        <p:nvPicPr>
          <p:cNvPr id="64" name="Picture 63" descr="Diagram&#10;&#10;Description automatically generated">
            <a:extLst>
              <a:ext uri="{FF2B5EF4-FFF2-40B4-BE49-F238E27FC236}">
                <a16:creationId xmlns:a16="http://schemas.microsoft.com/office/drawing/2014/main" id="{F0B7D397-37D0-4915-B548-9E712C6A7E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85765" y="1521807"/>
            <a:ext cx="2483423" cy="1907193"/>
          </a:xfrm>
          <a:prstGeom prst="rect">
            <a:avLst/>
          </a:prstGeom>
        </p:spPr>
      </p:pic>
      <p:cxnSp>
        <p:nvCxnSpPr>
          <p:cNvPr id="69" name="Straight Arrow Connector 68">
            <a:extLst>
              <a:ext uri="{FF2B5EF4-FFF2-40B4-BE49-F238E27FC236}">
                <a16:creationId xmlns:a16="http://schemas.microsoft.com/office/drawing/2014/main" id="{E3833883-529F-47AD-85D1-BC64AFCA62CD}"/>
              </a:ext>
            </a:extLst>
          </p:cNvPr>
          <p:cNvCxnSpPr>
            <a:cxnSpLocks/>
            <a:stCxn id="64" idx="2"/>
          </p:cNvCxnSpPr>
          <p:nvPr/>
        </p:nvCxnSpPr>
        <p:spPr>
          <a:xfrm flipH="1">
            <a:off x="10027476" y="3429000"/>
            <a:ext cx="1" cy="33390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0" name="Rectangle: Rounded Corners 99">
            <a:extLst>
              <a:ext uri="{FF2B5EF4-FFF2-40B4-BE49-F238E27FC236}">
                <a16:creationId xmlns:a16="http://schemas.microsoft.com/office/drawing/2014/main" id="{3BB79634-85B4-4B59-BB30-866C83DA9374}"/>
              </a:ext>
            </a:extLst>
          </p:cNvPr>
          <p:cNvSpPr/>
          <p:nvPr/>
        </p:nvSpPr>
        <p:spPr>
          <a:xfrm>
            <a:off x="5334809" y="1384269"/>
            <a:ext cx="1642820" cy="12408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a:extLst>
              <a:ext uri="{FF2B5EF4-FFF2-40B4-BE49-F238E27FC236}">
                <a16:creationId xmlns:a16="http://schemas.microsoft.com/office/drawing/2014/main" id="{CE637018-502D-4C72-ADF0-3DEAE611954E}"/>
              </a:ext>
            </a:extLst>
          </p:cNvPr>
          <p:cNvGrpSpPr/>
          <p:nvPr/>
        </p:nvGrpSpPr>
        <p:grpSpPr>
          <a:xfrm>
            <a:off x="5543932" y="1533162"/>
            <a:ext cx="1167438" cy="972227"/>
            <a:chOff x="5543932" y="1533162"/>
            <a:chExt cx="1167438" cy="972227"/>
          </a:xfrm>
        </p:grpSpPr>
        <p:pic>
          <p:nvPicPr>
            <p:cNvPr id="102" name="Picture 101" descr="A picture containing diagram&#10;&#10;Description automatically generated">
              <a:extLst>
                <a:ext uri="{FF2B5EF4-FFF2-40B4-BE49-F238E27FC236}">
                  <a16:creationId xmlns:a16="http://schemas.microsoft.com/office/drawing/2014/main" id="{B76FBEB6-E618-4D20-BE66-8299AB7BD63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43932" y="1533162"/>
              <a:ext cx="862638" cy="667427"/>
            </a:xfrm>
            <a:prstGeom prst="rect">
              <a:avLst/>
            </a:prstGeom>
          </p:spPr>
        </p:pic>
        <p:pic>
          <p:nvPicPr>
            <p:cNvPr id="103" name="Picture 102" descr="A picture containing diagram&#10;&#10;Description automatically generated">
              <a:extLst>
                <a:ext uri="{FF2B5EF4-FFF2-40B4-BE49-F238E27FC236}">
                  <a16:creationId xmlns:a16="http://schemas.microsoft.com/office/drawing/2014/main" id="{6D29CF71-7793-4E26-AB1C-4066CA870F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96332" y="1685562"/>
              <a:ext cx="862638" cy="667427"/>
            </a:xfrm>
            <a:prstGeom prst="rect">
              <a:avLst/>
            </a:prstGeom>
          </p:spPr>
        </p:pic>
        <p:pic>
          <p:nvPicPr>
            <p:cNvPr id="104" name="Picture 103" descr="A picture containing diagram&#10;&#10;Description automatically generated">
              <a:extLst>
                <a:ext uri="{FF2B5EF4-FFF2-40B4-BE49-F238E27FC236}">
                  <a16:creationId xmlns:a16="http://schemas.microsoft.com/office/drawing/2014/main" id="{71F0CE27-DD4F-4349-A61D-2ECB19641E9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48732" y="1837962"/>
              <a:ext cx="862638" cy="667427"/>
            </a:xfrm>
            <a:prstGeom prst="rect">
              <a:avLst/>
            </a:prstGeom>
          </p:spPr>
        </p:pic>
      </p:grpSp>
      <p:sp>
        <p:nvSpPr>
          <p:cNvPr id="106" name="Rectangle: Rounded Corners 105">
            <a:extLst>
              <a:ext uri="{FF2B5EF4-FFF2-40B4-BE49-F238E27FC236}">
                <a16:creationId xmlns:a16="http://schemas.microsoft.com/office/drawing/2014/main" id="{EC7BEBE2-8635-45DF-9636-03C9FD7A3681}"/>
              </a:ext>
            </a:extLst>
          </p:cNvPr>
          <p:cNvSpPr/>
          <p:nvPr/>
        </p:nvSpPr>
        <p:spPr>
          <a:xfrm>
            <a:off x="5377832" y="2659836"/>
            <a:ext cx="1642820" cy="12408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F49FB71D-1235-45F6-9CE2-E570E82F2898}"/>
              </a:ext>
            </a:extLst>
          </p:cNvPr>
          <p:cNvGrpSpPr/>
          <p:nvPr/>
        </p:nvGrpSpPr>
        <p:grpSpPr>
          <a:xfrm>
            <a:off x="5586955" y="2808729"/>
            <a:ext cx="1167438" cy="972227"/>
            <a:chOff x="5543932" y="1533162"/>
            <a:chExt cx="1167438" cy="972227"/>
          </a:xfrm>
        </p:grpSpPr>
        <p:pic>
          <p:nvPicPr>
            <p:cNvPr id="108" name="Picture 107" descr="A picture containing diagram&#10;&#10;Description automatically generated">
              <a:extLst>
                <a:ext uri="{FF2B5EF4-FFF2-40B4-BE49-F238E27FC236}">
                  <a16:creationId xmlns:a16="http://schemas.microsoft.com/office/drawing/2014/main" id="{7A87F0E4-85A7-42FB-B78F-4E4DB6E203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43932" y="1533162"/>
              <a:ext cx="862638" cy="667427"/>
            </a:xfrm>
            <a:prstGeom prst="rect">
              <a:avLst/>
            </a:prstGeom>
          </p:spPr>
        </p:pic>
        <p:pic>
          <p:nvPicPr>
            <p:cNvPr id="109" name="Picture 108" descr="A picture containing diagram&#10;&#10;Description automatically generated">
              <a:extLst>
                <a:ext uri="{FF2B5EF4-FFF2-40B4-BE49-F238E27FC236}">
                  <a16:creationId xmlns:a16="http://schemas.microsoft.com/office/drawing/2014/main" id="{F55F13BE-458C-4EB2-B27F-F2606E8C061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96332" y="1685562"/>
              <a:ext cx="862638" cy="667427"/>
            </a:xfrm>
            <a:prstGeom prst="rect">
              <a:avLst/>
            </a:prstGeom>
          </p:spPr>
        </p:pic>
        <p:pic>
          <p:nvPicPr>
            <p:cNvPr id="110" name="Picture 109" descr="A picture containing diagram&#10;&#10;Description automatically generated">
              <a:extLst>
                <a:ext uri="{FF2B5EF4-FFF2-40B4-BE49-F238E27FC236}">
                  <a16:creationId xmlns:a16="http://schemas.microsoft.com/office/drawing/2014/main" id="{FF24507A-6FE7-4772-96E6-B6417980BE4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48732" y="1837962"/>
              <a:ext cx="862638" cy="667427"/>
            </a:xfrm>
            <a:prstGeom prst="rect">
              <a:avLst/>
            </a:prstGeom>
          </p:spPr>
        </p:pic>
      </p:grpSp>
      <p:sp>
        <p:nvSpPr>
          <p:cNvPr id="111" name="Rectangle: Rounded Corners 110">
            <a:extLst>
              <a:ext uri="{FF2B5EF4-FFF2-40B4-BE49-F238E27FC236}">
                <a16:creationId xmlns:a16="http://schemas.microsoft.com/office/drawing/2014/main" id="{C7E6BE0B-8D42-46DD-87EE-7E10B3ED0F20}"/>
              </a:ext>
            </a:extLst>
          </p:cNvPr>
          <p:cNvSpPr/>
          <p:nvPr/>
        </p:nvSpPr>
        <p:spPr>
          <a:xfrm>
            <a:off x="5386954" y="4530442"/>
            <a:ext cx="1642820" cy="12408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111">
            <a:extLst>
              <a:ext uri="{FF2B5EF4-FFF2-40B4-BE49-F238E27FC236}">
                <a16:creationId xmlns:a16="http://schemas.microsoft.com/office/drawing/2014/main" id="{46B52D64-644B-40D7-84ED-AC71BF01C460}"/>
              </a:ext>
            </a:extLst>
          </p:cNvPr>
          <p:cNvGrpSpPr/>
          <p:nvPr/>
        </p:nvGrpSpPr>
        <p:grpSpPr>
          <a:xfrm>
            <a:off x="5596077" y="4679335"/>
            <a:ext cx="1167438" cy="972227"/>
            <a:chOff x="5543932" y="1533162"/>
            <a:chExt cx="1167438" cy="972227"/>
          </a:xfrm>
        </p:grpSpPr>
        <p:pic>
          <p:nvPicPr>
            <p:cNvPr id="113" name="Picture 112" descr="A picture containing diagram&#10;&#10;Description automatically generated">
              <a:extLst>
                <a:ext uri="{FF2B5EF4-FFF2-40B4-BE49-F238E27FC236}">
                  <a16:creationId xmlns:a16="http://schemas.microsoft.com/office/drawing/2014/main" id="{876B1220-9DFD-47CA-8A88-B66E119199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43932" y="1533162"/>
              <a:ext cx="862638" cy="667427"/>
            </a:xfrm>
            <a:prstGeom prst="rect">
              <a:avLst/>
            </a:prstGeom>
          </p:spPr>
        </p:pic>
        <p:pic>
          <p:nvPicPr>
            <p:cNvPr id="114" name="Picture 113" descr="A picture containing diagram&#10;&#10;Description automatically generated">
              <a:extLst>
                <a:ext uri="{FF2B5EF4-FFF2-40B4-BE49-F238E27FC236}">
                  <a16:creationId xmlns:a16="http://schemas.microsoft.com/office/drawing/2014/main" id="{F6F44298-438A-4BB3-A9DF-2D3B974534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96332" y="1685562"/>
              <a:ext cx="862638" cy="667427"/>
            </a:xfrm>
            <a:prstGeom prst="rect">
              <a:avLst/>
            </a:prstGeom>
          </p:spPr>
        </p:pic>
        <p:pic>
          <p:nvPicPr>
            <p:cNvPr id="115" name="Picture 114" descr="A picture containing diagram&#10;&#10;Description automatically generated">
              <a:extLst>
                <a:ext uri="{FF2B5EF4-FFF2-40B4-BE49-F238E27FC236}">
                  <a16:creationId xmlns:a16="http://schemas.microsoft.com/office/drawing/2014/main" id="{FCE664F9-8A5E-4070-8409-8D6F146E867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48732" y="1837962"/>
              <a:ext cx="862638" cy="667427"/>
            </a:xfrm>
            <a:prstGeom prst="rect">
              <a:avLst/>
            </a:prstGeom>
          </p:spPr>
        </p:pic>
      </p:grpSp>
      <p:sp>
        <p:nvSpPr>
          <p:cNvPr id="116" name="Rectangle: Rounded Corners 115">
            <a:extLst>
              <a:ext uri="{FF2B5EF4-FFF2-40B4-BE49-F238E27FC236}">
                <a16:creationId xmlns:a16="http://schemas.microsoft.com/office/drawing/2014/main" id="{4D3FF880-A1EF-4A67-9429-5546DC81A487}"/>
              </a:ext>
            </a:extLst>
          </p:cNvPr>
          <p:cNvSpPr/>
          <p:nvPr/>
        </p:nvSpPr>
        <p:spPr>
          <a:xfrm>
            <a:off x="9289357" y="3772233"/>
            <a:ext cx="1642820" cy="12408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a:extLst>
              <a:ext uri="{FF2B5EF4-FFF2-40B4-BE49-F238E27FC236}">
                <a16:creationId xmlns:a16="http://schemas.microsoft.com/office/drawing/2014/main" id="{EEFECC15-66DD-4B56-8DB4-031955E53A58}"/>
              </a:ext>
            </a:extLst>
          </p:cNvPr>
          <p:cNvGrpSpPr/>
          <p:nvPr/>
        </p:nvGrpSpPr>
        <p:grpSpPr>
          <a:xfrm>
            <a:off x="9540010" y="3906526"/>
            <a:ext cx="1167438" cy="972227"/>
            <a:chOff x="5543932" y="1533162"/>
            <a:chExt cx="1167438" cy="972227"/>
          </a:xfrm>
        </p:grpSpPr>
        <p:pic>
          <p:nvPicPr>
            <p:cNvPr id="118" name="Picture 117" descr="A picture containing diagram&#10;&#10;Description automatically generated">
              <a:extLst>
                <a:ext uri="{FF2B5EF4-FFF2-40B4-BE49-F238E27FC236}">
                  <a16:creationId xmlns:a16="http://schemas.microsoft.com/office/drawing/2014/main" id="{7313172C-720F-47C3-A5EE-89D56698C7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43932" y="1533162"/>
              <a:ext cx="862638" cy="667427"/>
            </a:xfrm>
            <a:prstGeom prst="rect">
              <a:avLst/>
            </a:prstGeom>
          </p:spPr>
        </p:pic>
        <p:pic>
          <p:nvPicPr>
            <p:cNvPr id="119" name="Picture 118" descr="A picture containing diagram&#10;&#10;Description automatically generated">
              <a:extLst>
                <a:ext uri="{FF2B5EF4-FFF2-40B4-BE49-F238E27FC236}">
                  <a16:creationId xmlns:a16="http://schemas.microsoft.com/office/drawing/2014/main" id="{470D29E1-FF5D-4701-AD06-9CCCBD21FF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96332" y="1685562"/>
              <a:ext cx="862638" cy="667427"/>
            </a:xfrm>
            <a:prstGeom prst="rect">
              <a:avLst/>
            </a:prstGeom>
          </p:spPr>
        </p:pic>
        <p:pic>
          <p:nvPicPr>
            <p:cNvPr id="120" name="Picture 119" descr="A picture containing diagram&#10;&#10;Description automatically generated">
              <a:extLst>
                <a:ext uri="{FF2B5EF4-FFF2-40B4-BE49-F238E27FC236}">
                  <a16:creationId xmlns:a16="http://schemas.microsoft.com/office/drawing/2014/main" id="{00356C71-C203-4656-9C88-F8F775DB24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48732" y="1837962"/>
              <a:ext cx="862638" cy="667427"/>
            </a:xfrm>
            <a:prstGeom prst="rect">
              <a:avLst/>
            </a:prstGeom>
          </p:spPr>
        </p:pic>
      </p:grpSp>
      <p:sp>
        <p:nvSpPr>
          <p:cNvPr id="135" name="Oval 134">
            <a:extLst>
              <a:ext uri="{FF2B5EF4-FFF2-40B4-BE49-F238E27FC236}">
                <a16:creationId xmlns:a16="http://schemas.microsoft.com/office/drawing/2014/main" id="{7B497D7E-307D-46BF-A4EB-D1DC2222BEC4}"/>
              </a:ext>
            </a:extLst>
          </p:cNvPr>
          <p:cNvSpPr/>
          <p:nvPr/>
        </p:nvSpPr>
        <p:spPr>
          <a:xfrm>
            <a:off x="8785765" y="2746783"/>
            <a:ext cx="270411" cy="272134"/>
          </a:xfrm>
          <a:custGeom>
            <a:avLst/>
            <a:gdLst>
              <a:gd name="connsiteX0" fmla="*/ 0 w 270411"/>
              <a:gd name="connsiteY0" fmla="*/ 136067 h 272134"/>
              <a:gd name="connsiteX1" fmla="*/ 135206 w 270411"/>
              <a:gd name="connsiteY1" fmla="*/ 0 h 272134"/>
              <a:gd name="connsiteX2" fmla="*/ 270412 w 270411"/>
              <a:gd name="connsiteY2" fmla="*/ 136067 h 272134"/>
              <a:gd name="connsiteX3" fmla="*/ 135206 w 270411"/>
              <a:gd name="connsiteY3" fmla="*/ 272134 h 272134"/>
              <a:gd name="connsiteX4" fmla="*/ 0 w 270411"/>
              <a:gd name="connsiteY4" fmla="*/ 136067 h 272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411" h="272134" extrusionOk="0">
                <a:moveTo>
                  <a:pt x="0" y="136067"/>
                </a:moveTo>
                <a:cubicBezTo>
                  <a:pt x="1346" y="71288"/>
                  <a:pt x="68012" y="17797"/>
                  <a:pt x="135206" y="0"/>
                </a:cubicBezTo>
                <a:cubicBezTo>
                  <a:pt x="221973" y="-1245"/>
                  <a:pt x="259732" y="41542"/>
                  <a:pt x="270412" y="136067"/>
                </a:cubicBezTo>
                <a:cubicBezTo>
                  <a:pt x="279928" y="191909"/>
                  <a:pt x="195620" y="280091"/>
                  <a:pt x="135206" y="272134"/>
                </a:cubicBezTo>
                <a:cubicBezTo>
                  <a:pt x="57424" y="273280"/>
                  <a:pt x="-8896" y="207635"/>
                  <a:pt x="0" y="136067"/>
                </a:cubicBezTo>
                <a:close/>
              </a:path>
            </a:pathLst>
          </a:custGeom>
          <a:noFill/>
          <a:ln w="28575">
            <a:solidFill>
              <a:srgbClr val="FF0000"/>
            </a:solidFill>
            <a:extLst>
              <a:ext uri="{C807C97D-BFC1-408E-A445-0C87EB9F89A2}">
                <ask:lineSketchStyleProps xmlns:ask="http://schemas.microsoft.com/office/drawing/2018/sketchyshapes" sd="404102192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4" name="Group 143">
            <a:extLst>
              <a:ext uri="{FF2B5EF4-FFF2-40B4-BE49-F238E27FC236}">
                <a16:creationId xmlns:a16="http://schemas.microsoft.com/office/drawing/2014/main" id="{726ABA7D-1523-4217-8BD0-34AD191A9F2A}"/>
              </a:ext>
            </a:extLst>
          </p:cNvPr>
          <p:cNvGrpSpPr/>
          <p:nvPr/>
        </p:nvGrpSpPr>
        <p:grpSpPr>
          <a:xfrm>
            <a:off x="8785765" y="5147341"/>
            <a:ext cx="2483424" cy="1172330"/>
            <a:chOff x="7056586" y="5068321"/>
            <a:chExt cx="2483424" cy="1172330"/>
          </a:xfrm>
        </p:grpSpPr>
        <mc:AlternateContent xmlns:mc="http://schemas.openxmlformats.org/markup-compatibility/2006" xmlns:a14="http://schemas.microsoft.com/office/drawing/2010/main">
          <mc:Choice Requires="a14">
            <p:sp>
              <p:nvSpPr>
                <p:cNvPr id="136" name="TextBox 135">
                  <a:extLst>
                    <a:ext uri="{FF2B5EF4-FFF2-40B4-BE49-F238E27FC236}">
                      <a16:creationId xmlns:a16="http://schemas.microsoft.com/office/drawing/2014/main" id="{A4C38A0D-C294-4A4F-8957-46E73D56F259}"/>
                    </a:ext>
                  </a:extLst>
                </p:cNvPr>
                <p:cNvSpPr txBox="1"/>
                <p:nvPr/>
              </p:nvSpPr>
              <p:spPr>
                <a:xfrm>
                  <a:off x="7308239" y="5187703"/>
                  <a:ext cx="2074862" cy="923651"/>
                </a:xfrm>
                <a:prstGeom prst="rect">
                  <a:avLst/>
                </a:prstGeom>
                <a:noFill/>
                <a:ln w="28575">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i="1" smtClean="0">
                            <a:solidFill>
                              <a:schemeClr val="bg1"/>
                            </a:solidFill>
                            <a:latin typeface="Cambria Math" panose="02040503050406030204" pitchFamily="18" charset="0"/>
                            <a:ea typeface="Cambria Math" panose="02040503050406030204" pitchFamily="18" charset="0"/>
                          </a:rPr>
                          <m:t>𝜉</m:t>
                        </m:r>
                        <m:r>
                          <a:rPr lang="en-US" sz="3200" b="0" i="1" smtClean="0">
                            <a:solidFill>
                              <a:schemeClr val="bg1"/>
                            </a:solidFill>
                            <a:latin typeface="Cambria Math" panose="02040503050406030204" pitchFamily="18" charset="0"/>
                            <a:ea typeface="Cambria Math" panose="02040503050406030204" pitchFamily="18" charset="0"/>
                          </a:rPr>
                          <m:t>=</m:t>
                        </m:r>
                        <m:f>
                          <m:fPr>
                            <m:ctrlPr>
                              <a:rPr lang="en-US" sz="3200" b="0" i="1" smtClean="0">
                                <a:solidFill>
                                  <a:schemeClr val="bg1"/>
                                </a:solidFill>
                                <a:latin typeface="Cambria Math" panose="02040503050406030204" pitchFamily="18" charset="0"/>
                                <a:ea typeface="Cambria Math" panose="02040503050406030204" pitchFamily="18" charset="0"/>
                              </a:rPr>
                            </m:ctrlPr>
                          </m:fPr>
                          <m:num>
                            <m:sSub>
                              <m:sSubPr>
                                <m:ctrlPr>
                                  <a:rPr lang="en-US" sz="3200" b="0" i="1" smtClean="0">
                                    <a:solidFill>
                                      <a:schemeClr val="bg1"/>
                                    </a:solidFill>
                                    <a:latin typeface="Cambria Math" panose="02040503050406030204" pitchFamily="18" charset="0"/>
                                    <a:ea typeface="Cambria Math" panose="02040503050406030204" pitchFamily="18" charset="0"/>
                                  </a:rPr>
                                </m:ctrlPr>
                              </m:sSubPr>
                              <m:e>
                                <m:r>
                                  <a:rPr lang="en-US" sz="3200" b="0" i="1" smtClean="0">
                                    <a:solidFill>
                                      <a:schemeClr val="bg1"/>
                                    </a:solidFill>
                                    <a:latin typeface="Cambria Math" panose="02040503050406030204" pitchFamily="18" charset="0"/>
                                    <a:ea typeface="Cambria Math" panose="02040503050406030204" pitchFamily="18" charset="0"/>
                                  </a:rPr>
                                  <m:t>𝜏</m:t>
                                </m:r>
                              </m:e>
                              <m:sub>
                                <m:r>
                                  <a:rPr lang="en-US" sz="3200" b="0" i="1" smtClean="0">
                                    <a:solidFill>
                                      <a:schemeClr val="bg1"/>
                                    </a:solidFill>
                                    <a:latin typeface="Cambria Math" panose="02040503050406030204" pitchFamily="18" charset="0"/>
                                    <a:ea typeface="Cambria Math" panose="02040503050406030204" pitchFamily="18" charset="0"/>
                                  </a:rPr>
                                  <m:t>1</m:t>
                                </m:r>
                              </m:sub>
                            </m:sSub>
                          </m:num>
                          <m:den>
                            <m:sSub>
                              <m:sSubPr>
                                <m:ctrlPr>
                                  <a:rPr lang="en-US" sz="3200" b="0" i="1" smtClean="0">
                                    <a:solidFill>
                                      <a:schemeClr val="bg1"/>
                                    </a:solidFill>
                                    <a:latin typeface="Cambria Math" panose="02040503050406030204" pitchFamily="18" charset="0"/>
                                    <a:ea typeface="Cambria Math" panose="02040503050406030204" pitchFamily="18" charset="0"/>
                                  </a:rPr>
                                </m:ctrlPr>
                              </m:sSubPr>
                              <m:e>
                                <m:r>
                                  <a:rPr lang="en-US" sz="3200" b="0" i="1" smtClean="0">
                                    <a:solidFill>
                                      <a:schemeClr val="bg1"/>
                                    </a:solidFill>
                                    <a:latin typeface="Cambria Math" panose="02040503050406030204" pitchFamily="18" charset="0"/>
                                    <a:ea typeface="Cambria Math" panose="02040503050406030204" pitchFamily="18" charset="0"/>
                                  </a:rPr>
                                  <m:t>𝜏</m:t>
                                </m:r>
                              </m:e>
                              <m:sub>
                                <m:r>
                                  <a:rPr lang="en-US" sz="3200" b="0" i="1" smtClean="0">
                                    <a:solidFill>
                                      <a:schemeClr val="bg1"/>
                                    </a:solidFill>
                                    <a:latin typeface="Cambria Math" panose="02040503050406030204" pitchFamily="18" charset="0"/>
                                    <a:ea typeface="Cambria Math" panose="02040503050406030204" pitchFamily="18" charset="0"/>
                                  </a:rPr>
                                  <m:t>1</m:t>
                                </m:r>
                              </m:sub>
                            </m:sSub>
                            <m:r>
                              <a:rPr lang="en-US" sz="3200" b="0" i="1" smtClean="0">
                                <a:solidFill>
                                  <a:schemeClr val="bg1"/>
                                </a:solidFill>
                                <a:latin typeface="Cambria Math" panose="02040503050406030204" pitchFamily="18" charset="0"/>
                                <a:ea typeface="Cambria Math" panose="02040503050406030204" pitchFamily="18" charset="0"/>
                              </a:rPr>
                              <m:t>+</m:t>
                            </m:r>
                            <m:sSub>
                              <m:sSubPr>
                                <m:ctrlPr>
                                  <a:rPr lang="en-US" sz="3200" b="0" i="1" smtClean="0">
                                    <a:solidFill>
                                      <a:schemeClr val="bg1"/>
                                    </a:solidFill>
                                    <a:latin typeface="Cambria Math" panose="02040503050406030204" pitchFamily="18" charset="0"/>
                                    <a:ea typeface="Cambria Math" panose="02040503050406030204" pitchFamily="18" charset="0"/>
                                  </a:rPr>
                                </m:ctrlPr>
                              </m:sSubPr>
                              <m:e>
                                <m:r>
                                  <a:rPr lang="en-US" sz="3200" b="0" i="1" smtClean="0">
                                    <a:solidFill>
                                      <a:schemeClr val="bg1"/>
                                    </a:solidFill>
                                    <a:latin typeface="Cambria Math" panose="02040503050406030204" pitchFamily="18" charset="0"/>
                                    <a:ea typeface="Cambria Math" panose="02040503050406030204" pitchFamily="18" charset="0"/>
                                  </a:rPr>
                                  <m:t>𝜏</m:t>
                                </m:r>
                              </m:e>
                              <m:sub>
                                <m:r>
                                  <a:rPr lang="en-US" sz="3200" b="0" i="1" smtClean="0">
                                    <a:solidFill>
                                      <a:schemeClr val="bg1"/>
                                    </a:solidFill>
                                    <a:latin typeface="Cambria Math" panose="02040503050406030204" pitchFamily="18" charset="0"/>
                                    <a:ea typeface="Cambria Math" panose="02040503050406030204" pitchFamily="18" charset="0"/>
                                  </a:rPr>
                                  <m:t>0</m:t>
                                </m:r>
                              </m:sub>
                            </m:sSub>
                          </m:den>
                        </m:f>
                      </m:oMath>
                    </m:oMathPara>
                  </a14:m>
                  <a:endParaRPr lang="en-US" sz="3200" b="0">
                    <a:solidFill>
                      <a:schemeClr val="bg1"/>
                    </a:solidFill>
                    <a:ea typeface="Cambria Math" panose="02040503050406030204" pitchFamily="18" charset="0"/>
                  </a:endParaRPr>
                </a:p>
              </p:txBody>
            </p:sp>
          </mc:Choice>
          <mc:Fallback xmlns="">
            <p:sp>
              <p:nvSpPr>
                <p:cNvPr id="136" name="TextBox 135">
                  <a:extLst>
                    <a:ext uri="{FF2B5EF4-FFF2-40B4-BE49-F238E27FC236}">
                      <a16:creationId xmlns:a16="http://schemas.microsoft.com/office/drawing/2014/main" id="{A4C38A0D-C294-4A4F-8957-46E73D56F259}"/>
                    </a:ext>
                  </a:extLst>
                </p:cNvPr>
                <p:cNvSpPr txBox="1">
                  <a:spLocks noRot="1" noChangeAspect="1" noMove="1" noResize="1" noEditPoints="1" noAdjustHandles="1" noChangeArrowheads="1" noChangeShapeType="1" noTextEdit="1"/>
                </p:cNvSpPr>
                <p:nvPr/>
              </p:nvSpPr>
              <p:spPr>
                <a:xfrm>
                  <a:off x="7308239" y="5187703"/>
                  <a:ext cx="2074862" cy="923651"/>
                </a:xfrm>
                <a:prstGeom prst="rect">
                  <a:avLst/>
                </a:prstGeom>
                <a:blipFill>
                  <a:blip r:embed="rId7"/>
                  <a:stretch>
                    <a:fillRect/>
                  </a:stretch>
                </a:blipFill>
                <a:ln w="28575">
                  <a:noFill/>
                </a:ln>
              </p:spPr>
              <p:txBody>
                <a:bodyPr/>
                <a:lstStyle/>
                <a:p>
                  <a:r>
                    <a:rPr lang="en-US">
                      <a:noFill/>
                    </a:rPr>
                    <a:t> </a:t>
                  </a:r>
                </a:p>
              </p:txBody>
            </p:sp>
          </mc:Fallback>
        </mc:AlternateContent>
        <p:sp>
          <p:nvSpPr>
            <p:cNvPr id="137" name="Rectangle 136">
              <a:extLst>
                <a:ext uri="{FF2B5EF4-FFF2-40B4-BE49-F238E27FC236}">
                  <a16:creationId xmlns:a16="http://schemas.microsoft.com/office/drawing/2014/main" id="{E73DF7B6-CA93-464A-A84B-095C0710163A}"/>
                </a:ext>
              </a:extLst>
            </p:cNvPr>
            <p:cNvSpPr/>
            <p:nvPr/>
          </p:nvSpPr>
          <p:spPr>
            <a:xfrm>
              <a:off x="7056586" y="5068321"/>
              <a:ext cx="2483424" cy="117233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1" name="Oval 140">
            <a:extLst>
              <a:ext uri="{FF2B5EF4-FFF2-40B4-BE49-F238E27FC236}">
                <a16:creationId xmlns:a16="http://schemas.microsoft.com/office/drawing/2014/main" id="{BCAFFDF9-849D-4099-9F8C-39B84B09524A}"/>
              </a:ext>
            </a:extLst>
          </p:cNvPr>
          <p:cNvSpPr/>
          <p:nvPr/>
        </p:nvSpPr>
        <p:spPr>
          <a:xfrm>
            <a:off x="509996" y="3569016"/>
            <a:ext cx="270411" cy="272134"/>
          </a:xfrm>
          <a:custGeom>
            <a:avLst/>
            <a:gdLst>
              <a:gd name="connsiteX0" fmla="*/ 0 w 270411"/>
              <a:gd name="connsiteY0" fmla="*/ 136067 h 272134"/>
              <a:gd name="connsiteX1" fmla="*/ 135206 w 270411"/>
              <a:gd name="connsiteY1" fmla="*/ 0 h 272134"/>
              <a:gd name="connsiteX2" fmla="*/ 270412 w 270411"/>
              <a:gd name="connsiteY2" fmla="*/ 136067 h 272134"/>
              <a:gd name="connsiteX3" fmla="*/ 135206 w 270411"/>
              <a:gd name="connsiteY3" fmla="*/ 272134 h 272134"/>
              <a:gd name="connsiteX4" fmla="*/ 0 w 270411"/>
              <a:gd name="connsiteY4" fmla="*/ 136067 h 272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411" h="272134" extrusionOk="0">
                <a:moveTo>
                  <a:pt x="0" y="136067"/>
                </a:moveTo>
                <a:cubicBezTo>
                  <a:pt x="1346" y="71288"/>
                  <a:pt x="68012" y="17797"/>
                  <a:pt x="135206" y="0"/>
                </a:cubicBezTo>
                <a:cubicBezTo>
                  <a:pt x="221973" y="-1245"/>
                  <a:pt x="259732" y="41542"/>
                  <a:pt x="270412" y="136067"/>
                </a:cubicBezTo>
                <a:cubicBezTo>
                  <a:pt x="279928" y="191909"/>
                  <a:pt x="195620" y="280091"/>
                  <a:pt x="135206" y="272134"/>
                </a:cubicBezTo>
                <a:cubicBezTo>
                  <a:pt x="57424" y="273280"/>
                  <a:pt x="-8896" y="207635"/>
                  <a:pt x="0" y="136067"/>
                </a:cubicBezTo>
                <a:close/>
              </a:path>
            </a:pathLst>
          </a:custGeom>
          <a:noFill/>
          <a:ln w="28575">
            <a:solidFill>
              <a:srgbClr val="FF0000"/>
            </a:solidFill>
            <a:extLst>
              <a:ext uri="{C807C97D-BFC1-408E-A445-0C87EB9F89A2}">
                <ask:lineSketchStyleProps xmlns:ask="http://schemas.microsoft.com/office/drawing/2018/sketchyshapes" sd="404102192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F95411AB-5976-4216-AB85-2FEFDD90B357}"/>
              </a:ext>
            </a:extLst>
          </p:cNvPr>
          <p:cNvSpPr txBox="1"/>
          <p:nvPr/>
        </p:nvSpPr>
        <p:spPr>
          <a:xfrm>
            <a:off x="8935525" y="6453964"/>
            <a:ext cx="2376407" cy="369332"/>
          </a:xfrm>
          <a:prstGeom prst="rect">
            <a:avLst/>
          </a:prstGeom>
          <a:noFill/>
        </p:spPr>
        <p:txBody>
          <a:bodyPr wrap="square">
            <a:spAutoFit/>
          </a:bodyPr>
          <a:lstStyle/>
          <a:p>
            <a:r>
              <a:rPr lang="en-US">
                <a:solidFill>
                  <a:schemeClr val="bg1"/>
                </a:solidFill>
              </a:rPr>
              <a:t>(McKeough </a:t>
            </a:r>
            <a:r>
              <a:rPr lang="en-US" i="1">
                <a:solidFill>
                  <a:schemeClr val="bg1"/>
                </a:solidFill>
              </a:rPr>
              <a:t>et al. </a:t>
            </a:r>
            <a:r>
              <a:rPr lang="en-US">
                <a:solidFill>
                  <a:schemeClr val="bg1"/>
                </a:solidFill>
              </a:rPr>
              <a:t>2017)</a:t>
            </a:r>
            <a:endParaRPr lang="en-US"/>
          </a:p>
        </p:txBody>
      </p:sp>
    </p:spTree>
    <p:custDataLst>
      <p:tags r:id="rId1"/>
    </p:custDataLst>
    <p:extLst>
      <p:ext uri="{BB962C8B-B14F-4D97-AF65-F5344CB8AC3E}">
        <p14:creationId xmlns:p14="http://schemas.microsoft.com/office/powerpoint/2010/main" val="69507644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00" grpId="0" animBg="1"/>
      <p:bldP spid="106" grpId="0" animBg="1"/>
      <p:bldP spid="111" grpId="0" animBg="1"/>
      <p:bldP spid="116" grpId="0" animBg="1"/>
      <p:bldP spid="135" grpId="0" animBg="1"/>
      <p:bldP spid="141" grpId="0" animBg="1"/>
      <p:bldP spid="1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9634F8C-A6F7-41FF-B786-643F6D58521C}"/>
              </a:ext>
            </a:extLst>
          </p:cNvPr>
          <p:cNvSpPr txBox="1"/>
          <p:nvPr/>
        </p:nvSpPr>
        <p:spPr>
          <a:xfrm>
            <a:off x="402956" y="278691"/>
            <a:ext cx="11386088" cy="1015663"/>
          </a:xfrm>
          <a:prstGeom prst="rect">
            <a:avLst/>
          </a:prstGeom>
          <a:noFill/>
        </p:spPr>
        <p:txBody>
          <a:bodyPr wrap="square" rtlCol="0">
            <a:spAutoFit/>
          </a:bodyPr>
          <a:lstStyle/>
          <a:p>
            <a:pPr algn="ctr"/>
            <a:r>
              <a:rPr lang="en-US" sz="3600">
                <a:solidFill>
                  <a:schemeClr val="bg1"/>
                </a:solidFill>
              </a:rPr>
              <a:t>Low-Count Image Reconstruction and Analysis</a:t>
            </a:r>
          </a:p>
          <a:p>
            <a:pPr algn="ctr"/>
            <a:r>
              <a:rPr lang="en-US" sz="2400">
                <a:solidFill>
                  <a:schemeClr val="bg1"/>
                </a:solidFill>
              </a:rPr>
              <a:t>Estimating the statistical significance of structures</a:t>
            </a:r>
          </a:p>
        </p:txBody>
      </p:sp>
      <p:pic>
        <p:nvPicPr>
          <p:cNvPr id="2" name="Picture 3" descr="Chart&#10;&#10;Description automatically generated">
            <a:extLst>
              <a:ext uri="{FF2B5EF4-FFF2-40B4-BE49-F238E27FC236}">
                <a16:creationId xmlns:a16="http://schemas.microsoft.com/office/drawing/2014/main" id="{6FEBBCFA-D33D-4D10-A5EB-935025981854}"/>
              </a:ext>
            </a:extLst>
          </p:cNvPr>
          <p:cNvPicPr>
            <a:picLocks noChangeAspect="1"/>
          </p:cNvPicPr>
          <p:nvPr/>
        </p:nvPicPr>
        <p:blipFill>
          <a:blip r:embed="rId4"/>
          <a:stretch>
            <a:fillRect/>
          </a:stretch>
        </p:blipFill>
        <p:spPr>
          <a:xfrm>
            <a:off x="2926862" y="2057288"/>
            <a:ext cx="6807200" cy="2831347"/>
          </a:xfrm>
          <a:prstGeom prst="rect">
            <a:avLst/>
          </a:prstGeom>
        </p:spPr>
      </p:pic>
      <p:sp>
        <p:nvSpPr>
          <p:cNvPr id="4" name="TextBox 3">
            <a:extLst>
              <a:ext uri="{FF2B5EF4-FFF2-40B4-BE49-F238E27FC236}">
                <a16:creationId xmlns:a16="http://schemas.microsoft.com/office/drawing/2014/main" id="{10E680AA-AE48-4F87-9CC9-7B825474D28B}"/>
              </a:ext>
            </a:extLst>
          </p:cNvPr>
          <p:cNvSpPr txBox="1"/>
          <p:nvPr/>
        </p:nvSpPr>
        <p:spPr>
          <a:xfrm>
            <a:off x="5653063" y="5125348"/>
            <a:ext cx="2376407" cy="369332"/>
          </a:xfrm>
          <a:prstGeom prst="rect">
            <a:avLst/>
          </a:prstGeom>
          <a:noFill/>
        </p:spPr>
        <p:txBody>
          <a:bodyPr wrap="square" lIns="91440" tIns="45720" rIns="91440" bIns="45720" anchor="t">
            <a:spAutoFit/>
          </a:bodyPr>
          <a:lstStyle/>
          <a:p>
            <a:r>
              <a:rPr lang="en-US">
                <a:solidFill>
                  <a:schemeClr val="bg1"/>
                </a:solidFill>
              </a:rPr>
              <a:t>(Stein </a:t>
            </a:r>
            <a:r>
              <a:rPr lang="en-US" i="1">
                <a:solidFill>
                  <a:schemeClr val="bg1"/>
                </a:solidFill>
              </a:rPr>
              <a:t>et al. </a:t>
            </a:r>
            <a:r>
              <a:rPr lang="en-US">
                <a:solidFill>
                  <a:schemeClr val="bg1"/>
                </a:solidFill>
              </a:rPr>
              <a:t>2015)</a:t>
            </a:r>
          </a:p>
        </p:txBody>
      </p:sp>
    </p:spTree>
    <p:custDataLst>
      <p:tags r:id="rId1"/>
    </p:custDataLst>
    <p:extLst>
      <p:ext uri="{BB962C8B-B14F-4D97-AF65-F5344CB8AC3E}">
        <p14:creationId xmlns:p14="http://schemas.microsoft.com/office/powerpoint/2010/main" val="4096736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9.2|22|48.2"/>
</p:tagLst>
</file>

<file path=ppt/tags/tag10.xml><?xml version="1.0" encoding="utf-8"?>
<p:tagLst xmlns:a="http://schemas.openxmlformats.org/drawingml/2006/main" xmlns:r="http://schemas.openxmlformats.org/officeDocument/2006/relationships" xmlns:p="http://schemas.openxmlformats.org/presentationml/2006/main">
  <p:tag name="TIMING" val="|0.2"/>
</p:tagLst>
</file>

<file path=ppt/tags/tag2.xml><?xml version="1.0" encoding="utf-8"?>
<p:tagLst xmlns:a="http://schemas.openxmlformats.org/drawingml/2006/main" xmlns:r="http://schemas.openxmlformats.org/officeDocument/2006/relationships" xmlns:p="http://schemas.openxmlformats.org/presentationml/2006/main">
  <p:tag name="TIMING" val="|21.6|10.5"/>
</p:tagLst>
</file>

<file path=ppt/tags/tag3.xml><?xml version="1.0" encoding="utf-8"?>
<p:tagLst xmlns:a="http://schemas.openxmlformats.org/drawingml/2006/main" xmlns:r="http://schemas.openxmlformats.org/officeDocument/2006/relationships" xmlns:p="http://schemas.openxmlformats.org/presentationml/2006/main">
  <p:tag name="TIMING" val="|0|0.1|0.2|0.3|0.3|0.1|0.1|0.1"/>
</p:tagLst>
</file>

<file path=ppt/tags/tag4.xml><?xml version="1.0" encoding="utf-8"?>
<p:tagLst xmlns:a="http://schemas.openxmlformats.org/drawingml/2006/main" xmlns:r="http://schemas.openxmlformats.org/officeDocument/2006/relationships" xmlns:p="http://schemas.openxmlformats.org/presentationml/2006/main">
  <p:tag name="TIMING" val="|0.4|0.8|0.8|0.5|0.9|1.6"/>
</p:tagLst>
</file>

<file path=ppt/tags/tag5.xml><?xml version="1.0" encoding="utf-8"?>
<p:tagLst xmlns:a="http://schemas.openxmlformats.org/drawingml/2006/main" xmlns:r="http://schemas.openxmlformats.org/officeDocument/2006/relationships" xmlns:p="http://schemas.openxmlformats.org/presentationml/2006/main">
  <p:tag name="TIMING" val="|0.4|0|0.4|0|0.3"/>
</p:tagLst>
</file>

<file path=ppt/tags/tag6.xml><?xml version="1.0" encoding="utf-8"?>
<p:tagLst xmlns:a="http://schemas.openxmlformats.org/drawingml/2006/main" xmlns:r="http://schemas.openxmlformats.org/officeDocument/2006/relationships" xmlns:p="http://schemas.openxmlformats.org/presentationml/2006/main">
  <p:tag name="TIMING" val="|0.4|0|0.4|0|0.3"/>
</p:tagLst>
</file>

<file path=ppt/tags/tag7.xml><?xml version="1.0" encoding="utf-8"?>
<p:tagLst xmlns:a="http://schemas.openxmlformats.org/drawingml/2006/main" xmlns:r="http://schemas.openxmlformats.org/officeDocument/2006/relationships" xmlns:p="http://schemas.openxmlformats.org/presentationml/2006/main">
  <p:tag name="TIMING" val="|0|2.3|0.7"/>
</p:tagLst>
</file>

<file path=ppt/tags/tag8.xml><?xml version="1.0" encoding="utf-8"?>
<p:tagLst xmlns:a="http://schemas.openxmlformats.org/drawingml/2006/main" xmlns:r="http://schemas.openxmlformats.org/officeDocument/2006/relationships" xmlns:p="http://schemas.openxmlformats.org/presentationml/2006/main">
  <p:tag name="TIMING" val="|0|2.3|0.7"/>
</p:tagLst>
</file>

<file path=ppt/tags/tag9.xml><?xml version="1.0" encoding="utf-8"?>
<p:tagLst xmlns:a="http://schemas.openxmlformats.org/drawingml/2006/main" xmlns:r="http://schemas.openxmlformats.org/officeDocument/2006/relationships" xmlns:p="http://schemas.openxmlformats.org/presentationml/2006/main">
  <p:tag name="TIMING" val="|0|2.3|0.7"/>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2242</Words>
  <Application>Microsoft Office PowerPoint</Application>
  <PresentationFormat>Widescreen</PresentationFormat>
  <Paragraphs>259</Paragraphs>
  <Slides>35</Slides>
  <Notes>33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35</vt:i4>
      </vt:variant>
    </vt:vector>
  </HeadingPairs>
  <TitlesOfParts>
    <vt:vector size="41" baseType="lpstr">
      <vt:lpstr>Arial</vt:lpstr>
      <vt:lpstr>Calibri</vt:lpstr>
      <vt:lpstr>Calibri Light</vt:lpstr>
      <vt:lpstr>Cambria Math</vt:lpstr>
      <vt:lpstr>office theme</vt:lpstr>
      <vt:lpstr>Office Theme</vt:lpstr>
      <vt:lpstr>Astrophysical Jets with Astrostatistics: Using X-ray/Radio structural differences to understand their X-ray emission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karthik reddy</dc:creator>
  <cp:lastModifiedBy>Karthik Solipuram</cp:lastModifiedBy>
  <cp:revision>2</cp:revision>
  <dcterms:created xsi:type="dcterms:W3CDTF">2021-11-14T17:20:20Z</dcterms:created>
  <dcterms:modified xsi:type="dcterms:W3CDTF">2021-11-16T16:16:10Z</dcterms:modified>
</cp:coreProperties>
</file>