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576" r:id="rId3"/>
    <p:sldId id="577" r:id="rId4"/>
    <p:sldId id="260" r:id="rId5"/>
    <p:sldId id="261" r:id="rId6"/>
    <p:sldId id="263" r:id="rId7"/>
    <p:sldId id="573" r:id="rId8"/>
    <p:sldId id="530" r:id="rId9"/>
    <p:sldId id="579" r:id="rId10"/>
    <p:sldId id="264" r:id="rId11"/>
    <p:sldId id="287" r:id="rId12"/>
    <p:sldId id="532" r:id="rId13"/>
    <p:sldId id="580" r:id="rId14"/>
    <p:sldId id="581" r:id="rId15"/>
    <p:sldId id="583" r:id="rId16"/>
    <p:sldId id="582" r:id="rId17"/>
    <p:sldId id="540" r:id="rId18"/>
    <p:sldId id="5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327"/>
  </p:normalViewPr>
  <p:slideViewPr>
    <p:cSldViewPr snapToGrid="0">
      <p:cViewPr>
        <p:scale>
          <a:sx n="96" d="100"/>
          <a:sy n="96" d="100"/>
        </p:scale>
        <p:origin x="49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1CCBA-714E-CD40-88B5-AE756518EAA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42331-D1A8-F444-A29D-78428A5F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1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 image of sun and </a:t>
            </a:r>
            <a:r>
              <a:rPr lang="en-US" dirty="0" err="1"/>
              <a:t>chandra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331-D1A8-F444-A29D-78428A5F9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7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this with temperature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612D9-8F3C-F343-9CA2-60AE187EFD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70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e09a9685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e09a9685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 err="1"/>
              <a:t>Now</a:t>
            </a:r>
            <a:r>
              <a:rPr lang="fr" dirty="0"/>
              <a:t> if </a:t>
            </a:r>
            <a:r>
              <a:rPr lang="fr" dirty="0" err="1"/>
              <a:t>we</a:t>
            </a:r>
            <a:r>
              <a:rPr lang="fr" dirty="0"/>
              <a:t> </a:t>
            </a:r>
            <a:r>
              <a:rPr lang="fr" dirty="0" err="1"/>
              <a:t>remove</a:t>
            </a:r>
            <a:r>
              <a:rPr lang="fr" dirty="0"/>
              <a:t> the </a:t>
            </a:r>
            <a:r>
              <a:rPr lang="fr" dirty="0" err="1"/>
              <a:t>slit</a:t>
            </a:r>
            <a:r>
              <a:rPr lang="fr" dirty="0"/>
              <a:t>, </a:t>
            </a:r>
            <a:r>
              <a:rPr lang="fr" dirty="0" err="1"/>
              <a:t>here</a:t>
            </a:r>
            <a:r>
              <a:rPr lang="fr" dirty="0"/>
              <a:t> </a:t>
            </a:r>
            <a:r>
              <a:rPr lang="fr" dirty="0" err="1"/>
              <a:t>is</a:t>
            </a:r>
            <a:r>
              <a:rPr lang="fr" dirty="0"/>
              <a:t> </a:t>
            </a:r>
            <a:r>
              <a:rPr lang="fr" dirty="0" err="1"/>
              <a:t>what</a:t>
            </a:r>
            <a:r>
              <a:rPr lang="fr" dirty="0"/>
              <a:t> </a:t>
            </a:r>
            <a:r>
              <a:rPr lang="fr" dirty="0" err="1"/>
              <a:t>we</a:t>
            </a:r>
            <a:r>
              <a:rPr lang="fr" dirty="0"/>
              <a:t> </a:t>
            </a:r>
            <a:r>
              <a:rPr lang="fr" dirty="0" err="1"/>
              <a:t>get</a:t>
            </a:r>
            <a:r>
              <a:rPr lang="fr" dirty="0"/>
              <a:t>: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e09a96852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7e09a96852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full extended source is now dispersed and it is now a bit harder to tell the origin of a photon that hit the detector, especially on the overlapping regions.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f44cdf538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f44cdf538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role of the inversion is precisely to unfold that spectroheliogram by creating spectrally pure image from every emission line.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6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B0D7-5317-1147-BF67-B07C80F5F7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8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7efb499c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7efb499c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sun that we observed has a certain emission measure. We can represent that emission measure with a 3D matrix ‘x’. To create that matrix, we slice the field of view into a large amount of pixels (there are more pixels than what I show here). And each of these boxes has a dem distribution. Basically that matrix tells you how much plasma you can find at a given position and a given temperature.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That plasma is going to emit X rays and these X rays will go into the instrument to create the observed data. As Athiray showed you, that process can simply be represented by a simple matrix multiplication equation: y=Mx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the plot ion the right..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B0D7-5317-1147-BF67-B07C80F5F7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Initally</a:t>
            </a:r>
            <a:r>
              <a:rPr lang="en-US" dirty="0"/>
              <a:t> it was a slit sp. Changed to slot , Bring a straw movie and aligning, them,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B0D7-5317-1147-BF67-B07C80F5F7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3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6EB6-FD71-ECDE-71D2-59C33C891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2BD22-8989-494C-37A1-0E456F14A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824EF-2DD0-64A1-9CFF-A61EBD39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8329-B8A1-8E8B-AB3A-4ECA70F1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45D76-D55E-EA4A-B462-3F9DF961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7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4425-338D-F9ED-99C3-93F885E4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0810D-4B56-E652-0192-3DA0D1B7C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883BB-3F45-E039-7D67-1FD387BF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B26AD-955C-0601-16C1-70F7CBE0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81C1E-83B1-D181-7103-8A261486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2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B4B7C0-DCE1-926D-2ED5-EA9E49AD5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1D5AE-63B3-6C86-81A3-DC1E9158D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BDB9D-1C51-9F70-0D48-006F6C1C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D3D1A-D718-D7F7-892D-16D1992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E310D-4399-3168-4686-DA2F1378F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58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38181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0D834-D7E2-3595-B4F1-06673495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C6B1E-4C19-C816-97B7-5A946420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11585-F6E1-7716-E91B-323771A2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7A11E-EACF-D827-FFAD-8DF555B1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1456B-9206-41E3-1332-52A81761A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5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45BB-436D-3EDC-EF99-8674EFD7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03065-6262-7A2B-7E29-C3D00E090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33D55-9AA1-FB71-B5E6-A76527AB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DE7DB-21E1-AE38-4DDE-E0B4D91A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BB2FF-85E4-3DB9-0CD4-C884B71E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2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D8DE-0F23-B536-0F4A-0AFC5429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FE292-389C-573E-6493-0DEB0D71B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CAC3D-623E-AF0A-AF12-25B403AE5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273CD-BC0E-D894-C2D4-DC2D5CF1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F3D8B-8B2E-B234-BB38-91568F02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05A26-3FED-5161-607F-CB2A12C0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3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70E6-229C-B73F-0D59-B49D639F0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E2125-8D9A-1A56-580F-D714F7F46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CA1DF-EDF5-4F75-9AA0-F3C0E5DE0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95E60-90CF-219C-97DF-ED6FBFED0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BD9979-DDC3-CB11-938E-47477E903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6520F6-F8D9-3CED-5858-32E0F07E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DC71B-0ABA-C4B3-3A9E-FA77AC36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8A26F-82E8-8DB3-1D1E-F01853D1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6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21B6-F453-B3BB-288F-80A146E7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81C22-2D53-0428-42BA-00A7CFEF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EE8A0-DDCC-8B19-62AB-03DA8C7C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570F-C600-06E1-0BF7-A3324FAE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C06EF-E629-BEFA-47F6-6E1A16AD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CCB70-A439-AFB1-DD01-E647D162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121D8-F317-E6CF-B693-902541A6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9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12E1-DE88-1197-279B-ED70A515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E4994-7DB1-2407-B66D-2854A84B4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1615B-2203-85E2-0F22-3BACD630B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24343-4F1B-13A9-E9EE-7402F5F0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0A1B0-B9DF-BADF-EF32-7C6ED9D2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75D6A-D7BF-C6DF-376A-9792CC91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7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2180-7C5B-E26B-B405-D63B3A33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9425A9-2AC8-6193-9C18-04D7144DD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6D1A4-B898-77CD-4DC5-0292451ED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AAB70-EC7D-331E-B0D0-84D83A9E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4BAB7-EFDE-4DCF-85BE-B97B45938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675BE-77B4-A0C5-1A52-A0F64A6A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7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90B4D-C804-2BC9-6014-09DAF46BD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779AF-E956-14A2-99BC-E42CB758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828AF-252C-6B53-053E-EF7C25557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D53CF-F47C-C946-A845-824ADE4C61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24F63-5059-C525-819C-ADE4A3A39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AB5D7-012F-CAF8-27AD-B02629250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EA25E-27B5-6649-99B2-0F82FAE0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7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7.wdp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9663-2A52-9FEC-1EE0-8225FF99A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206" y="74727"/>
            <a:ext cx="9144000" cy="146134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Bahnschrift" panose="020B0502040204020203" pitchFamily="34" charset="0"/>
              </a:rPr>
              <a:t>Unfolding Spectroheliogram  </a:t>
            </a:r>
            <a:br>
              <a:rPr lang="en-US" sz="4400" dirty="0">
                <a:latin typeface="Bahnschrift" panose="020B0502040204020203" pitchFamily="34" charset="0"/>
              </a:rPr>
            </a:br>
            <a:r>
              <a:rPr lang="en-US" sz="4400" dirty="0">
                <a:latin typeface="Bahnschrift" panose="020B0502040204020203" pitchFamily="34" charset="0"/>
              </a:rPr>
              <a:t>MaGIXS*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2DE6E5-269B-17B0-AD61-3DAB3C03F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6398" y="1792340"/>
            <a:ext cx="5946919" cy="133876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P. S. </a:t>
            </a:r>
            <a:r>
              <a:rPr lang="en-US" b="1" dirty="0" err="1">
                <a:solidFill>
                  <a:srgbClr val="C00000"/>
                </a:solidFill>
              </a:rPr>
              <a:t>Athiray</a:t>
            </a:r>
            <a:r>
              <a:rPr lang="en-US" dirty="0"/>
              <a:t>, Amy Winebarger, MaGIXS team</a:t>
            </a:r>
          </a:p>
          <a:p>
            <a:r>
              <a:rPr lang="en-US" dirty="0"/>
              <a:t>University of Alabama in Huntsville</a:t>
            </a:r>
          </a:p>
          <a:p>
            <a:r>
              <a:rPr lang="en-US" dirty="0"/>
              <a:t>NASA MSFC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5A50A-62D3-C3D5-9895-F55AB06FC230}"/>
              </a:ext>
            </a:extLst>
          </p:cNvPr>
          <p:cNvSpPr txBox="1"/>
          <p:nvPr/>
        </p:nvSpPr>
        <p:spPr>
          <a:xfrm>
            <a:off x="1015580" y="6276816"/>
            <a:ext cx="1041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*The Marshall Grazing Incidence X-ray Spectrometer – First Working </a:t>
            </a:r>
            <a:r>
              <a:rPr lang="en-US" dirty="0" err="1"/>
              <a:t>Slitless</a:t>
            </a:r>
            <a:r>
              <a:rPr lang="en-US" dirty="0"/>
              <a:t> Solar X-ray Imaging Spectrometer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D591ED-3DE5-38F2-2A55-BD07665F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48" y="3617632"/>
            <a:ext cx="5010171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A0996EB-0BD6-90E9-DE0C-CF6D021A18A4}"/>
              </a:ext>
            </a:extLst>
          </p:cNvPr>
          <p:cNvGrpSpPr>
            <a:grpSpLocks noChangeAspect="1"/>
          </p:cNvGrpSpPr>
          <p:nvPr/>
        </p:nvGrpSpPr>
        <p:grpSpPr>
          <a:xfrm>
            <a:off x="29611" y="3998531"/>
            <a:ext cx="4311649" cy="1554480"/>
            <a:chOff x="1152034" y="4329975"/>
            <a:chExt cx="4858906" cy="1751783"/>
          </a:xfrm>
        </p:grpSpPr>
        <p:pic>
          <p:nvPicPr>
            <p:cNvPr id="7" name="Google Shape;639;p22">
              <a:extLst>
                <a:ext uri="{FF2B5EF4-FFF2-40B4-BE49-F238E27FC236}">
                  <a16:creationId xmlns:a16="http://schemas.microsoft.com/office/drawing/2014/main" id="{18AC570E-6D5D-13BE-AEDA-37E00BE4BF16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7304" t="11128" r="8632" b="17160"/>
            <a:stretch/>
          </p:blipFill>
          <p:spPr>
            <a:xfrm>
              <a:off x="1152034" y="4355356"/>
              <a:ext cx="4858906" cy="17264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B3A020-216D-5FC8-EBA0-B8925498786D}"/>
                </a:ext>
              </a:extLst>
            </p:cNvPr>
            <p:cNvSpPr txBox="1"/>
            <p:nvPr/>
          </p:nvSpPr>
          <p:spPr>
            <a:xfrm>
              <a:off x="4340506" y="5263116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 VII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A997A4-F78B-B3CC-6912-70181FAFA6A9}"/>
                </a:ext>
              </a:extLst>
            </p:cNvPr>
            <p:cNvSpPr txBox="1"/>
            <p:nvPr/>
          </p:nvSpPr>
          <p:spPr>
            <a:xfrm>
              <a:off x="3490402" y="432997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O VII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7C5AAE-E252-CFF4-E1D6-CA1199872E29}"/>
                </a:ext>
              </a:extLst>
            </p:cNvPr>
            <p:cNvSpPr txBox="1"/>
            <p:nvPr/>
          </p:nvSpPr>
          <p:spPr>
            <a:xfrm>
              <a:off x="2585317" y="4485943"/>
              <a:ext cx="842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OVIII, VII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4C6286-ED02-E881-CDA6-A97BEFBD9463}"/>
                </a:ext>
              </a:extLst>
            </p:cNvPr>
            <p:cNvSpPr txBox="1"/>
            <p:nvPr/>
          </p:nvSpPr>
          <p:spPr>
            <a:xfrm>
              <a:off x="1604109" y="4985862"/>
              <a:ext cx="1031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Fe XVII, VIII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4D101D-DDDE-8E27-39EC-450296E70620}"/>
                </a:ext>
              </a:extLst>
            </p:cNvPr>
            <p:cNvSpPr txBox="1"/>
            <p:nvPr/>
          </p:nvSpPr>
          <p:spPr>
            <a:xfrm>
              <a:off x="5152479" y="5447782"/>
              <a:ext cx="580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Ne IX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63C0CB2-6D4D-DA5B-9992-43213716DB8F}"/>
              </a:ext>
            </a:extLst>
          </p:cNvPr>
          <p:cNvSpPr txBox="1"/>
          <p:nvPr/>
        </p:nvSpPr>
        <p:spPr>
          <a:xfrm>
            <a:off x="929595" y="3643634"/>
            <a:ext cx="333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MaGIXS (Solar coronal structures)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11282-F472-7EA1-00BD-9A6887F445A1}"/>
              </a:ext>
            </a:extLst>
          </p:cNvPr>
          <p:cNvSpPr txBox="1"/>
          <p:nvPr/>
        </p:nvSpPr>
        <p:spPr>
          <a:xfrm>
            <a:off x="7999802" y="3384209"/>
            <a:ext cx="285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Chandra (O-type supergiant)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A7D9AFB-F234-4C41-CC9E-8750A12C5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231" y="2656471"/>
            <a:ext cx="113756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blue and white image of a butterfly&#10;&#10;Description automatically generated">
            <a:extLst>
              <a:ext uri="{FF2B5EF4-FFF2-40B4-BE49-F238E27FC236}">
                <a16:creationId xmlns:a16="http://schemas.microsoft.com/office/drawing/2014/main" id="{71D5B97D-7190-1274-5A4A-18D14A02B5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47" t="32133" r="25767" b="43609"/>
          <a:stretch/>
        </p:blipFill>
        <p:spPr>
          <a:xfrm>
            <a:off x="130234" y="2779375"/>
            <a:ext cx="81653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92C63C-BC5F-58D4-09D9-3E95FA719317}"/>
              </a:ext>
            </a:extLst>
          </p:cNvPr>
          <p:cNvSpPr txBox="1"/>
          <p:nvPr/>
        </p:nvSpPr>
        <p:spPr>
          <a:xfrm>
            <a:off x="10670836" y="5107360"/>
            <a:ext cx="1316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Nichols et al 2021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1816B7-E399-6083-FEAD-3F4A1CE8D384}"/>
              </a:ext>
            </a:extLst>
          </p:cNvPr>
          <p:cNvSpPr txBox="1"/>
          <p:nvPr/>
        </p:nvSpPr>
        <p:spPr>
          <a:xfrm>
            <a:off x="303350" y="5469116"/>
            <a:ext cx="1286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Savage et al 2023</a:t>
            </a:r>
          </a:p>
        </p:txBody>
      </p:sp>
    </p:spTree>
    <p:extLst>
      <p:ext uri="{BB962C8B-B14F-4D97-AF65-F5344CB8AC3E}">
        <p14:creationId xmlns:p14="http://schemas.microsoft.com/office/powerpoint/2010/main" val="2434225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/>
        </p:nvSpPr>
        <p:spPr>
          <a:xfrm>
            <a:off x="0" y="-106233"/>
            <a:ext cx="2234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2400"/>
              <a:t>Sun EM: </a:t>
            </a:r>
            <a:r>
              <a:rPr lang="fr" sz="2400" b="1" i="1"/>
              <a:t>x</a:t>
            </a:r>
            <a:r>
              <a:rPr lang="fr" sz="2400" b="1" i="1" baseline="-25000">
                <a:solidFill>
                  <a:srgbClr val="202124"/>
                </a:solidFill>
                <a:highlight>
                  <a:srgbClr val="FFFFFF"/>
                </a:highlight>
              </a:rPr>
              <a:t>0</a:t>
            </a:r>
            <a:endParaRPr sz="2400" b="1" i="1" baseline="-25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E528E6-41A6-B343-157F-DF248F152083}"/>
              </a:ext>
            </a:extLst>
          </p:cNvPr>
          <p:cNvGrpSpPr/>
          <p:nvPr/>
        </p:nvGrpSpPr>
        <p:grpSpPr>
          <a:xfrm>
            <a:off x="215266" y="2141905"/>
            <a:ext cx="7932000" cy="2010831"/>
            <a:chOff x="230200" y="2587585"/>
            <a:chExt cx="7932000" cy="2010831"/>
          </a:xfrm>
        </p:grpSpPr>
        <p:sp>
          <p:nvSpPr>
            <p:cNvPr id="201" name="Google Shape;201;p21"/>
            <p:cNvSpPr txBox="1"/>
            <p:nvPr/>
          </p:nvSpPr>
          <p:spPr>
            <a:xfrm>
              <a:off x="230200" y="2587585"/>
              <a:ext cx="7932000" cy="2010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fr" sz="6667" b="1" i="1" dirty="0">
                  <a:solidFill>
                    <a:schemeClr val="dk1"/>
                  </a:solidFill>
                </a:rPr>
                <a:t>M</a:t>
              </a: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-US" sz="2400" dirty="0">
                  <a:solidFill>
                    <a:schemeClr val="dk1"/>
                  </a:solidFill>
                </a:rPr>
                <a:t>Response matrix</a:t>
              </a:r>
            </a:p>
            <a:p>
              <a:pPr algn="ctr">
                <a:buClr>
                  <a:schemeClr val="dk1"/>
                </a:buClr>
                <a:buSzPts val="1100"/>
              </a:pPr>
              <a:endParaRPr sz="2400" dirty="0"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2348935" y="3338897"/>
              <a:ext cx="864400" cy="533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CFE2F3"/>
                </a:solidFill>
              </a:endParaRPr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5304367" y="3359451"/>
              <a:ext cx="864400" cy="533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CFE2F3"/>
                </a:solidFill>
              </a:endParaRPr>
            </a:p>
          </p:txBody>
        </p:sp>
      </p:grpSp>
      <p:cxnSp>
        <p:nvCxnSpPr>
          <p:cNvPr id="204" name="Google Shape;204;p21"/>
          <p:cNvCxnSpPr/>
          <p:nvPr/>
        </p:nvCxnSpPr>
        <p:spPr>
          <a:xfrm rot="10800000" flipH="1">
            <a:off x="2545133" y="5974233"/>
            <a:ext cx="1600" cy="3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21"/>
          <p:cNvCxnSpPr/>
          <p:nvPr/>
        </p:nvCxnSpPr>
        <p:spPr>
          <a:xfrm>
            <a:off x="2545133" y="6285433"/>
            <a:ext cx="308800" cy="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" name="Google Shape;206;p21"/>
          <p:cNvSpPr txBox="1"/>
          <p:nvPr/>
        </p:nvSpPr>
        <p:spPr>
          <a:xfrm>
            <a:off x="2064533" y="5974233"/>
            <a:ext cx="634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200"/>
              <a:t>2.8’’</a:t>
            </a:r>
            <a:endParaRPr sz="1200"/>
          </a:p>
        </p:txBody>
      </p:sp>
      <p:sp>
        <p:nvSpPr>
          <p:cNvPr id="207" name="Google Shape;207;p21"/>
          <p:cNvSpPr txBox="1"/>
          <p:nvPr/>
        </p:nvSpPr>
        <p:spPr>
          <a:xfrm>
            <a:off x="2064533" y="6232933"/>
            <a:ext cx="127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1200"/>
              <a:t>Δθx2.8’’</a:t>
            </a:r>
            <a:endParaRPr sz="1200"/>
          </a:p>
        </p:txBody>
      </p:sp>
      <p:pic>
        <p:nvPicPr>
          <p:cNvPr id="208" name="Google Shape;2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9399" y="1653157"/>
            <a:ext cx="5517335" cy="24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4">
            <a:alphaModFix/>
          </a:blip>
          <a:srcRect l="37527" t="8073" r="39892" b="7209"/>
          <a:stretch/>
        </p:blipFill>
        <p:spPr>
          <a:xfrm>
            <a:off x="139700" y="427368"/>
            <a:ext cx="1993901" cy="639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 txBox="1"/>
          <p:nvPr/>
        </p:nvSpPr>
        <p:spPr>
          <a:xfrm>
            <a:off x="1970967" y="5536800"/>
            <a:ext cx="567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/>
              <a:t>pixel size:</a:t>
            </a:r>
            <a:endParaRPr sz="2400"/>
          </a:p>
        </p:txBody>
      </p:sp>
      <p:pic>
        <p:nvPicPr>
          <p:cNvPr id="211" name="Google Shape;211;p21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218" y="214965"/>
            <a:ext cx="2356097" cy="1920240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2" name="Google Shape;212;p21"/>
          <p:cNvCxnSpPr/>
          <p:nvPr/>
        </p:nvCxnSpPr>
        <p:spPr>
          <a:xfrm flipH="1">
            <a:off x="1363867" y="240233"/>
            <a:ext cx="981200" cy="11876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1"/>
          <p:cNvCxnSpPr>
            <a:cxnSpLocks/>
          </p:cNvCxnSpPr>
          <p:nvPr/>
        </p:nvCxnSpPr>
        <p:spPr>
          <a:xfrm flipH="1" flipV="1">
            <a:off x="1352267" y="1434533"/>
            <a:ext cx="992800" cy="694268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Google Shape;214;p21"/>
          <p:cNvSpPr txBox="1"/>
          <p:nvPr/>
        </p:nvSpPr>
        <p:spPr>
          <a:xfrm>
            <a:off x="4806367" y="240233"/>
            <a:ext cx="5111600" cy="69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933" dirty="0"/>
              <a:t>Observation: </a:t>
            </a:r>
            <a:r>
              <a:rPr lang="fr" sz="2933" b="1" i="1" dirty="0"/>
              <a:t>y =</a:t>
            </a:r>
            <a:r>
              <a:rPr lang="fr" sz="2933" i="1" dirty="0"/>
              <a:t> </a:t>
            </a:r>
            <a:r>
              <a:rPr lang="fr" sz="2933" b="1" i="1" dirty="0"/>
              <a:t>M</a:t>
            </a:r>
            <a:r>
              <a:rPr lang="fr" sz="2933" b="1" i="1" dirty="0">
                <a:solidFill>
                  <a:schemeClr val="dk1"/>
                </a:solidFill>
              </a:rPr>
              <a:t>x</a:t>
            </a:r>
            <a:r>
              <a:rPr lang="fr" sz="2933" b="1" i="1" baseline="-25000" dirty="0">
                <a:solidFill>
                  <a:srgbClr val="202124"/>
                </a:solidFill>
                <a:highlight>
                  <a:srgbClr val="FFFFFF"/>
                </a:highlight>
              </a:rPr>
              <a:t>0</a:t>
            </a:r>
            <a:endParaRPr sz="2933" b="1" i="1" dirty="0"/>
          </a:p>
        </p:txBody>
      </p:sp>
      <p:graphicFrame>
        <p:nvGraphicFramePr>
          <p:cNvPr id="215" name="Google Shape;215;p21"/>
          <p:cNvGraphicFramePr/>
          <p:nvPr>
            <p:extLst>
              <p:ext uri="{D42A27DB-BD31-4B8C-83A1-F6EECF244321}">
                <p14:modId xmlns:p14="http://schemas.microsoft.com/office/powerpoint/2010/main" val="4213824014"/>
              </p:ext>
            </p:extLst>
          </p:nvPr>
        </p:nvGraphicFramePr>
        <p:xfrm>
          <a:off x="695100" y="710200"/>
          <a:ext cx="1333335" cy="58521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C97F-273A-4E41-A32E-FEA38C98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342"/>
          </a:xfrm>
        </p:spPr>
        <p:txBody>
          <a:bodyPr/>
          <a:lstStyle/>
          <a:p>
            <a:r>
              <a:rPr lang="en-US" dirty="0"/>
              <a:t>Response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082EE-A799-EF4A-BC86-B98FDEC6E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76144" y="1555515"/>
            <a:ext cx="2815856" cy="374697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Atomic data – How does the solar plasma radiate?</a:t>
            </a:r>
          </a:p>
          <a:p>
            <a:pPr>
              <a:lnSpc>
                <a:spcPct val="150000"/>
              </a:lnSpc>
            </a:pPr>
            <a:r>
              <a:rPr lang="en-US" dirty="0"/>
              <a:t>Instrument response – How does the instrument measure the radiation? 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3B7C19F0-327A-1A1A-EB9E-4CC67060B74D}"/>
              </a:ext>
            </a:extLst>
          </p:cNvPr>
          <p:cNvCxnSpPr>
            <a:cxnSpLocks/>
          </p:cNvCxnSpPr>
          <p:nvPr/>
        </p:nvCxnSpPr>
        <p:spPr>
          <a:xfrm>
            <a:off x="5830645" y="4578296"/>
            <a:ext cx="914400" cy="5095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A57E9C0-68FA-BD75-E914-376B4F358C66}"/>
              </a:ext>
            </a:extLst>
          </p:cNvPr>
          <p:cNvCxnSpPr>
            <a:cxnSpLocks/>
          </p:cNvCxnSpPr>
          <p:nvPr/>
        </p:nvCxnSpPr>
        <p:spPr>
          <a:xfrm flipV="1">
            <a:off x="5852953" y="5081752"/>
            <a:ext cx="892092" cy="493986"/>
          </a:xfrm>
          <a:prstGeom prst="bentConnector3">
            <a:avLst>
              <a:gd name="adj1" fmla="val 476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B80ED7E-FE4B-9C20-B9B5-852692333B52}"/>
              </a:ext>
            </a:extLst>
          </p:cNvPr>
          <p:cNvCxnSpPr>
            <a:cxnSpLocks/>
          </p:cNvCxnSpPr>
          <p:nvPr/>
        </p:nvCxnSpPr>
        <p:spPr>
          <a:xfrm flipV="1">
            <a:off x="6361357" y="4891088"/>
            <a:ext cx="2514598" cy="19066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iagram of a waveform&#10;&#10;Description automatically generated with medium confidence">
            <a:extLst>
              <a:ext uri="{FF2B5EF4-FFF2-40B4-BE49-F238E27FC236}">
                <a16:creationId xmlns:a16="http://schemas.microsoft.com/office/drawing/2014/main" id="{86C74755-72EF-39E7-10E9-59B48C71A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4128"/>
            <a:ext cx="9152795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59556-CC8C-5583-D3A6-33DF056EA4C5}"/>
              </a:ext>
            </a:extLst>
          </p:cNvPr>
          <p:cNvSpPr txBox="1"/>
          <p:nvPr/>
        </p:nvSpPr>
        <p:spPr>
          <a:xfrm>
            <a:off x="606056" y="6230679"/>
            <a:ext cx="5464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Function of spectral pixels, spatial field angles, log T bins</a:t>
            </a:r>
          </a:p>
        </p:txBody>
      </p:sp>
    </p:spTree>
    <p:extLst>
      <p:ext uri="{BB962C8B-B14F-4D97-AF65-F5344CB8AC3E}">
        <p14:creationId xmlns:p14="http://schemas.microsoft.com/office/powerpoint/2010/main" val="500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0447-8532-C7F3-AB32-F0EDDAF9E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7D5EB98-88B0-23A1-1E7C-32B173723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4" y="1265523"/>
            <a:ext cx="2891814" cy="1554480"/>
          </a:xfrm>
          <a:prstGeom prst="rect">
            <a:avLst/>
          </a:prstGeom>
        </p:spPr>
      </p:pic>
      <p:sp>
        <p:nvSpPr>
          <p:cNvPr id="11" name="Google Shape;696;p23">
            <a:extLst>
              <a:ext uri="{FF2B5EF4-FFF2-40B4-BE49-F238E27FC236}">
                <a16:creationId xmlns:a16="http://schemas.microsoft.com/office/drawing/2014/main" id="{8170609D-4C47-0B42-ACBC-D9743194892E}"/>
              </a:ext>
            </a:extLst>
          </p:cNvPr>
          <p:cNvSpPr/>
          <p:nvPr/>
        </p:nvSpPr>
        <p:spPr>
          <a:xfrm rot="16200000">
            <a:off x="1358073" y="3130389"/>
            <a:ext cx="804557" cy="2461210"/>
          </a:xfrm>
          <a:prstGeom prst="downArrow">
            <a:avLst>
              <a:gd name="adj1" fmla="val 50000"/>
              <a:gd name="adj2" fmla="val 52302"/>
            </a:avLst>
          </a:prstGeom>
          <a:solidFill>
            <a:schemeClr val="lt1"/>
          </a:solidFill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1" dirty="0">
                <a:solidFill>
                  <a:srgbClr val="CC0000"/>
                </a:solidFill>
              </a:rPr>
              <a:t>Response ‘M’</a:t>
            </a:r>
            <a:endParaRPr dirty="0">
              <a:solidFill>
                <a:srgbClr val="980000"/>
              </a:solidFill>
            </a:endParaRPr>
          </a:p>
        </p:txBody>
      </p:sp>
      <p:sp>
        <p:nvSpPr>
          <p:cNvPr id="12" name="Google Shape;697;p23">
            <a:extLst>
              <a:ext uri="{FF2B5EF4-FFF2-40B4-BE49-F238E27FC236}">
                <a16:creationId xmlns:a16="http://schemas.microsoft.com/office/drawing/2014/main" id="{A56987EF-8ADD-2818-8DDA-0E03CCBB0703}"/>
              </a:ext>
            </a:extLst>
          </p:cNvPr>
          <p:cNvSpPr/>
          <p:nvPr/>
        </p:nvSpPr>
        <p:spPr>
          <a:xfrm rot="16200000">
            <a:off x="1427259" y="1991677"/>
            <a:ext cx="804557" cy="246121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 b="1" i="1" dirty="0">
                <a:solidFill>
                  <a:srgbClr val="0AB200"/>
                </a:solidFill>
              </a:rPr>
              <a:t>Flight data ‘y’</a:t>
            </a:r>
            <a:endParaRPr dirty="0">
              <a:solidFill>
                <a:srgbClr val="0AB200"/>
              </a:solidFill>
            </a:endParaRPr>
          </a:p>
        </p:txBody>
      </p:sp>
      <p:sp>
        <p:nvSpPr>
          <p:cNvPr id="5" name="Google Shape;679;p23">
            <a:extLst>
              <a:ext uri="{FF2B5EF4-FFF2-40B4-BE49-F238E27FC236}">
                <a16:creationId xmlns:a16="http://schemas.microsoft.com/office/drawing/2014/main" id="{930C9E93-9A80-A444-121C-4F38261E9734}"/>
              </a:ext>
            </a:extLst>
          </p:cNvPr>
          <p:cNvSpPr/>
          <p:nvPr/>
        </p:nvSpPr>
        <p:spPr>
          <a:xfrm>
            <a:off x="9012357" y="3157332"/>
            <a:ext cx="2377011" cy="1447303"/>
          </a:xfrm>
          <a:prstGeom prst="cube">
            <a:avLst>
              <a:gd name="adj" fmla="val 28816"/>
            </a:avLst>
          </a:prstGeom>
          <a:solidFill>
            <a:srgbClr val="4A86E8">
              <a:alpha val="16350"/>
            </a:srgbClr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1C4587"/>
                </a:solidFill>
              </a:rPr>
              <a:t>EM Cube</a:t>
            </a:r>
            <a:endParaRPr sz="2400" b="1" dirty="0">
              <a:solidFill>
                <a:srgbClr val="1C4587"/>
              </a:solidFill>
            </a:endParaRPr>
          </a:p>
        </p:txBody>
      </p:sp>
      <p:sp>
        <p:nvSpPr>
          <p:cNvPr id="6" name="Google Shape;691;p23">
            <a:extLst>
              <a:ext uri="{FF2B5EF4-FFF2-40B4-BE49-F238E27FC236}">
                <a16:creationId xmlns:a16="http://schemas.microsoft.com/office/drawing/2014/main" id="{7CA66334-6E90-153B-ED35-4927A126BD3C}"/>
              </a:ext>
            </a:extLst>
          </p:cNvPr>
          <p:cNvSpPr/>
          <p:nvPr/>
        </p:nvSpPr>
        <p:spPr>
          <a:xfrm>
            <a:off x="9192455" y="4832867"/>
            <a:ext cx="539189" cy="696229"/>
          </a:xfrm>
          <a:prstGeom prst="downArrow">
            <a:avLst>
              <a:gd name="adj1" fmla="val 44701"/>
              <a:gd name="adj2" fmla="val 70982"/>
            </a:avLst>
          </a:prstGeom>
          <a:solidFill>
            <a:schemeClr val="lt1"/>
          </a:solidFill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91;p23">
            <a:extLst>
              <a:ext uri="{FF2B5EF4-FFF2-40B4-BE49-F238E27FC236}">
                <a16:creationId xmlns:a16="http://schemas.microsoft.com/office/drawing/2014/main" id="{B4976A28-74F1-B080-D4F2-903888F303F2}"/>
              </a:ext>
            </a:extLst>
          </p:cNvPr>
          <p:cNvSpPr/>
          <p:nvPr/>
        </p:nvSpPr>
        <p:spPr>
          <a:xfrm rot="10800000">
            <a:off x="10200863" y="2624262"/>
            <a:ext cx="539189" cy="660986"/>
          </a:xfrm>
          <a:prstGeom prst="downArrow">
            <a:avLst>
              <a:gd name="adj1" fmla="val 34101"/>
              <a:gd name="adj2" fmla="val 70982"/>
            </a:avLst>
          </a:prstGeom>
          <a:solidFill>
            <a:schemeClr val="lt1"/>
          </a:solidFill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85;p23">
            <a:extLst>
              <a:ext uri="{FF2B5EF4-FFF2-40B4-BE49-F238E27FC236}">
                <a16:creationId xmlns:a16="http://schemas.microsoft.com/office/drawing/2014/main" id="{88C28B1E-C1F6-EAD4-A414-71C4C07C8DE9}"/>
              </a:ext>
            </a:extLst>
          </p:cNvPr>
          <p:cNvSpPr txBox="1"/>
          <p:nvPr/>
        </p:nvSpPr>
        <p:spPr>
          <a:xfrm>
            <a:off x="20204" y="4867145"/>
            <a:ext cx="2594409" cy="1723518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latin typeface="Bahnschrift" panose="020B0502040204020203" pitchFamily="34" charset="0"/>
              </a:rPr>
              <a:t>List of elementary spectra allowed by atomic physics convolved with instrument response</a:t>
            </a:r>
            <a:endParaRPr sz="2000" dirty="0">
              <a:latin typeface="Bahnschrift" panose="020B0502040204020203" pitchFamily="34" charset="0"/>
            </a:endParaRPr>
          </a:p>
        </p:txBody>
      </p:sp>
      <p:sp>
        <p:nvSpPr>
          <p:cNvPr id="19" name="Google Shape;678;p23">
            <a:extLst>
              <a:ext uri="{FF2B5EF4-FFF2-40B4-BE49-F238E27FC236}">
                <a16:creationId xmlns:a16="http://schemas.microsoft.com/office/drawing/2014/main" id="{0A08A1D0-5520-E2BF-8547-EA48CEDB676A}"/>
              </a:ext>
            </a:extLst>
          </p:cNvPr>
          <p:cNvSpPr/>
          <p:nvPr/>
        </p:nvSpPr>
        <p:spPr>
          <a:xfrm>
            <a:off x="3078348" y="3769242"/>
            <a:ext cx="5593520" cy="1063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1C4587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b="1" dirty="0">
                <a:solidFill>
                  <a:srgbClr val="1C4587"/>
                </a:solidFill>
                <a:latin typeface="Bahnschrift" panose="020B0502040204020203" pitchFamily="34" charset="0"/>
              </a:rPr>
              <a:t>Solve for </a:t>
            </a:r>
            <a:r>
              <a:rPr lang="fr" sz="2600" b="1" i="1" dirty="0">
                <a:solidFill>
                  <a:schemeClr val="dk1"/>
                </a:solidFill>
                <a:latin typeface="Bahnschrift" panose="020B0502040204020203" pitchFamily="34" charset="0"/>
              </a:rPr>
              <a:t>x</a:t>
            </a:r>
            <a:r>
              <a:rPr lang="fr" sz="2600" b="1" i="1" baseline="30000" dirty="0">
                <a:solidFill>
                  <a:schemeClr val="dk1"/>
                </a:solidFill>
                <a:latin typeface="Bahnschrift" panose="020B0502040204020203" pitchFamily="34" charset="0"/>
              </a:rPr>
              <a:t>#</a:t>
            </a:r>
            <a:r>
              <a:rPr lang="fr" sz="2600" b="1" dirty="0">
                <a:solidFill>
                  <a:srgbClr val="1C4587"/>
                </a:solidFill>
                <a:latin typeface="Bahnschrift" panose="020B0502040204020203" pitchFamily="34" charset="0"/>
              </a:rPr>
              <a:t> to match </a:t>
            </a:r>
            <a:r>
              <a:rPr lang="fr" sz="2600" b="1" dirty="0">
                <a:solidFill>
                  <a:srgbClr val="00B050"/>
                </a:solidFill>
                <a:latin typeface="Bahnschrift" panose="020B0502040204020203" pitchFamily="34" charset="0"/>
              </a:rPr>
              <a:t>y</a:t>
            </a:r>
            <a:r>
              <a:rPr lang="fr" sz="2600" b="1" dirty="0">
                <a:solidFill>
                  <a:srgbClr val="1C4587"/>
                </a:solidFill>
                <a:latin typeface="Bahnschrift" panose="020B0502040204020203" pitchFamily="34" charset="0"/>
              </a:rPr>
              <a:t> using the ElasticNet  Regularization method </a:t>
            </a:r>
            <a:endParaRPr sz="2600" b="1" dirty="0">
              <a:solidFill>
                <a:srgbClr val="1C4587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909525-022F-0547-DA33-1B025EC4B2D8}"/>
              </a:ext>
            </a:extLst>
          </p:cNvPr>
          <p:cNvSpPr txBox="1"/>
          <p:nvPr/>
        </p:nvSpPr>
        <p:spPr>
          <a:xfrm>
            <a:off x="3017422" y="3273891"/>
            <a:ext cx="559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x</a:t>
            </a:r>
            <a:r>
              <a:rPr lang="en-US" sz="2000" b="1" baseline="30000" dirty="0">
                <a:solidFill>
                  <a:schemeClr val="dk1"/>
                </a:solidFill>
                <a:latin typeface="Bahnschrift" panose="020B0502040204020203" pitchFamily="34" charset="0"/>
              </a:rPr>
              <a:t>#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 = </a:t>
            </a:r>
            <a:r>
              <a:rPr lang="en-US" sz="2000" b="1" dirty="0" err="1">
                <a:solidFill>
                  <a:schemeClr val="dk1"/>
                </a:solidFill>
                <a:latin typeface="Bahnschrift" panose="020B0502040204020203" pitchFamily="34" charset="0"/>
              </a:rPr>
              <a:t>argmin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[ </a:t>
            </a:r>
            <a:r>
              <a:rPr lang="en-US" sz="2000" b="1" dirty="0">
                <a:solidFill>
                  <a:srgbClr val="242424"/>
                </a:solidFill>
                <a:latin typeface="Bahnschrift" panose="020B0502040204020203" pitchFamily="34" charset="0"/>
              </a:rPr>
              <a:t>‖</a:t>
            </a:r>
            <a:r>
              <a:rPr lang="en-US" sz="2000" b="1" dirty="0">
                <a:solidFill>
                  <a:srgbClr val="0AB200"/>
                </a:solidFill>
                <a:latin typeface="Bahnschrift" panose="020B0502040204020203" pitchFamily="34" charset="0"/>
              </a:rPr>
              <a:t>y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-</a:t>
            </a:r>
            <a:r>
              <a:rPr lang="en-US" sz="2000" b="1" dirty="0">
                <a:solidFill>
                  <a:srgbClr val="CC0000"/>
                </a:solidFill>
                <a:latin typeface="Bahnschrift" panose="020B0502040204020203" pitchFamily="34" charset="0"/>
              </a:rPr>
              <a:t>M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x‖</a:t>
            </a:r>
            <a:r>
              <a:rPr lang="en-US" sz="2000" b="1" baseline="-25000" dirty="0">
                <a:solidFill>
                  <a:schemeClr val="dk1"/>
                </a:solidFill>
                <a:latin typeface="Bahnschrift" panose="020B0502040204020203" pitchFamily="34" charset="0"/>
              </a:rPr>
              <a:t>2</a:t>
            </a:r>
            <a:r>
              <a:rPr lang="en-US" sz="2000" b="1" baseline="30000" dirty="0">
                <a:solidFill>
                  <a:schemeClr val="dk1"/>
                </a:solidFill>
                <a:latin typeface="Bahnschrift" panose="020B0502040204020203" pitchFamily="34" charset="0"/>
              </a:rPr>
              <a:t>2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 + </a:t>
            </a:r>
            <a:r>
              <a:rPr lang="el-GR" sz="2000" b="1" dirty="0" err="1">
                <a:solidFill>
                  <a:schemeClr val="dk1"/>
                </a:solidFill>
                <a:latin typeface="Bahnschrift" panose="020B0502040204020203" pitchFamily="34" charset="0"/>
              </a:rPr>
              <a:t>αρ</a:t>
            </a:r>
            <a:r>
              <a:rPr lang="el-GR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‖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x‖</a:t>
            </a:r>
            <a:r>
              <a:rPr lang="en-US" sz="2000" b="1" baseline="-25000" dirty="0">
                <a:solidFill>
                  <a:schemeClr val="dk1"/>
                </a:solidFill>
                <a:latin typeface="Bahnschrift" panose="020B0502040204020203" pitchFamily="34" charset="0"/>
              </a:rPr>
              <a:t>1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 + 0.5</a:t>
            </a:r>
            <a:r>
              <a:rPr lang="el-GR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α(1-ρ)‖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x‖</a:t>
            </a:r>
            <a:r>
              <a:rPr lang="en-US" sz="2000" b="1" baseline="-25000" dirty="0">
                <a:solidFill>
                  <a:schemeClr val="dk1"/>
                </a:solidFill>
                <a:latin typeface="Bahnschrift" panose="020B0502040204020203" pitchFamily="34" charset="0"/>
              </a:rPr>
              <a:t>2</a:t>
            </a:r>
            <a:r>
              <a:rPr lang="en-US" sz="2000" b="1" baseline="30000" dirty="0">
                <a:solidFill>
                  <a:schemeClr val="dk1"/>
                </a:solidFill>
                <a:latin typeface="Bahnschrift" panose="020B0502040204020203" pitchFamily="34" charset="0"/>
              </a:rPr>
              <a:t>2</a:t>
            </a:r>
            <a:r>
              <a:rPr lang="en-US" sz="2000" b="1" dirty="0">
                <a:solidFill>
                  <a:schemeClr val="dk1"/>
                </a:solidFill>
                <a:latin typeface="Bahnschrift" panose="020B0502040204020203" pitchFamily="34" charset="0"/>
              </a:rPr>
              <a:t> 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782D15-AC4C-5E35-3E6D-78923104B976}"/>
              </a:ext>
            </a:extLst>
          </p:cNvPr>
          <p:cNvSpPr txBox="1">
            <a:spLocks/>
          </p:cNvSpPr>
          <p:nvPr/>
        </p:nvSpPr>
        <p:spPr>
          <a:xfrm>
            <a:off x="97972" y="317041"/>
            <a:ext cx="10515600" cy="614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Bahnschrift" panose="020B0502040204020203" pitchFamily="34" charset="0"/>
              </a:rPr>
              <a:t>Supervised Machine Learning – Inversion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537170-E0D5-E81F-967F-A2F4D33787C9}"/>
              </a:ext>
            </a:extLst>
          </p:cNvPr>
          <p:cNvCxnSpPr>
            <a:cxnSpLocks/>
          </p:cNvCxnSpPr>
          <p:nvPr/>
        </p:nvCxnSpPr>
        <p:spPr>
          <a:xfrm>
            <a:off x="0" y="787555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9B6FCB-31A5-D9B3-687B-C60D6CEE6CC2}"/>
              </a:ext>
            </a:extLst>
          </p:cNvPr>
          <p:cNvCxnSpPr>
            <a:cxnSpLocks/>
          </p:cNvCxnSpPr>
          <p:nvPr/>
        </p:nvCxnSpPr>
        <p:spPr>
          <a:xfrm>
            <a:off x="0" y="663342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oogle Shape;716;p23">
            <a:extLst>
              <a:ext uri="{FF2B5EF4-FFF2-40B4-BE49-F238E27FC236}">
                <a16:creationId xmlns:a16="http://schemas.microsoft.com/office/drawing/2014/main" id="{C9FA0180-8B08-9BC1-67B3-179CE390758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7438" t="10786" r="9165" b="21627"/>
          <a:stretch/>
        </p:blipFill>
        <p:spPr>
          <a:xfrm>
            <a:off x="7959785" y="64799"/>
            <a:ext cx="4232215" cy="2286000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717;p23">
            <a:extLst>
              <a:ext uri="{FF2B5EF4-FFF2-40B4-BE49-F238E27FC236}">
                <a16:creationId xmlns:a16="http://schemas.microsoft.com/office/drawing/2014/main" id="{689266C2-F332-4C22-9E9C-555E9FCFC81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64286" y="4492979"/>
            <a:ext cx="1300591" cy="2286000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96504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EA17-4F6D-4081-749D-94DACF48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lti_ion_OldMasked_vs_New-3.mp4">
            <a:hlinkClick r:id="" action="ppaction://media"/>
            <a:extLst>
              <a:ext uri="{FF2B5EF4-FFF2-40B4-BE49-F238E27FC236}">
                <a16:creationId xmlns:a16="http://schemas.microsoft.com/office/drawing/2014/main" id="{88924A62-81BB-FA18-B374-A8523B4EA9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176" y="365125"/>
            <a:ext cx="8916485" cy="5943600"/>
          </a:xfrm>
        </p:spPr>
      </p:pic>
    </p:spTree>
    <p:extLst>
      <p:ext uri="{BB962C8B-B14F-4D97-AF65-F5344CB8AC3E}">
        <p14:creationId xmlns:p14="http://schemas.microsoft.com/office/powerpoint/2010/main" val="25827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A346-47D0-7AE5-76BB-90F13136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6723B-92D7-8F7C-89D7-69DA7B31E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1971-1AF7-C84B-B2E7-F8CE1DED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D80DB-4893-8219-B6D9-CF86993CD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1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C48CD-72F9-405E-95C0-17749D043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39493" y="911074"/>
            <a:ext cx="1360827" cy="142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BAD1A-24A5-4A9C-B02A-EA729D3C8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3" y="1078820"/>
            <a:ext cx="7618518" cy="168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:\Users\Ed Hertz\MaGIXS\MaGIXS-Feb2020\Photos\Paper possibilities\IMG_8168.JPG">
            <a:extLst>
              <a:ext uri="{FF2B5EF4-FFF2-40B4-BE49-F238E27FC236}">
                <a16:creationId xmlns:a16="http://schemas.microsoft.com/office/drawing/2014/main" id="{B60EB654-6C71-41C0-B17B-F844FD6FC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12993" r="6948" b="13037"/>
          <a:stretch/>
        </p:blipFill>
        <p:spPr bwMode="auto">
          <a:xfrm rot="5400000">
            <a:off x="9288042" y="1805099"/>
            <a:ext cx="2665348" cy="195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D0A958-2B94-428B-9CC7-941A30377C1D}"/>
              </a:ext>
            </a:extLst>
          </p:cNvPr>
          <p:cNvSpPr txBox="1"/>
          <p:nvPr/>
        </p:nvSpPr>
        <p:spPr>
          <a:xfrm>
            <a:off x="10012595" y="1113757"/>
            <a:ext cx="121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Grating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BF9903-7D9B-4E53-9831-0F7E540E3C90}"/>
              </a:ext>
            </a:extLst>
          </p:cNvPr>
          <p:cNvSpPr txBox="1"/>
          <p:nvPr/>
        </p:nvSpPr>
        <p:spPr>
          <a:xfrm>
            <a:off x="9624491" y="4201318"/>
            <a:ext cx="195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Beam footprint subtends 34</a:t>
            </a:r>
            <a:r>
              <a:rPr lang="en-US" sz="1600" baseline="30000" dirty="0"/>
              <a:t>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2F133C-E3E3-41D1-A357-EDD87799D162}"/>
              </a:ext>
            </a:extLst>
          </p:cNvPr>
          <p:cNvCxnSpPr>
            <a:cxnSpLocks/>
          </p:cNvCxnSpPr>
          <p:nvPr/>
        </p:nvCxnSpPr>
        <p:spPr>
          <a:xfrm flipH="1" flipV="1">
            <a:off x="10404629" y="2526674"/>
            <a:ext cx="216086" cy="17158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D1F92CF-BF21-4A99-B0AB-DEB0E2170FA7}"/>
              </a:ext>
            </a:extLst>
          </p:cNvPr>
          <p:cNvSpPr>
            <a:spLocks noChangeAspect="1"/>
          </p:cNvSpPr>
          <p:nvPr/>
        </p:nvSpPr>
        <p:spPr>
          <a:xfrm>
            <a:off x="9525740" y="1113757"/>
            <a:ext cx="2157274" cy="3672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B9A3E1-DD44-44F8-8ABD-0AC74E5E0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43" y="2563435"/>
            <a:ext cx="8512363" cy="2743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001F7E-34ED-43DF-B930-F561E929DC18}"/>
              </a:ext>
            </a:extLst>
          </p:cNvPr>
          <p:cNvSpPr txBox="1"/>
          <p:nvPr/>
        </p:nvSpPr>
        <p:spPr>
          <a:xfrm>
            <a:off x="226144" y="157315"/>
            <a:ext cx="7885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ahnschrift" panose="020B0502040204020203" pitchFamily="34" charset="0"/>
              </a:rPr>
              <a:t>MaGIXS Instrument Design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566B3-06CE-39AA-396E-D722C184D749}"/>
              </a:ext>
            </a:extLst>
          </p:cNvPr>
          <p:cNvGrpSpPr>
            <a:grpSpLocks noChangeAspect="1"/>
          </p:cNvGrpSpPr>
          <p:nvPr/>
        </p:nvGrpSpPr>
        <p:grpSpPr>
          <a:xfrm rot="21189917">
            <a:off x="179214" y="4777320"/>
            <a:ext cx="8621736" cy="655936"/>
            <a:chOff x="261789" y="5094334"/>
            <a:chExt cx="12285498" cy="869593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A9005236-C2EB-0E83-E440-45457AF31BA1}"/>
                </a:ext>
              </a:extLst>
            </p:cNvPr>
            <p:cNvSpPr/>
            <p:nvPr/>
          </p:nvSpPr>
          <p:spPr>
            <a:xfrm rot="16200000">
              <a:off x="3005248" y="3183312"/>
              <a:ext cx="518467" cy="4340512"/>
            </a:xfrm>
            <a:prstGeom prst="leftBrace">
              <a:avLst>
                <a:gd name="adj1" fmla="val 73145"/>
                <a:gd name="adj2" fmla="val 45867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hnschrift" panose="020B0502040204020203" pitchFamily="34" charset="0"/>
              </a:endParaRPr>
            </a:p>
          </p:txBody>
        </p:sp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851A8F54-C2C1-E6E5-CA63-BD408937D506}"/>
                </a:ext>
              </a:extLst>
            </p:cNvPr>
            <p:cNvSpPr/>
            <p:nvPr/>
          </p:nvSpPr>
          <p:spPr>
            <a:xfrm rot="16200000">
              <a:off x="7303439" y="3225634"/>
              <a:ext cx="518468" cy="4255870"/>
            </a:xfrm>
            <a:prstGeom prst="leftBrace">
              <a:avLst>
                <a:gd name="adj1" fmla="val 73145"/>
                <a:gd name="adj2" fmla="val 45867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hnschrift" panose="020B0502040204020203" pitchFamily="34" charset="0"/>
              </a:endParaRP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1715A228-9509-6EE8-14EA-E7A0A3ED3417}"/>
                </a:ext>
              </a:extLst>
            </p:cNvPr>
            <p:cNvSpPr/>
            <p:nvPr/>
          </p:nvSpPr>
          <p:spPr>
            <a:xfrm rot="16200000">
              <a:off x="9833050" y="4943089"/>
              <a:ext cx="518468" cy="827744"/>
            </a:xfrm>
            <a:prstGeom prst="leftBrace">
              <a:avLst>
                <a:gd name="adj1" fmla="val 73145"/>
                <a:gd name="adj2" fmla="val 45867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hnschrift" panose="020B050204020402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92E872-DC92-8E77-3973-283C69E18705}"/>
                </a:ext>
              </a:extLst>
            </p:cNvPr>
            <p:cNvSpPr txBox="1"/>
            <p:nvPr/>
          </p:nvSpPr>
          <p:spPr>
            <a:xfrm>
              <a:off x="261789" y="5375577"/>
              <a:ext cx="2686613" cy="48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ahnschrift" panose="020B0502040204020203" pitchFamily="34" charset="0"/>
                </a:rPr>
                <a:t>Telescope section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190CE4-F2DE-470C-0031-82C9B45A3772}"/>
                </a:ext>
              </a:extLst>
            </p:cNvPr>
            <p:cNvSpPr txBox="1"/>
            <p:nvPr/>
          </p:nvSpPr>
          <p:spPr>
            <a:xfrm>
              <a:off x="5536649" y="5474293"/>
              <a:ext cx="3200900" cy="48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ahnschrift" panose="020B0502040204020203" pitchFamily="34" charset="0"/>
                </a:rPr>
                <a:t>Spectrometer section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7815C5-D10D-CB2C-1FDD-AB8BEA4302BE}"/>
                </a:ext>
              </a:extLst>
            </p:cNvPr>
            <p:cNvSpPr txBox="1"/>
            <p:nvPr/>
          </p:nvSpPr>
          <p:spPr>
            <a:xfrm>
              <a:off x="10160320" y="5428137"/>
              <a:ext cx="2386967" cy="48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ahnschrift" panose="020B0502040204020203" pitchFamily="34" charset="0"/>
                </a:rPr>
                <a:t>Camera section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0023E4-2B4C-7785-793F-53F04B89C26E}"/>
              </a:ext>
            </a:extLst>
          </p:cNvPr>
          <p:cNvSpPr txBox="1"/>
          <p:nvPr/>
        </p:nvSpPr>
        <p:spPr>
          <a:xfrm>
            <a:off x="5634475" y="5744593"/>
            <a:ext cx="6365845" cy="3986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Bahnschrift" panose="020B0502040204020203" pitchFamily="34" charset="0"/>
              </a:rPr>
              <a:t>First mission to use deterministic polished X-ray mirrors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729168-5A79-A5AD-AF5C-05375224A7FB}"/>
              </a:ext>
            </a:extLst>
          </p:cNvPr>
          <p:cNvSpPr/>
          <p:nvPr/>
        </p:nvSpPr>
        <p:spPr>
          <a:xfrm>
            <a:off x="8039939" y="6431513"/>
            <a:ext cx="3945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Bahnschrift" panose="020B0502040204020203" pitchFamily="34" charset="0"/>
              </a:rPr>
              <a:t>Athiray</a:t>
            </a:r>
            <a:r>
              <a:rPr lang="en-US" sz="1400" dirty="0">
                <a:latin typeface="Bahnschrift" panose="020B0502040204020203" pitchFamily="34" charset="0"/>
              </a:rPr>
              <a:t> et al 2020,2021; </a:t>
            </a:r>
            <a:r>
              <a:rPr lang="en-US" sz="1400" dirty="0" err="1">
                <a:latin typeface="Bahnschrift" panose="020B0502040204020203" pitchFamily="34" charset="0"/>
              </a:rPr>
              <a:t>Champey</a:t>
            </a:r>
            <a:r>
              <a:rPr lang="en-US" sz="1400" dirty="0">
                <a:latin typeface="Bahnschrift" panose="020B0502040204020203" pitchFamily="34" charset="0"/>
              </a:rPr>
              <a:t> et al 2022 JAI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15B4ED-4959-5C1C-65E0-254A319090D5}"/>
              </a:ext>
            </a:extLst>
          </p:cNvPr>
          <p:cNvGrpSpPr/>
          <p:nvPr/>
        </p:nvGrpSpPr>
        <p:grpSpPr>
          <a:xfrm>
            <a:off x="3162878" y="3612785"/>
            <a:ext cx="1228845" cy="379656"/>
            <a:chOff x="4004733" y="1233599"/>
            <a:chExt cx="921634" cy="2847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F85709-E421-95AD-BCCA-8446484097A3}"/>
                </a:ext>
              </a:extLst>
            </p:cNvPr>
            <p:cNvSpPr txBox="1"/>
            <p:nvPr/>
          </p:nvSpPr>
          <p:spPr>
            <a:xfrm>
              <a:off x="4223634" y="1233599"/>
              <a:ext cx="70273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Slot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F5186F0-8E16-CDD3-1482-9799D8D12308}"/>
                </a:ext>
              </a:extLst>
            </p:cNvPr>
            <p:cNvCxnSpPr/>
            <p:nvPr/>
          </p:nvCxnSpPr>
          <p:spPr>
            <a:xfrm flipV="1">
              <a:off x="4004733" y="1332230"/>
              <a:ext cx="262467" cy="16637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60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urpl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DF7708F6-C0DD-25C5-513C-6E7C87966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9076" t="17891" r="7651" b="15062"/>
          <a:stretch/>
        </p:blipFill>
        <p:spPr>
          <a:xfrm>
            <a:off x="92961" y="896618"/>
            <a:ext cx="5587711" cy="224942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3EFC35-FC1B-97AD-3C58-42E9B16F4E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686" y="184274"/>
            <a:ext cx="105156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Bahnschrift" panose="020B0502040204020203" pitchFamily="34" charset="0"/>
              </a:rPr>
              <a:t>Why inversion works?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65D43-3C86-3686-DC13-24F3DC545DB2}"/>
              </a:ext>
            </a:extLst>
          </p:cNvPr>
          <p:cNvSpPr txBox="1"/>
          <p:nvPr/>
        </p:nvSpPr>
        <p:spPr>
          <a:xfrm>
            <a:off x="7053943" y="2569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D99331-99FA-2543-2D13-DF197173B14C}"/>
              </a:ext>
            </a:extLst>
          </p:cNvPr>
          <p:cNvCxnSpPr>
            <a:cxnSpLocks/>
          </p:cNvCxnSpPr>
          <p:nvPr/>
        </p:nvCxnSpPr>
        <p:spPr>
          <a:xfrm>
            <a:off x="0" y="787555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07E436-6631-4F91-4BE3-3137C175C4E6}"/>
              </a:ext>
            </a:extLst>
          </p:cNvPr>
          <p:cNvCxnSpPr>
            <a:cxnSpLocks/>
          </p:cNvCxnSpPr>
          <p:nvPr/>
        </p:nvCxnSpPr>
        <p:spPr>
          <a:xfrm>
            <a:off x="0" y="663342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lue and white image of a butterfly&#10;&#10;Description automatically generated">
            <a:extLst>
              <a:ext uri="{FF2B5EF4-FFF2-40B4-BE49-F238E27FC236}">
                <a16:creationId xmlns:a16="http://schemas.microsoft.com/office/drawing/2014/main" id="{47E02FEF-2167-8292-7ECD-C226252C3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47" t="4411" r="25767" b="4678"/>
          <a:stretch/>
        </p:blipFill>
        <p:spPr>
          <a:xfrm>
            <a:off x="11105566" y="1098620"/>
            <a:ext cx="1067599" cy="44805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97459F-23D3-C744-152A-2FF41F08C101}"/>
              </a:ext>
            </a:extLst>
          </p:cNvPr>
          <p:cNvSpPr txBox="1"/>
          <p:nvPr/>
        </p:nvSpPr>
        <p:spPr>
          <a:xfrm>
            <a:off x="10797373" y="40062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MaGIXS field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B69F3-3124-0648-27F7-4E1C33685E8A}"/>
              </a:ext>
            </a:extLst>
          </p:cNvPr>
          <p:cNvSpPr txBox="1"/>
          <p:nvPr/>
        </p:nvSpPr>
        <p:spPr>
          <a:xfrm>
            <a:off x="11199727" y="114853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335Å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39F48C-6B90-B492-0437-46D73C8F6204}"/>
              </a:ext>
            </a:extLst>
          </p:cNvPr>
          <p:cNvSpPr txBox="1"/>
          <p:nvPr/>
        </p:nvSpPr>
        <p:spPr>
          <a:xfrm>
            <a:off x="438392" y="6110384"/>
            <a:ext cx="11067453" cy="39863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70C0"/>
                </a:solidFill>
                <a:latin typeface="Bahnschrift" panose="020B0502040204020203" pitchFamily="34" charset="0"/>
              </a:rPr>
              <a:t>Multiple copies of several ions observed at different wavelengths offer excellent temperature diagnostics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34E2B8-221B-4F4C-E3C6-9D357596F7FE}"/>
              </a:ext>
            </a:extLst>
          </p:cNvPr>
          <p:cNvSpPr txBox="1"/>
          <p:nvPr/>
        </p:nvSpPr>
        <p:spPr>
          <a:xfrm>
            <a:off x="372495" y="2569029"/>
            <a:ext cx="89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logt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6.0</a:t>
            </a:r>
          </a:p>
        </p:txBody>
      </p:sp>
      <p:pic>
        <p:nvPicPr>
          <p:cNvPr id="24" name="Picture 23" descr="A purple and green image&#10;&#10;Description automatically generated with medium confidence">
            <a:extLst>
              <a:ext uri="{FF2B5EF4-FFF2-40B4-BE49-F238E27FC236}">
                <a16:creationId xmlns:a16="http://schemas.microsoft.com/office/drawing/2014/main" id="{BF56F5FA-8128-4754-19F8-E1F78A91A0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9523" t="17647" r="6868" b="14083"/>
          <a:stretch/>
        </p:blipFill>
        <p:spPr>
          <a:xfrm>
            <a:off x="5539839" y="901202"/>
            <a:ext cx="5509686" cy="22494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67A1E5-776C-C360-855D-518837FB5206}"/>
              </a:ext>
            </a:extLst>
          </p:cNvPr>
          <p:cNvSpPr txBox="1"/>
          <p:nvPr/>
        </p:nvSpPr>
        <p:spPr>
          <a:xfrm>
            <a:off x="5878777" y="2568736"/>
            <a:ext cx="89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logt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6.3</a:t>
            </a:r>
          </a:p>
        </p:txBody>
      </p:sp>
      <p:pic>
        <p:nvPicPr>
          <p:cNvPr id="34" name="Picture 33" descr="A blurry image of a blue and green light&#10;&#10;Description automatically generated">
            <a:extLst>
              <a:ext uri="{FF2B5EF4-FFF2-40B4-BE49-F238E27FC236}">
                <a16:creationId xmlns:a16="http://schemas.microsoft.com/office/drawing/2014/main" id="{9645BD41-8B74-D5DE-F326-89289D1AF8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9585" t="19251" r="8066" b="16358"/>
          <a:stretch/>
        </p:blipFill>
        <p:spPr>
          <a:xfrm>
            <a:off x="231112" y="3678604"/>
            <a:ext cx="5379315" cy="2103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4549D44-8E8C-2989-59E5-EEFF7AEA283F}"/>
              </a:ext>
            </a:extLst>
          </p:cNvPr>
          <p:cNvSpPr txBox="1"/>
          <p:nvPr/>
        </p:nvSpPr>
        <p:spPr>
          <a:xfrm>
            <a:off x="388429" y="5344922"/>
            <a:ext cx="89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logt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6.4</a:t>
            </a:r>
          </a:p>
        </p:txBody>
      </p:sp>
      <p:pic>
        <p:nvPicPr>
          <p:cNvPr id="46" name="Picture 45" descr="A purple and white grid&#10;&#10;Description automatically generated with medium confidence">
            <a:extLst>
              <a:ext uri="{FF2B5EF4-FFF2-40B4-BE49-F238E27FC236}">
                <a16:creationId xmlns:a16="http://schemas.microsoft.com/office/drawing/2014/main" id="{F40647B1-06E1-2942-868B-18D396DABD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9265" t="17520" r="6228" b="14244"/>
          <a:stretch/>
        </p:blipFill>
        <p:spPr>
          <a:xfrm>
            <a:off x="5640109" y="3637962"/>
            <a:ext cx="5435775" cy="219456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FC67D2C-65BD-A676-166F-C6694EEE5B81}"/>
              </a:ext>
            </a:extLst>
          </p:cNvPr>
          <p:cNvSpPr txBox="1"/>
          <p:nvPr/>
        </p:nvSpPr>
        <p:spPr>
          <a:xfrm>
            <a:off x="5863094" y="5344922"/>
            <a:ext cx="89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logt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6.6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B8297AA-D7DF-8E7E-2BDD-4245256B5B29}"/>
              </a:ext>
            </a:extLst>
          </p:cNvPr>
          <p:cNvGrpSpPr/>
          <p:nvPr/>
        </p:nvGrpSpPr>
        <p:grpSpPr>
          <a:xfrm>
            <a:off x="1695088" y="3608746"/>
            <a:ext cx="3744591" cy="710274"/>
            <a:chOff x="1695088" y="3608746"/>
            <a:chExt cx="3744591" cy="71027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BDE2BA9-C80A-1605-7A7E-B7372C9F0431}"/>
                </a:ext>
              </a:extLst>
            </p:cNvPr>
            <p:cNvGrpSpPr/>
            <p:nvPr/>
          </p:nvGrpSpPr>
          <p:grpSpPr>
            <a:xfrm>
              <a:off x="1695088" y="3608746"/>
              <a:ext cx="2698947" cy="710274"/>
              <a:chOff x="1695088" y="3608746"/>
              <a:chExt cx="2698947" cy="71027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36AE728-5745-6992-946D-AE47764E19F2}"/>
                  </a:ext>
                </a:extLst>
              </p:cNvPr>
              <p:cNvGrpSpPr/>
              <p:nvPr/>
            </p:nvGrpSpPr>
            <p:grpSpPr>
              <a:xfrm>
                <a:off x="1695088" y="3609943"/>
                <a:ext cx="2698947" cy="694998"/>
                <a:chOff x="1695088" y="3609943"/>
                <a:chExt cx="2698947" cy="694998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3A08CB7-79CE-6775-07EF-45B4257E1FE1}"/>
                    </a:ext>
                  </a:extLst>
                </p:cNvPr>
                <p:cNvGrpSpPr/>
                <p:nvPr/>
              </p:nvGrpSpPr>
              <p:grpSpPr>
                <a:xfrm>
                  <a:off x="2595367" y="3609943"/>
                  <a:ext cx="1798668" cy="694998"/>
                  <a:chOff x="2827324" y="3666165"/>
                  <a:chExt cx="1798668" cy="694998"/>
                </a:xfrm>
              </p:grpSpPr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5596C41-8C0D-8819-2D31-77B328DD893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197830" y="3807371"/>
                    <a:ext cx="5485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O VII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3F193BB-93E2-9D7B-07EB-BDCCBBCAC8F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726140" y="3829863"/>
                    <a:ext cx="59663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O VIII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6D6D83EB-A41C-DFAC-3A50-A23BC6ECC37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959116" y="3859775"/>
                    <a:ext cx="69499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Fe XVII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8FBAD97-5856-E444-0734-A5A593A0DC2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90909" y="3816612"/>
                    <a:ext cx="5806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Ne IX</a:t>
                    </a:r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CFA87F9-6D7E-E911-322E-69FCC24D60BD}"/>
                    </a:ext>
                  </a:extLst>
                </p:cNvPr>
                <p:cNvSpPr txBox="1"/>
                <p:nvPr/>
              </p:nvSpPr>
              <p:spPr>
                <a:xfrm rot="16200000">
                  <a:off x="2985880" y="3763253"/>
                  <a:ext cx="5966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O VIII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3735C39-72B4-1212-8133-411FC02FC7EE}"/>
                    </a:ext>
                  </a:extLst>
                </p:cNvPr>
                <p:cNvSpPr txBox="1"/>
                <p:nvPr/>
              </p:nvSpPr>
              <p:spPr>
                <a:xfrm rot="16200000">
                  <a:off x="1541841" y="3791209"/>
                  <a:ext cx="6142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Mg XI</a:t>
                  </a:r>
                </a:p>
              </p:txBody>
            </p: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7C73102-8150-A62A-5B38-8E319D69FDF2}"/>
                  </a:ext>
                </a:extLst>
              </p:cNvPr>
              <p:cNvSpPr txBox="1"/>
              <p:nvPr/>
            </p:nvSpPr>
            <p:spPr>
              <a:xfrm rot="16200000">
                <a:off x="3097584" y="3802356"/>
                <a:ext cx="694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Fe XVII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F18043A-5A20-E09A-02C3-2B965170B40F}"/>
                  </a:ext>
                </a:extLst>
              </p:cNvPr>
              <p:cNvSpPr txBox="1"/>
              <p:nvPr/>
            </p:nvSpPr>
            <p:spPr>
              <a:xfrm rot="16200000">
                <a:off x="2089060" y="3817632"/>
                <a:ext cx="694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Fe XVII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3E9F856-6D21-7FF0-2359-D626D09708DF}"/>
                </a:ext>
              </a:extLst>
            </p:cNvPr>
            <p:cNvSpPr txBox="1"/>
            <p:nvPr/>
          </p:nvSpPr>
          <p:spPr>
            <a:xfrm rot="16200000">
              <a:off x="4782820" y="3767178"/>
              <a:ext cx="580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Ne IX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E24B74-6E45-41A4-07F5-850458EDB278}"/>
                </a:ext>
              </a:extLst>
            </p:cNvPr>
            <p:cNvSpPr txBox="1"/>
            <p:nvPr/>
          </p:nvSpPr>
          <p:spPr>
            <a:xfrm rot="16200000">
              <a:off x="4409811" y="374337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 VII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37E56C2-1B78-A52F-96FC-5F0D0CE05F9A}"/>
                </a:ext>
              </a:extLst>
            </p:cNvPr>
            <p:cNvSpPr txBox="1"/>
            <p:nvPr/>
          </p:nvSpPr>
          <p:spPr>
            <a:xfrm rot="16200000">
              <a:off x="5049188" y="370673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 VI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472B593-0603-DFA4-84DB-6D0271A22CC4}"/>
              </a:ext>
            </a:extLst>
          </p:cNvPr>
          <p:cNvGrpSpPr/>
          <p:nvPr/>
        </p:nvGrpSpPr>
        <p:grpSpPr>
          <a:xfrm>
            <a:off x="7935327" y="890012"/>
            <a:ext cx="2844312" cy="696195"/>
            <a:chOff x="2595367" y="3608746"/>
            <a:chExt cx="2844312" cy="69619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1E3B75F-97FB-BD19-FB7F-F23A900C590D}"/>
                </a:ext>
              </a:extLst>
            </p:cNvPr>
            <p:cNvGrpSpPr/>
            <p:nvPr/>
          </p:nvGrpSpPr>
          <p:grpSpPr>
            <a:xfrm>
              <a:off x="2595367" y="3608746"/>
              <a:ext cx="1798668" cy="696195"/>
              <a:chOff x="2595367" y="3608746"/>
              <a:chExt cx="1798668" cy="69619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FB1DAC5-0B4E-7558-CFEE-CEEBAADC39F8}"/>
                  </a:ext>
                </a:extLst>
              </p:cNvPr>
              <p:cNvGrpSpPr/>
              <p:nvPr/>
            </p:nvGrpSpPr>
            <p:grpSpPr>
              <a:xfrm>
                <a:off x="2595367" y="3609943"/>
                <a:ext cx="1798668" cy="694998"/>
                <a:chOff x="2595367" y="3609943"/>
                <a:chExt cx="1798668" cy="694998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E6C77485-FE7E-52BB-85D0-D64FF4A670B9}"/>
                    </a:ext>
                  </a:extLst>
                </p:cNvPr>
                <p:cNvGrpSpPr/>
                <p:nvPr/>
              </p:nvGrpSpPr>
              <p:grpSpPr>
                <a:xfrm>
                  <a:off x="2595367" y="3609943"/>
                  <a:ext cx="1798668" cy="694998"/>
                  <a:chOff x="2827324" y="3666165"/>
                  <a:chExt cx="1798668" cy="694998"/>
                </a:xfrm>
              </p:grpSpPr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CA7E521A-898D-AEE3-CB52-CCC0C426E9F6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197830" y="3807371"/>
                    <a:ext cx="5485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O VII</a:t>
                    </a:r>
                  </a:p>
                </p:txBody>
              </p: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C5BBDEA3-5FE7-3C74-95C2-F2D52DFB687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726140" y="3829863"/>
                    <a:ext cx="59663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O VIII</a:t>
                    </a:r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C61AD716-80D6-A750-40AD-55048777387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959116" y="3859775"/>
                    <a:ext cx="69499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Fe XVII</a:t>
                    </a:r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56804F9D-6263-4237-DE32-5834E8B3DA7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90909" y="3837878"/>
                    <a:ext cx="5806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Ne IX</a:t>
                    </a:r>
                  </a:p>
                </p:txBody>
              </p:sp>
            </p:grp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6AB9BDC-AA39-AEB5-9B9C-3A39A19EDA4E}"/>
                    </a:ext>
                  </a:extLst>
                </p:cNvPr>
                <p:cNvSpPr txBox="1"/>
                <p:nvPr/>
              </p:nvSpPr>
              <p:spPr>
                <a:xfrm rot="16200000">
                  <a:off x="2985880" y="3763253"/>
                  <a:ext cx="5966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O VIII</a:t>
                  </a: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B643FF-7C81-8527-7194-8CB75CE96F05}"/>
                  </a:ext>
                </a:extLst>
              </p:cNvPr>
              <p:cNvSpPr txBox="1"/>
              <p:nvPr/>
            </p:nvSpPr>
            <p:spPr>
              <a:xfrm rot="16200000">
                <a:off x="3097584" y="3802356"/>
                <a:ext cx="694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Fe XVII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0A0675E-B5D5-5DD8-71F0-3D641E84B8E5}"/>
                </a:ext>
              </a:extLst>
            </p:cNvPr>
            <p:cNvSpPr txBox="1"/>
            <p:nvPr/>
          </p:nvSpPr>
          <p:spPr>
            <a:xfrm rot="16200000">
              <a:off x="4782820" y="3767178"/>
              <a:ext cx="580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Ne IX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5D45136-F411-FA25-681E-6C358E28C6F4}"/>
                </a:ext>
              </a:extLst>
            </p:cNvPr>
            <p:cNvSpPr txBox="1"/>
            <p:nvPr/>
          </p:nvSpPr>
          <p:spPr>
            <a:xfrm rot="16200000">
              <a:off x="4409811" y="374337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 VII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CCBA675-7BCD-0320-5455-531F968B7051}"/>
                </a:ext>
              </a:extLst>
            </p:cNvPr>
            <p:cNvSpPr txBox="1"/>
            <p:nvPr/>
          </p:nvSpPr>
          <p:spPr>
            <a:xfrm rot="16200000">
              <a:off x="5049188" y="370673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 VI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C5E884E-EC0B-AEC7-DCCB-21C47977567A}"/>
              </a:ext>
            </a:extLst>
          </p:cNvPr>
          <p:cNvGrpSpPr/>
          <p:nvPr/>
        </p:nvGrpSpPr>
        <p:grpSpPr>
          <a:xfrm>
            <a:off x="7066957" y="3626020"/>
            <a:ext cx="3744591" cy="710830"/>
            <a:chOff x="1695088" y="3608190"/>
            <a:chExt cx="3744591" cy="71083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6A7DEEA-9238-C77C-812E-0DD39536C25A}"/>
                </a:ext>
              </a:extLst>
            </p:cNvPr>
            <p:cNvGrpSpPr/>
            <p:nvPr/>
          </p:nvGrpSpPr>
          <p:grpSpPr>
            <a:xfrm>
              <a:off x="1695088" y="3608190"/>
              <a:ext cx="2698947" cy="710830"/>
              <a:chOff x="1695088" y="3608190"/>
              <a:chExt cx="2698947" cy="710830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6FEC0995-F84D-D803-9FBB-FA19384FA70C}"/>
                  </a:ext>
                </a:extLst>
              </p:cNvPr>
              <p:cNvGrpSpPr/>
              <p:nvPr/>
            </p:nvGrpSpPr>
            <p:grpSpPr>
              <a:xfrm>
                <a:off x="1695088" y="3608190"/>
                <a:ext cx="2698947" cy="696751"/>
                <a:chOff x="1695088" y="3608190"/>
                <a:chExt cx="2698947" cy="696751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61B5B2D0-9678-5831-F93F-F6A14C935673}"/>
                    </a:ext>
                  </a:extLst>
                </p:cNvPr>
                <p:cNvGrpSpPr/>
                <p:nvPr/>
              </p:nvGrpSpPr>
              <p:grpSpPr>
                <a:xfrm>
                  <a:off x="2595367" y="3609943"/>
                  <a:ext cx="1798668" cy="694998"/>
                  <a:chOff x="2827324" y="3666165"/>
                  <a:chExt cx="1798668" cy="694998"/>
                </a:xfrm>
              </p:grpSpPr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315D918E-1A36-8498-B89F-061C0A6D5E2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197830" y="3807371"/>
                    <a:ext cx="5485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O VII</a:t>
                    </a:r>
                  </a:p>
                </p:txBody>
              </p: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FF073D42-B231-6A48-9B20-5219A8EBD4E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726140" y="3829863"/>
                    <a:ext cx="59663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O VIII</a:t>
                    </a: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A4DF0976-DCE6-5A8D-E641-505C3C3CAFE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959116" y="3859775"/>
                    <a:ext cx="69499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Fe XVII</a:t>
                    </a:r>
                  </a:p>
                </p:txBody>
              </p: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35F19A9D-2E05-C673-5CEC-6A7F7E5A827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90909" y="3837878"/>
                    <a:ext cx="5806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Ne IX</a:t>
                    </a:r>
                  </a:p>
                </p:txBody>
              </p:sp>
            </p:grp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BD5FE7D2-5512-9D67-BE76-0FFAAC0DA8CA}"/>
                    </a:ext>
                  </a:extLst>
                </p:cNvPr>
                <p:cNvSpPr txBox="1"/>
                <p:nvPr/>
              </p:nvSpPr>
              <p:spPr>
                <a:xfrm rot="16200000">
                  <a:off x="2985880" y="3752620"/>
                  <a:ext cx="5966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O VIII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E6B64157-7816-D631-B9DE-F9773E37069D}"/>
                    </a:ext>
                  </a:extLst>
                </p:cNvPr>
                <p:cNvSpPr txBox="1"/>
                <p:nvPr/>
              </p:nvSpPr>
              <p:spPr>
                <a:xfrm rot="16200000">
                  <a:off x="1541841" y="3791209"/>
                  <a:ext cx="6142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Mg XI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B78E90E-5938-55A3-18CD-A4DB7163B240}"/>
                  </a:ext>
                </a:extLst>
              </p:cNvPr>
              <p:cNvSpPr txBox="1"/>
              <p:nvPr/>
            </p:nvSpPr>
            <p:spPr>
              <a:xfrm rot="16200000">
                <a:off x="3097584" y="3802356"/>
                <a:ext cx="694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Fe XVII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7137B91-0EDC-6213-E592-CEBC607ACEDC}"/>
                  </a:ext>
                </a:extLst>
              </p:cNvPr>
              <p:cNvSpPr txBox="1"/>
              <p:nvPr/>
            </p:nvSpPr>
            <p:spPr>
              <a:xfrm rot="16200000">
                <a:off x="2089060" y="3817632"/>
                <a:ext cx="694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Fe XVII</a:t>
                </a: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20BD8AD-E484-CE7F-3031-E215BB5994F2}"/>
                </a:ext>
              </a:extLst>
            </p:cNvPr>
            <p:cNvSpPr txBox="1"/>
            <p:nvPr/>
          </p:nvSpPr>
          <p:spPr>
            <a:xfrm rot="16200000">
              <a:off x="4782820" y="3767178"/>
              <a:ext cx="580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Ne IX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DF36981-BB2D-6C5D-0046-34E8C194A7D2}"/>
                </a:ext>
              </a:extLst>
            </p:cNvPr>
            <p:cNvSpPr txBox="1"/>
            <p:nvPr/>
          </p:nvSpPr>
          <p:spPr>
            <a:xfrm rot="16200000">
              <a:off x="4409811" y="374337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 VII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511A44E-3985-0BBC-580E-6CB3D8D6E93C}"/>
                </a:ext>
              </a:extLst>
            </p:cNvPr>
            <p:cNvSpPr txBox="1"/>
            <p:nvPr/>
          </p:nvSpPr>
          <p:spPr>
            <a:xfrm rot="16200000">
              <a:off x="5049188" y="370673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 VI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1DD9C27-A61C-16E7-0ED1-DD1CF143E2FD}"/>
              </a:ext>
            </a:extLst>
          </p:cNvPr>
          <p:cNvGrpSpPr/>
          <p:nvPr/>
        </p:nvGrpSpPr>
        <p:grpSpPr>
          <a:xfrm>
            <a:off x="3550347" y="897477"/>
            <a:ext cx="1918573" cy="601258"/>
            <a:chOff x="3638613" y="3624591"/>
            <a:chExt cx="1918573" cy="601258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33BAEA3-82EE-90F6-3E3F-8E3E21F3E650}"/>
                </a:ext>
              </a:extLst>
            </p:cNvPr>
            <p:cNvGrpSpPr/>
            <p:nvPr/>
          </p:nvGrpSpPr>
          <p:grpSpPr>
            <a:xfrm>
              <a:off x="3638613" y="3629211"/>
              <a:ext cx="755422" cy="596638"/>
              <a:chOff x="3870570" y="3685433"/>
              <a:chExt cx="755422" cy="596638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6F34C55-D226-4DBF-F9F6-4AB124CB4DC6}"/>
                  </a:ext>
                </a:extLst>
              </p:cNvPr>
              <p:cNvSpPr txBox="1"/>
              <p:nvPr/>
            </p:nvSpPr>
            <p:spPr>
              <a:xfrm rot="16200000">
                <a:off x="4197830" y="3807371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O VII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943D6FB-04A7-FC2E-2A0E-8B266370966A}"/>
                  </a:ext>
                </a:extLst>
              </p:cNvPr>
              <p:cNvSpPr txBox="1"/>
              <p:nvPr/>
            </p:nvSpPr>
            <p:spPr>
              <a:xfrm rot="16200000">
                <a:off x="3726140" y="3829863"/>
                <a:ext cx="5966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O VIII</a:t>
                </a: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97E3C4D-C4D1-25E9-47AD-99978A6EA647}"/>
                </a:ext>
              </a:extLst>
            </p:cNvPr>
            <p:cNvSpPr txBox="1"/>
            <p:nvPr/>
          </p:nvSpPr>
          <p:spPr>
            <a:xfrm rot="16200000">
              <a:off x="4516139" y="374337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 VII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ED7E9E3-D805-4233-26B9-EF255FB66621}"/>
                </a:ext>
              </a:extLst>
            </p:cNvPr>
            <p:cNvSpPr txBox="1"/>
            <p:nvPr/>
          </p:nvSpPr>
          <p:spPr>
            <a:xfrm rot="16200000">
              <a:off x="5166695" y="371533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 VI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168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colorful lines&#10;&#10;Description automatically generated">
            <a:extLst>
              <a:ext uri="{FF2B5EF4-FFF2-40B4-BE49-F238E27FC236}">
                <a16:creationId xmlns:a16="http://schemas.microsoft.com/office/drawing/2014/main" id="{76297D93-BAD0-905C-3211-AFA274E0B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27" y="1246013"/>
            <a:ext cx="7633790" cy="4572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CD5867-77F0-7686-3315-F1B66C5586B5}"/>
              </a:ext>
            </a:extLst>
          </p:cNvPr>
          <p:cNvSpPr txBox="1">
            <a:spLocks/>
          </p:cNvSpPr>
          <p:nvPr/>
        </p:nvSpPr>
        <p:spPr>
          <a:xfrm>
            <a:off x="250371" y="232368"/>
            <a:ext cx="10515600" cy="422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" panose="020B0502040204020203" pitchFamily="34" charset="0"/>
              </a:rPr>
              <a:t>DEM inversion – EM cube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05BF8C-C96E-2BF1-70DF-808CB4CDC4D8}"/>
              </a:ext>
            </a:extLst>
          </p:cNvPr>
          <p:cNvCxnSpPr>
            <a:cxnSpLocks/>
          </p:cNvCxnSpPr>
          <p:nvPr/>
        </p:nvCxnSpPr>
        <p:spPr>
          <a:xfrm>
            <a:off x="0" y="787555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8A596-2AD3-01EE-445C-0725DFBDE624}"/>
              </a:ext>
            </a:extLst>
          </p:cNvPr>
          <p:cNvCxnSpPr>
            <a:cxnSpLocks/>
          </p:cNvCxnSpPr>
          <p:nvPr/>
        </p:nvCxnSpPr>
        <p:spPr>
          <a:xfrm>
            <a:off x="0" y="663342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oogle Shape;132;p18">
            <a:extLst>
              <a:ext uri="{FF2B5EF4-FFF2-40B4-BE49-F238E27FC236}">
                <a16:creationId xmlns:a16="http://schemas.microsoft.com/office/drawing/2014/main" id="{DF3863F1-6FE2-D0DD-0E50-48BD1A48BE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7401" y="1083038"/>
            <a:ext cx="4151412" cy="27432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261492-94AC-0F51-6B0B-4CF8E966F4D7}"/>
              </a:ext>
            </a:extLst>
          </p:cNvPr>
          <p:cNvSpPr txBox="1"/>
          <p:nvPr/>
        </p:nvSpPr>
        <p:spPr>
          <a:xfrm>
            <a:off x="542260" y="6060558"/>
            <a:ext cx="177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Inversion works! </a:t>
            </a:r>
          </a:p>
        </p:txBody>
      </p:sp>
    </p:spTree>
    <p:extLst>
      <p:ext uri="{BB962C8B-B14F-4D97-AF65-F5344CB8AC3E}">
        <p14:creationId xmlns:p14="http://schemas.microsoft.com/office/powerpoint/2010/main" val="300251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1600_030612" descr="T1600_030612">
            <a:hlinkClick r:id="" action="ppaction://media"/>
            <a:extLst>
              <a:ext uri="{FF2B5EF4-FFF2-40B4-BE49-F238E27FC236}">
                <a16:creationId xmlns:a16="http://schemas.microsoft.com/office/drawing/2014/main" id="{364DE5CA-07BC-B660-B24A-12C42558CB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986574"/>
            <a:ext cx="4389120" cy="438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9856F-3C71-FA93-CF29-9D43E437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</p:spPr>
        <p:txBody>
          <a:bodyPr/>
          <a:lstStyle/>
          <a:p>
            <a:r>
              <a:rPr lang="en-US" dirty="0"/>
              <a:t>Objective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37CFF-D9DB-C5A2-119D-40CFACB2E041}"/>
              </a:ext>
            </a:extLst>
          </p:cNvPr>
          <p:cNvSpPr txBox="1"/>
          <p:nvPr/>
        </p:nvSpPr>
        <p:spPr>
          <a:xfrm>
            <a:off x="838200" y="1120761"/>
            <a:ext cx="3893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Characteristics of plasma heating in the solar corona</a:t>
            </a:r>
          </a:p>
        </p:txBody>
      </p:sp>
      <p:graphicFrame>
        <p:nvGraphicFramePr>
          <p:cNvPr id="8" name="Google Shape;215;p21">
            <a:extLst>
              <a:ext uri="{FF2B5EF4-FFF2-40B4-BE49-F238E27FC236}">
                <a16:creationId xmlns:a16="http://schemas.microsoft.com/office/drawing/2014/main" id="{DCCD0C8F-77E3-87E0-9337-2044F75EF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203957"/>
              </p:ext>
            </p:extLst>
          </p:nvPr>
        </p:nvGraphicFramePr>
        <p:xfrm>
          <a:off x="838200" y="2016757"/>
          <a:ext cx="4389128" cy="438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5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466540928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1173655185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4044496518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3490566075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3385429275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1479628270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3853284878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3294055445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2310181906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2017416602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2392614584"/>
                    </a:ext>
                  </a:extLst>
                </a:gridCol>
                <a:gridCol w="258184">
                  <a:extLst>
                    <a:ext uri="{9D8B030D-6E8A-4147-A177-3AD203B41FA5}">
                      <a16:colId xmlns:a16="http://schemas.microsoft.com/office/drawing/2014/main" val="4151817148"/>
                    </a:ext>
                  </a:extLst>
                </a:gridCol>
              </a:tblGrid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84794"/>
                  </a:ext>
                </a:extLst>
              </a:tr>
              <a:tr h="3332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9" name="Right Arrow 8">
            <a:extLst>
              <a:ext uri="{FF2B5EF4-FFF2-40B4-BE49-F238E27FC236}">
                <a16:creationId xmlns:a16="http://schemas.microsoft.com/office/drawing/2014/main" id="{C04808F7-BCCE-3F88-E65D-C8BFDB08E5B5}"/>
              </a:ext>
            </a:extLst>
          </p:cNvPr>
          <p:cNvSpPr/>
          <p:nvPr/>
        </p:nvSpPr>
        <p:spPr>
          <a:xfrm>
            <a:off x="3032760" y="6392045"/>
            <a:ext cx="978408" cy="2501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349D3-D3FD-3851-9AA4-622990D83334}"/>
              </a:ext>
            </a:extLst>
          </p:cNvPr>
          <p:cNvSpPr txBox="1"/>
          <p:nvPr/>
        </p:nvSpPr>
        <p:spPr>
          <a:xfrm>
            <a:off x="1816600" y="6391384"/>
            <a:ext cx="80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X-pixel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3753F-1171-BA9D-8E3B-BF33EBCCFF24}"/>
              </a:ext>
            </a:extLst>
          </p:cNvPr>
          <p:cNvSpPr txBox="1"/>
          <p:nvPr/>
        </p:nvSpPr>
        <p:spPr>
          <a:xfrm rot="16200000">
            <a:off x="77140" y="4523598"/>
            <a:ext cx="79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Y-pixel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C427AA1-EA4B-863A-8B2B-64CE5ED80C24}"/>
              </a:ext>
            </a:extLst>
          </p:cNvPr>
          <p:cNvSpPr/>
          <p:nvPr/>
        </p:nvSpPr>
        <p:spPr>
          <a:xfrm rot="10800000">
            <a:off x="472408" y="3030279"/>
            <a:ext cx="238993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oogle Shape;132;p18">
            <a:extLst>
              <a:ext uri="{FF2B5EF4-FFF2-40B4-BE49-F238E27FC236}">
                <a16:creationId xmlns:a16="http://schemas.microsoft.com/office/drawing/2014/main" id="{D1076B3B-6F41-1B95-DEE1-69E4A15E3C5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1706" y="1782184"/>
            <a:ext cx="4428173" cy="292608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7D98D5-385D-845C-8383-9C5606C21039}"/>
              </a:ext>
            </a:extLst>
          </p:cNvPr>
          <p:cNvCxnSpPr/>
          <p:nvPr/>
        </p:nvCxnSpPr>
        <p:spPr>
          <a:xfrm flipV="1">
            <a:off x="2881423" y="1782184"/>
            <a:ext cx="3160283" cy="20668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836CAD-7B32-7A4B-F9A6-BEC2C16ACD13}"/>
              </a:ext>
            </a:extLst>
          </p:cNvPr>
          <p:cNvCxnSpPr>
            <a:cxnSpLocks/>
          </p:cNvCxnSpPr>
          <p:nvPr/>
        </p:nvCxnSpPr>
        <p:spPr>
          <a:xfrm>
            <a:off x="2881423" y="4211317"/>
            <a:ext cx="3160275" cy="4969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C2DEDF-9A38-BEA3-5FB0-88D173CED121}"/>
              </a:ext>
            </a:extLst>
          </p:cNvPr>
          <p:cNvSpPr txBox="1"/>
          <p:nvPr/>
        </p:nvSpPr>
        <p:spPr>
          <a:xfrm>
            <a:off x="6907229" y="1161536"/>
            <a:ext cx="369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Emission Measure Distribution (EMD)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0F6AA2-AB13-90CC-340D-6491C68D7A92}"/>
              </a:ext>
            </a:extLst>
          </p:cNvPr>
          <p:cNvSpPr txBox="1"/>
          <p:nvPr/>
        </p:nvSpPr>
        <p:spPr>
          <a:xfrm>
            <a:off x="5510087" y="5829631"/>
            <a:ext cx="6122505" cy="73103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Bahnschrift" panose="020B0502040204020203" pitchFamily="34" charset="0"/>
              </a:rPr>
              <a:t>Temperature, Density, Abundance, Emission Measure, Thermal/Ionization Equilibrium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9D28FE-A098-EE2D-CE46-7D663B8D5C67}"/>
              </a:ext>
            </a:extLst>
          </p:cNvPr>
          <p:cNvSpPr txBox="1"/>
          <p:nvPr/>
        </p:nvSpPr>
        <p:spPr>
          <a:xfrm>
            <a:off x="6085323" y="5287298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Plasma Diagnostics – Holy Grail Data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34F6C70-7FBB-46A6-780B-A7D514EC9A9A}"/>
              </a:ext>
            </a:extLst>
          </p:cNvPr>
          <p:cNvSpPr txBox="1">
            <a:spLocks/>
          </p:cNvSpPr>
          <p:nvPr/>
        </p:nvSpPr>
        <p:spPr>
          <a:xfrm>
            <a:off x="6934200" y="365126"/>
            <a:ext cx="10515600" cy="79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Observable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DAAA65-44A4-9537-AD4A-4B091E4F3BA2}"/>
              </a:ext>
            </a:extLst>
          </p:cNvPr>
          <p:cNvSpPr txBox="1"/>
          <p:nvPr/>
        </p:nvSpPr>
        <p:spPr>
          <a:xfrm>
            <a:off x="10334847" y="5954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1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7E677-D417-6019-1DE1-0533C009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F637B-D4CD-6E25-BA02-9F38A685201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5923" y="2543116"/>
            <a:ext cx="10620153" cy="177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Culhane &amp; Acton, 1974 “The Solar X-ray Spectrum”, ARAA, 12, 359 </a:t>
            </a:r>
          </a:p>
          <a:p>
            <a:pPr marL="0" indent="0">
              <a:buNone/>
            </a:pPr>
            <a:r>
              <a:rPr lang="en-US" dirty="0"/>
              <a:t>“... it is usually impossible to provide a single instrument with an acceptable combination of spatial, spectral, and time resolution to study flare events ...”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7695D-039A-8182-3F5E-136AD64E2C95}"/>
              </a:ext>
            </a:extLst>
          </p:cNvPr>
          <p:cNvSpPr txBox="1"/>
          <p:nvPr/>
        </p:nvSpPr>
        <p:spPr>
          <a:xfrm>
            <a:off x="838200" y="5167311"/>
            <a:ext cx="388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Is this still true? How to overcome?</a:t>
            </a:r>
          </a:p>
        </p:txBody>
      </p:sp>
    </p:spTree>
    <p:extLst>
      <p:ext uri="{BB962C8B-B14F-4D97-AF65-F5344CB8AC3E}">
        <p14:creationId xmlns:p14="http://schemas.microsoft.com/office/powerpoint/2010/main" val="291876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2733667" y="798567"/>
            <a:ext cx="43200" cy="116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01" name="Google Shape;101;p17"/>
          <p:cNvSpPr/>
          <p:nvPr/>
        </p:nvSpPr>
        <p:spPr>
          <a:xfrm rot="1209885">
            <a:off x="6068503" y="2509694"/>
            <a:ext cx="3126008" cy="352817"/>
          </a:xfrm>
          <a:prstGeom prst="bevel">
            <a:avLst>
              <a:gd name="adj" fmla="val 12500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cxnSp>
        <p:nvCxnSpPr>
          <p:cNvPr id="102" name="Google Shape;102;p17"/>
          <p:cNvCxnSpPr/>
          <p:nvPr/>
        </p:nvCxnSpPr>
        <p:spPr>
          <a:xfrm rot="-521508">
            <a:off x="1903741" y="840417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3" name="Google Shape;103;p17"/>
          <p:cNvCxnSpPr/>
          <p:nvPr/>
        </p:nvCxnSpPr>
        <p:spPr>
          <a:xfrm rot="-521508">
            <a:off x="1938373" y="1066917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7"/>
          <p:cNvCxnSpPr/>
          <p:nvPr/>
        </p:nvCxnSpPr>
        <p:spPr>
          <a:xfrm rot="-521508">
            <a:off x="1904936" y="1278063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7"/>
          <p:cNvCxnSpPr>
            <a:cxnSpLocks/>
            <a:endCxn id="101" idx="2"/>
          </p:cNvCxnSpPr>
          <p:nvPr/>
        </p:nvCxnSpPr>
        <p:spPr>
          <a:xfrm>
            <a:off x="2829107" y="1454903"/>
            <a:ext cx="4741600" cy="139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7"/>
          <p:cNvCxnSpPr>
            <a:cxnSpLocks/>
            <a:stCxn id="101" idx="2"/>
          </p:cNvCxnSpPr>
          <p:nvPr/>
        </p:nvCxnSpPr>
        <p:spPr>
          <a:xfrm flipH="1">
            <a:off x="5116660" y="2851698"/>
            <a:ext cx="2454035" cy="189462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" name="Google Shape;108;p17"/>
          <p:cNvCxnSpPr>
            <a:cxnSpLocks/>
            <a:stCxn id="101" idx="2"/>
          </p:cNvCxnSpPr>
          <p:nvPr/>
        </p:nvCxnSpPr>
        <p:spPr>
          <a:xfrm flipH="1">
            <a:off x="5830413" y="2851698"/>
            <a:ext cx="1740282" cy="1829205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17"/>
          <p:cNvCxnSpPr>
            <a:stCxn id="101" idx="2"/>
          </p:cNvCxnSpPr>
          <p:nvPr/>
        </p:nvCxnSpPr>
        <p:spPr>
          <a:xfrm>
            <a:off x="7570707" y="2851703"/>
            <a:ext cx="1539200" cy="18292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17"/>
          <p:cNvCxnSpPr>
            <a:cxnSpLocks/>
            <a:stCxn id="101" idx="2"/>
          </p:cNvCxnSpPr>
          <p:nvPr/>
        </p:nvCxnSpPr>
        <p:spPr>
          <a:xfrm flipH="1">
            <a:off x="7352307" y="2851703"/>
            <a:ext cx="218400" cy="18384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" name="Google Shape;111;p17"/>
          <p:cNvCxnSpPr>
            <a:stCxn id="101" idx="2"/>
          </p:cNvCxnSpPr>
          <p:nvPr/>
        </p:nvCxnSpPr>
        <p:spPr>
          <a:xfrm>
            <a:off x="7570707" y="2851703"/>
            <a:ext cx="2841600" cy="18504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p17"/>
          <p:cNvSpPr/>
          <p:nvPr/>
        </p:nvSpPr>
        <p:spPr>
          <a:xfrm>
            <a:off x="2368633" y="501267"/>
            <a:ext cx="800000" cy="183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18" name="Google Shape;118;p17"/>
          <p:cNvSpPr txBox="1"/>
          <p:nvPr/>
        </p:nvSpPr>
        <p:spPr>
          <a:xfrm>
            <a:off x="7041200" y="1886500"/>
            <a:ext cx="515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>
                <a:solidFill>
                  <a:schemeClr val="lt1"/>
                </a:solidFill>
              </a:rPr>
              <a:t>Diffraction (prism, grating…)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90613-2268-6E9E-CB2C-423356954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771" y="4750515"/>
            <a:ext cx="6493848" cy="1413860"/>
          </a:xfrm>
          <a:prstGeom prst="rect">
            <a:avLst/>
          </a:prstGeom>
        </p:spPr>
      </p:pic>
      <p:pic>
        <p:nvPicPr>
          <p:cNvPr id="4" name="Online Media 3" descr="movie2">
            <a:hlinkClick r:id="" action="ppaction://media"/>
            <a:extLst>
              <a:ext uri="{FF2B5EF4-FFF2-40B4-BE49-F238E27FC236}">
                <a16:creationId xmlns:a16="http://schemas.microsoft.com/office/drawing/2014/main" id="{429B721C-85D7-264D-CF44-7BA757433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854" y="4114800"/>
            <a:ext cx="2743200" cy="2743200"/>
          </a:xfrm>
          <a:prstGeom prst="rect">
            <a:avLst/>
          </a:prstGeom>
        </p:spPr>
      </p:pic>
      <p:sp>
        <p:nvSpPr>
          <p:cNvPr id="11" name="Google Shape;123;p18">
            <a:extLst>
              <a:ext uri="{FF2B5EF4-FFF2-40B4-BE49-F238E27FC236}">
                <a16:creationId xmlns:a16="http://schemas.microsoft.com/office/drawing/2014/main" id="{5D8144D8-5F72-F0FE-A72A-6682673E3BC5}"/>
              </a:ext>
            </a:extLst>
          </p:cNvPr>
          <p:cNvSpPr/>
          <p:nvPr/>
        </p:nvSpPr>
        <p:spPr>
          <a:xfrm>
            <a:off x="565733" y="290688"/>
            <a:ext cx="1154400" cy="1121200"/>
          </a:xfrm>
          <a:prstGeom prst="sun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53A4C-EAC8-925C-C140-900280A1F741}"/>
              </a:ext>
            </a:extLst>
          </p:cNvPr>
          <p:cNvSpPr txBox="1"/>
          <p:nvPr/>
        </p:nvSpPr>
        <p:spPr>
          <a:xfrm>
            <a:off x="7793665" y="276447"/>
            <a:ext cx="255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Slit imaging spectroscopy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A0B27D-2BD8-B771-6149-0032660DE238}"/>
              </a:ext>
            </a:extLst>
          </p:cNvPr>
          <p:cNvCxnSpPr/>
          <p:nvPr/>
        </p:nvCxnSpPr>
        <p:spPr>
          <a:xfrm>
            <a:off x="6680857" y="6488668"/>
            <a:ext cx="2225615" cy="0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6ACA18-5E35-D71A-082E-1CCD977C6D36}"/>
              </a:ext>
            </a:extLst>
          </p:cNvPr>
          <p:cNvSpPr txBox="1"/>
          <p:nvPr/>
        </p:nvSpPr>
        <p:spPr>
          <a:xfrm>
            <a:off x="4778452" y="6250402"/>
            <a:ext cx="132504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/>
          <p:nvPr/>
        </p:nvSpPr>
        <p:spPr>
          <a:xfrm>
            <a:off x="565733" y="290688"/>
            <a:ext cx="1154400" cy="1121200"/>
          </a:xfrm>
          <a:prstGeom prst="sun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4" name="Google Shape;124;p18"/>
          <p:cNvSpPr/>
          <p:nvPr/>
        </p:nvSpPr>
        <p:spPr>
          <a:xfrm rot="1209885">
            <a:off x="6068503" y="2509694"/>
            <a:ext cx="3126008" cy="352817"/>
          </a:xfrm>
          <a:prstGeom prst="bevel">
            <a:avLst>
              <a:gd name="adj" fmla="val 12500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cxnSp>
        <p:nvCxnSpPr>
          <p:cNvPr id="125" name="Google Shape;125;p18"/>
          <p:cNvCxnSpPr/>
          <p:nvPr/>
        </p:nvCxnSpPr>
        <p:spPr>
          <a:xfrm rot="-521508">
            <a:off x="1903741" y="840417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6" name="Google Shape;126;p18"/>
          <p:cNvCxnSpPr/>
          <p:nvPr/>
        </p:nvCxnSpPr>
        <p:spPr>
          <a:xfrm rot="-521508">
            <a:off x="1938373" y="1066917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" name="Google Shape;127;p18"/>
          <p:cNvCxnSpPr/>
          <p:nvPr/>
        </p:nvCxnSpPr>
        <p:spPr>
          <a:xfrm rot="-521508">
            <a:off x="1904936" y="1278063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8" name="Google Shape;128;p18"/>
          <p:cNvCxnSpPr>
            <a:endCxn id="124" idx="2"/>
          </p:cNvCxnSpPr>
          <p:nvPr/>
        </p:nvCxnSpPr>
        <p:spPr>
          <a:xfrm>
            <a:off x="2829107" y="1454903"/>
            <a:ext cx="4741600" cy="139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9" name="Google Shape;129;p18"/>
          <p:cNvSpPr/>
          <p:nvPr/>
        </p:nvSpPr>
        <p:spPr>
          <a:xfrm>
            <a:off x="1720133" y="4700867"/>
            <a:ext cx="10318800" cy="205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cxnSp>
        <p:nvCxnSpPr>
          <p:cNvPr id="130" name="Google Shape;130;p18"/>
          <p:cNvCxnSpPr>
            <a:stCxn id="124" idx="2"/>
          </p:cNvCxnSpPr>
          <p:nvPr/>
        </p:nvCxnSpPr>
        <p:spPr>
          <a:xfrm flipH="1">
            <a:off x="3439507" y="2851703"/>
            <a:ext cx="4131200" cy="1809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Google Shape;131;p18"/>
          <p:cNvCxnSpPr>
            <a:stCxn id="124" idx="2"/>
          </p:cNvCxnSpPr>
          <p:nvPr/>
        </p:nvCxnSpPr>
        <p:spPr>
          <a:xfrm flipH="1">
            <a:off x="4318307" y="2851703"/>
            <a:ext cx="3252400" cy="18348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Google Shape;132;p18"/>
          <p:cNvCxnSpPr>
            <a:stCxn id="124" idx="2"/>
          </p:cNvCxnSpPr>
          <p:nvPr/>
        </p:nvCxnSpPr>
        <p:spPr>
          <a:xfrm>
            <a:off x="7570707" y="2851703"/>
            <a:ext cx="1539200" cy="18292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133;p18"/>
          <p:cNvCxnSpPr>
            <a:stCxn id="124" idx="2"/>
          </p:cNvCxnSpPr>
          <p:nvPr/>
        </p:nvCxnSpPr>
        <p:spPr>
          <a:xfrm flipH="1">
            <a:off x="7352307" y="2851703"/>
            <a:ext cx="218400" cy="18384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" name="Google Shape;134;p18"/>
          <p:cNvCxnSpPr>
            <a:stCxn id="124" idx="2"/>
          </p:cNvCxnSpPr>
          <p:nvPr/>
        </p:nvCxnSpPr>
        <p:spPr>
          <a:xfrm>
            <a:off x="7570707" y="2851703"/>
            <a:ext cx="2841600" cy="18504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5" name="Google Shape;135;p18"/>
          <p:cNvSpPr/>
          <p:nvPr/>
        </p:nvSpPr>
        <p:spPr>
          <a:xfrm>
            <a:off x="2612033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6" name="Google Shape;136;p18"/>
          <p:cNvSpPr/>
          <p:nvPr/>
        </p:nvSpPr>
        <p:spPr>
          <a:xfrm>
            <a:off x="3514833" y="4800467"/>
            <a:ext cx="1706400" cy="1809600"/>
          </a:xfrm>
          <a:prstGeom prst="sun">
            <a:avLst>
              <a:gd name="adj" fmla="val 25000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6490567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00B050">
              <a:alpha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38" name="Google Shape;138;p18"/>
          <p:cNvSpPr/>
          <p:nvPr/>
        </p:nvSpPr>
        <p:spPr>
          <a:xfrm>
            <a:off x="8262000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0432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9591867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FF4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7041200" y="1886500"/>
            <a:ext cx="515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>
                <a:solidFill>
                  <a:schemeClr val="lt1"/>
                </a:solidFill>
              </a:rPr>
              <a:t>Diffraction (prism, grating…)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A6599-D679-7D3F-79C8-23133DF96193}"/>
              </a:ext>
            </a:extLst>
          </p:cNvPr>
          <p:cNvSpPr txBox="1"/>
          <p:nvPr/>
        </p:nvSpPr>
        <p:spPr>
          <a:xfrm>
            <a:off x="7793665" y="276447"/>
            <a:ext cx="28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Slitless</a:t>
            </a:r>
            <a:r>
              <a:rPr lang="en-US" dirty="0">
                <a:solidFill>
                  <a:schemeClr val="bg1"/>
                </a:solidFill>
              </a:rPr>
              <a:t> imaging spectroscopy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565733" y="181833"/>
            <a:ext cx="1154400" cy="1121200"/>
          </a:xfrm>
          <a:prstGeom prst="sun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68" name="Google Shape;168;p20"/>
          <p:cNvSpPr/>
          <p:nvPr/>
        </p:nvSpPr>
        <p:spPr>
          <a:xfrm rot="1209885">
            <a:off x="6068503" y="2509694"/>
            <a:ext cx="3126008" cy="352817"/>
          </a:xfrm>
          <a:prstGeom prst="bevel">
            <a:avLst>
              <a:gd name="adj" fmla="val 12500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cxnSp>
        <p:nvCxnSpPr>
          <p:cNvPr id="169" name="Google Shape;169;p20"/>
          <p:cNvCxnSpPr/>
          <p:nvPr/>
        </p:nvCxnSpPr>
        <p:spPr>
          <a:xfrm rot="-521508">
            <a:off x="1903741" y="840417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20"/>
          <p:cNvCxnSpPr/>
          <p:nvPr/>
        </p:nvCxnSpPr>
        <p:spPr>
          <a:xfrm rot="-521508">
            <a:off x="1938373" y="1066917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20"/>
          <p:cNvCxnSpPr/>
          <p:nvPr/>
        </p:nvCxnSpPr>
        <p:spPr>
          <a:xfrm rot="-521508">
            <a:off x="1904936" y="1278063"/>
            <a:ext cx="577027" cy="303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p20"/>
          <p:cNvCxnSpPr>
            <a:endCxn id="168" idx="2"/>
          </p:cNvCxnSpPr>
          <p:nvPr/>
        </p:nvCxnSpPr>
        <p:spPr>
          <a:xfrm>
            <a:off x="2829107" y="1454903"/>
            <a:ext cx="4741600" cy="139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3" name="Google Shape;173;p20"/>
          <p:cNvSpPr/>
          <p:nvPr/>
        </p:nvSpPr>
        <p:spPr>
          <a:xfrm>
            <a:off x="1720133" y="4700867"/>
            <a:ext cx="10318800" cy="205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cxnSp>
        <p:nvCxnSpPr>
          <p:cNvPr id="174" name="Google Shape;174;p20"/>
          <p:cNvCxnSpPr>
            <a:stCxn id="168" idx="2"/>
          </p:cNvCxnSpPr>
          <p:nvPr/>
        </p:nvCxnSpPr>
        <p:spPr>
          <a:xfrm flipH="1">
            <a:off x="3439507" y="2851703"/>
            <a:ext cx="4131200" cy="1809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20"/>
          <p:cNvCxnSpPr>
            <a:stCxn id="168" idx="2"/>
          </p:cNvCxnSpPr>
          <p:nvPr/>
        </p:nvCxnSpPr>
        <p:spPr>
          <a:xfrm flipH="1">
            <a:off x="4318307" y="2851703"/>
            <a:ext cx="3252400" cy="18348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p20"/>
          <p:cNvCxnSpPr>
            <a:stCxn id="168" idx="2"/>
          </p:cNvCxnSpPr>
          <p:nvPr/>
        </p:nvCxnSpPr>
        <p:spPr>
          <a:xfrm>
            <a:off x="7570707" y="2851703"/>
            <a:ext cx="1539200" cy="18292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Google Shape;177;p20"/>
          <p:cNvCxnSpPr>
            <a:stCxn id="168" idx="2"/>
          </p:cNvCxnSpPr>
          <p:nvPr/>
        </p:nvCxnSpPr>
        <p:spPr>
          <a:xfrm flipH="1">
            <a:off x="7352307" y="2851703"/>
            <a:ext cx="218400" cy="18384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20"/>
          <p:cNvCxnSpPr>
            <a:stCxn id="168" idx="2"/>
          </p:cNvCxnSpPr>
          <p:nvPr/>
        </p:nvCxnSpPr>
        <p:spPr>
          <a:xfrm>
            <a:off x="7570707" y="2851703"/>
            <a:ext cx="2841600" cy="18504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9" name="Google Shape;179;p20"/>
          <p:cNvSpPr/>
          <p:nvPr/>
        </p:nvSpPr>
        <p:spPr>
          <a:xfrm>
            <a:off x="2612033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FF0000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0" name="Google Shape;180;p20"/>
          <p:cNvSpPr/>
          <p:nvPr/>
        </p:nvSpPr>
        <p:spPr>
          <a:xfrm>
            <a:off x="3514833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FF9900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6490567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00FF00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82" name="Google Shape;182;p20"/>
          <p:cNvSpPr/>
          <p:nvPr/>
        </p:nvSpPr>
        <p:spPr>
          <a:xfrm>
            <a:off x="8262000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4A86E8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83" name="Google Shape;183;p20"/>
          <p:cNvSpPr/>
          <p:nvPr/>
        </p:nvSpPr>
        <p:spPr>
          <a:xfrm>
            <a:off x="9591867" y="4800467"/>
            <a:ext cx="1706400" cy="1809600"/>
          </a:xfrm>
          <a:prstGeom prst="sun">
            <a:avLst>
              <a:gd name="adj" fmla="val 25000"/>
            </a:avLst>
          </a:prstGeom>
          <a:solidFill>
            <a:srgbClr val="FF00FF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highlight>
                <a:srgbClr val="FF0000"/>
              </a:highlight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7041200" y="1886500"/>
            <a:ext cx="515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>
                <a:solidFill>
                  <a:schemeClr val="lt1"/>
                </a:solidFill>
              </a:rPr>
              <a:t>Diffraction (prism, grating…)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85" name="Google Shape;185;p20"/>
          <p:cNvSpPr/>
          <p:nvPr/>
        </p:nvSpPr>
        <p:spPr>
          <a:xfrm>
            <a:off x="811067" y="340500"/>
            <a:ext cx="2482400" cy="25112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86" name="Google Shape;186;p20"/>
          <p:cNvSpPr/>
          <p:nvPr/>
        </p:nvSpPr>
        <p:spPr>
          <a:xfrm>
            <a:off x="1199067" y="691300"/>
            <a:ext cx="1706400" cy="1809600"/>
          </a:xfrm>
          <a:prstGeom prst="sun">
            <a:avLst>
              <a:gd name="adj" fmla="val 25000"/>
            </a:avLst>
          </a:prstGeom>
          <a:solidFill>
            <a:srgbClr val="FF0000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7" name="Google Shape;187;p20"/>
          <p:cNvSpPr/>
          <p:nvPr/>
        </p:nvSpPr>
        <p:spPr>
          <a:xfrm>
            <a:off x="4854800" y="340500"/>
            <a:ext cx="2482400" cy="25112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88" name="Google Shape;188;p20"/>
          <p:cNvSpPr/>
          <p:nvPr/>
        </p:nvSpPr>
        <p:spPr>
          <a:xfrm>
            <a:off x="5242800" y="691300"/>
            <a:ext cx="1706400" cy="1809600"/>
          </a:xfrm>
          <a:prstGeom prst="sun">
            <a:avLst>
              <a:gd name="adj" fmla="val 25000"/>
            </a:avLst>
          </a:prstGeom>
          <a:solidFill>
            <a:srgbClr val="FF9900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9" name="Google Shape;189;p20"/>
          <p:cNvSpPr/>
          <p:nvPr/>
        </p:nvSpPr>
        <p:spPr>
          <a:xfrm>
            <a:off x="8898533" y="340500"/>
            <a:ext cx="2482400" cy="25112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90" name="Google Shape;190;p20"/>
          <p:cNvSpPr/>
          <p:nvPr/>
        </p:nvSpPr>
        <p:spPr>
          <a:xfrm>
            <a:off x="9286533" y="691300"/>
            <a:ext cx="1706400" cy="1809600"/>
          </a:xfrm>
          <a:prstGeom prst="sun">
            <a:avLst>
              <a:gd name="adj" fmla="val 25000"/>
            </a:avLst>
          </a:prstGeom>
          <a:solidFill>
            <a:srgbClr val="00FF00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1" name="Google Shape;191;p20"/>
          <p:cNvSpPr/>
          <p:nvPr/>
        </p:nvSpPr>
        <p:spPr>
          <a:xfrm>
            <a:off x="2968984" y="3591133"/>
            <a:ext cx="2482400" cy="25112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92" name="Google Shape;192;p20"/>
          <p:cNvSpPr/>
          <p:nvPr/>
        </p:nvSpPr>
        <p:spPr>
          <a:xfrm>
            <a:off x="3356984" y="3941933"/>
            <a:ext cx="1706400" cy="1809600"/>
          </a:xfrm>
          <a:prstGeom prst="sun">
            <a:avLst>
              <a:gd name="adj" fmla="val 25000"/>
            </a:avLst>
          </a:prstGeom>
          <a:solidFill>
            <a:srgbClr val="4A86E8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3" name="Google Shape;193;p20"/>
          <p:cNvSpPr/>
          <p:nvPr/>
        </p:nvSpPr>
        <p:spPr>
          <a:xfrm>
            <a:off x="6740617" y="3591133"/>
            <a:ext cx="2482400" cy="25112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94" name="Google Shape;194;p20"/>
          <p:cNvSpPr/>
          <p:nvPr/>
        </p:nvSpPr>
        <p:spPr>
          <a:xfrm>
            <a:off x="7128617" y="3941933"/>
            <a:ext cx="1706400" cy="1809600"/>
          </a:xfrm>
          <a:prstGeom prst="sun">
            <a:avLst>
              <a:gd name="adj" fmla="val 25000"/>
            </a:avLst>
          </a:prstGeom>
          <a:solidFill>
            <a:srgbClr val="FF00FF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5" name="Google Shape;195;p20"/>
          <p:cNvSpPr txBox="1"/>
          <p:nvPr/>
        </p:nvSpPr>
        <p:spPr>
          <a:xfrm>
            <a:off x="2253400" y="2851700"/>
            <a:ext cx="7685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3200" b="1">
                <a:solidFill>
                  <a:schemeClr val="lt1"/>
                </a:solidFill>
              </a:rPr>
              <a:t>SPECTRALLY PURE IMAGES</a:t>
            </a:r>
            <a:endParaRPr sz="3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F8F6-E5BE-90BA-7034-7C31147B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8" y="259419"/>
            <a:ext cx="10515600" cy="50573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Slit </a:t>
            </a:r>
            <a:r>
              <a:rPr lang="en-US" sz="3600" dirty="0">
                <a:latin typeface="Bahnschrift" panose="020B0502040204020203" pitchFamily="34" charset="0"/>
                <a:sym typeface="Wingdings" pitchFamily="2" charset="2"/>
              </a:rPr>
              <a:t> </a:t>
            </a:r>
            <a:r>
              <a:rPr lang="en-US" sz="3600" dirty="0" err="1">
                <a:latin typeface="Bahnschrift" panose="020B0502040204020203" pitchFamily="34" charset="0"/>
              </a:rPr>
              <a:t>Slitless</a:t>
            </a:r>
            <a:r>
              <a:rPr lang="en-US" sz="3600" dirty="0">
                <a:latin typeface="Bahnschrift" panose="020B0502040204020203" pitchFamily="34" charset="0"/>
              </a:rPr>
              <a:t> imaging spectroscopy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C1CB5D-60FD-B5C1-BB6B-682BD3E4AA6B}"/>
              </a:ext>
            </a:extLst>
          </p:cNvPr>
          <p:cNvCxnSpPr>
            <a:cxnSpLocks/>
          </p:cNvCxnSpPr>
          <p:nvPr/>
        </p:nvCxnSpPr>
        <p:spPr>
          <a:xfrm>
            <a:off x="0" y="787555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7B88A9-67DA-C4C8-CC96-91CCE0076D1D}"/>
              </a:ext>
            </a:extLst>
          </p:cNvPr>
          <p:cNvCxnSpPr>
            <a:cxnSpLocks/>
          </p:cNvCxnSpPr>
          <p:nvPr/>
        </p:nvCxnSpPr>
        <p:spPr>
          <a:xfrm>
            <a:off x="0" y="663342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CEC51959-738A-7AFE-E45E-D19471C51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454" r="44740"/>
          <a:stretch/>
        </p:blipFill>
        <p:spPr>
          <a:xfrm>
            <a:off x="2558201" y="1226607"/>
            <a:ext cx="67260" cy="2492543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0710D6F-5F58-870F-ADD5-8C664D81D4F7}"/>
              </a:ext>
            </a:extLst>
          </p:cNvPr>
          <p:cNvGraphicFramePr>
            <a:graphicFrameLocks/>
          </p:cNvGraphicFramePr>
          <p:nvPr/>
        </p:nvGraphicFramePr>
        <p:xfrm>
          <a:off x="993913" y="4915283"/>
          <a:ext cx="3503588" cy="4349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8508">
                  <a:extLst>
                    <a:ext uri="{9D8B030D-6E8A-4147-A177-3AD203B41FA5}">
                      <a16:colId xmlns:a16="http://schemas.microsoft.com/office/drawing/2014/main" val="1138868529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1884309033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2462210467"/>
                    </a:ext>
                  </a:extLst>
                </a:gridCol>
                <a:gridCol w="305204">
                  <a:extLst>
                    <a:ext uri="{9D8B030D-6E8A-4147-A177-3AD203B41FA5}">
                      <a16:colId xmlns:a16="http://schemas.microsoft.com/office/drawing/2014/main" val="3433708475"/>
                    </a:ext>
                  </a:extLst>
                </a:gridCol>
                <a:gridCol w="331812">
                  <a:extLst>
                    <a:ext uri="{9D8B030D-6E8A-4147-A177-3AD203B41FA5}">
                      <a16:colId xmlns:a16="http://schemas.microsoft.com/office/drawing/2014/main" val="1998668797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3612008190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3920233758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4019174603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1077442954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1842527556"/>
                    </a:ext>
                  </a:extLst>
                </a:gridCol>
                <a:gridCol w="318508">
                  <a:extLst>
                    <a:ext uri="{9D8B030D-6E8A-4147-A177-3AD203B41FA5}">
                      <a16:colId xmlns:a16="http://schemas.microsoft.com/office/drawing/2014/main" val="3122822736"/>
                    </a:ext>
                  </a:extLst>
                </a:gridCol>
              </a:tblGrid>
              <a:tr h="434993">
                <a:tc>
                  <a:txBody>
                    <a:bodyPr/>
                    <a:lstStyle/>
                    <a:p>
                      <a:r>
                        <a:rPr lang="en-US" sz="800" b="0" dirty="0"/>
                        <a:t>p0</a:t>
                      </a:r>
                      <a:endParaRPr lang="en-US" sz="20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/>
                        <a:t>p1</a:t>
                      </a:r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/>
                        <a:t>p2</a:t>
                      </a:r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05735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3BFAC8A-24A9-C43B-0947-05F7503470F8}"/>
              </a:ext>
            </a:extLst>
          </p:cNvPr>
          <p:cNvCxnSpPr>
            <a:cxnSpLocks/>
          </p:cNvCxnSpPr>
          <p:nvPr/>
        </p:nvCxnSpPr>
        <p:spPr>
          <a:xfrm flipH="1">
            <a:off x="993913" y="3746048"/>
            <a:ext cx="1611025" cy="1117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9ACB587-D07A-798E-0E58-180983354133}"/>
              </a:ext>
            </a:extLst>
          </p:cNvPr>
          <p:cNvCxnSpPr>
            <a:cxnSpLocks/>
          </p:cNvCxnSpPr>
          <p:nvPr/>
        </p:nvCxnSpPr>
        <p:spPr>
          <a:xfrm>
            <a:off x="2604938" y="3746048"/>
            <a:ext cx="1986012" cy="1169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65C8632-E27B-5E51-BE72-928EB081D78C}"/>
              </a:ext>
            </a:extLst>
          </p:cNvPr>
          <p:cNvSpPr txBox="1"/>
          <p:nvPr/>
        </p:nvSpPr>
        <p:spPr>
          <a:xfrm>
            <a:off x="2839156" y="2288594"/>
            <a:ext cx="3103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Line intensity (Ph/pix) from a point on the Sun can be directly read off from detector pixels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F7B6FA-B188-8895-764D-94A86867172F}"/>
              </a:ext>
            </a:extLst>
          </p:cNvPr>
          <p:cNvSpPr txBox="1"/>
          <p:nvPr/>
        </p:nvSpPr>
        <p:spPr>
          <a:xfrm>
            <a:off x="8987554" y="1284150"/>
            <a:ext cx="27289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Each detector pixel contains a</a:t>
            </a:r>
            <a:r>
              <a:rPr lang="en-US" b="1" dirty="0">
                <a:latin typeface="Bahnschrift" panose="020B0502040204020203" pitchFamily="34" charset="0"/>
              </a:rPr>
              <a:t> linear combination </a:t>
            </a:r>
            <a:r>
              <a:rPr lang="en-US" dirty="0">
                <a:latin typeface="Bahnschrift" panose="020B0502040204020203" pitchFamily="34" charset="0"/>
              </a:rPr>
              <a:t>of line intensities from several ions from different points on the Sun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946B4A-29D7-258D-69EC-69B53442B2FD}"/>
              </a:ext>
            </a:extLst>
          </p:cNvPr>
          <p:cNvSpPr txBox="1"/>
          <p:nvPr/>
        </p:nvSpPr>
        <p:spPr>
          <a:xfrm>
            <a:off x="1411111" y="6212006"/>
            <a:ext cx="10253128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hnschrift" panose="020B0502040204020203" pitchFamily="34" charset="0"/>
              </a:rPr>
              <a:t>Goal : Precisely determine the number of photons in every pixel from all observed emission lines 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A92E4E1-F3E2-095A-8042-1D92F3BB327F}"/>
              </a:ext>
            </a:extLst>
          </p:cNvPr>
          <p:cNvGraphicFramePr>
            <a:graphicFrameLocks/>
          </p:cNvGraphicFramePr>
          <p:nvPr/>
        </p:nvGraphicFramePr>
        <p:xfrm>
          <a:off x="6995413" y="5664270"/>
          <a:ext cx="326117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470">
                  <a:extLst>
                    <a:ext uri="{9D8B030D-6E8A-4147-A177-3AD203B41FA5}">
                      <a16:colId xmlns:a16="http://schemas.microsoft.com/office/drawing/2014/main" val="1138868529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8430903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246221046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433708475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99866879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612008190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920233758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401917460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077442954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42527556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122822736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057351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75C3093-0870-04EB-81E8-AA77328907E8}"/>
              </a:ext>
            </a:extLst>
          </p:cNvPr>
          <p:cNvGraphicFramePr>
            <a:graphicFrameLocks/>
          </p:cNvGraphicFramePr>
          <p:nvPr/>
        </p:nvGraphicFramePr>
        <p:xfrm>
          <a:off x="6995413" y="4576990"/>
          <a:ext cx="326117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470">
                  <a:extLst>
                    <a:ext uri="{9D8B030D-6E8A-4147-A177-3AD203B41FA5}">
                      <a16:colId xmlns:a16="http://schemas.microsoft.com/office/drawing/2014/main" val="1138868529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8430903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246221046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433708475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99866879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612008190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920233758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401917460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077442954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42527556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122822736"/>
                    </a:ext>
                  </a:extLst>
                </a:gridCol>
              </a:tblGrid>
              <a:tr h="27753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4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057351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EECE1A4C-F029-0B3B-B33C-D6DC785AC107}"/>
              </a:ext>
            </a:extLst>
          </p:cNvPr>
          <p:cNvGraphicFramePr>
            <a:graphicFrameLocks/>
          </p:cNvGraphicFramePr>
          <p:nvPr/>
        </p:nvGraphicFramePr>
        <p:xfrm>
          <a:off x="6717740" y="4130912"/>
          <a:ext cx="326117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470">
                  <a:extLst>
                    <a:ext uri="{9D8B030D-6E8A-4147-A177-3AD203B41FA5}">
                      <a16:colId xmlns:a16="http://schemas.microsoft.com/office/drawing/2014/main" val="1138868529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8430903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246221046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433708475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99866879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612008190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920233758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401917460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077442954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42527556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122822736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057351"/>
                  </a:ext>
                </a:extLst>
              </a:tr>
            </a:tbl>
          </a:graphicData>
        </a:graphic>
      </p:graphicFrame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61C99F2-F26F-288F-2071-59A2257AF934}"/>
              </a:ext>
            </a:extLst>
          </p:cNvPr>
          <p:cNvGraphicFramePr>
            <a:graphicFrameLocks/>
          </p:cNvGraphicFramePr>
          <p:nvPr/>
        </p:nvGraphicFramePr>
        <p:xfrm>
          <a:off x="7224604" y="5012928"/>
          <a:ext cx="326117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470">
                  <a:extLst>
                    <a:ext uri="{9D8B030D-6E8A-4147-A177-3AD203B41FA5}">
                      <a16:colId xmlns:a16="http://schemas.microsoft.com/office/drawing/2014/main" val="1138868529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8430903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246221046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433708475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998668797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612008190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920233758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4019174603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077442954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1842527556"/>
                    </a:ext>
                  </a:extLst>
                </a:gridCol>
                <a:gridCol w="296470">
                  <a:extLst>
                    <a:ext uri="{9D8B030D-6E8A-4147-A177-3AD203B41FA5}">
                      <a16:colId xmlns:a16="http://schemas.microsoft.com/office/drawing/2014/main" val="3122822736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057351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D8766C5F-8534-2429-ADDB-1993EAC5973B}"/>
              </a:ext>
            </a:extLst>
          </p:cNvPr>
          <p:cNvGrpSpPr/>
          <p:nvPr/>
        </p:nvGrpSpPr>
        <p:grpSpPr>
          <a:xfrm>
            <a:off x="7804124" y="829713"/>
            <a:ext cx="936871" cy="3192489"/>
            <a:chOff x="10128185" y="804642"/>
            <a:chExt cx="936871" cy="31924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4111BE-E797-9447-2041-A41CB3464F18}"/>
                </a:ext>
              </a:extLst>
            </p:cNvPr>
            <p:cNvGrpSpPr/>
            <p:nvPr/>
          </p:nvGrpSpPr>
          <p:grpSpPr>
            <a:xfrm>
              <a:off x="10128185" y="804642"/>
              <a:ext cx="936871" cy="3177042"/>
              <a:chOff x="5159128" y="1623087"/>
              <a:chExt cx="936871" cy="3177042"/>
            </a:xfrm>
          </p:grpSpPr>
          <p:pic>
            <p:nvPicPr>
              <p:cNvPr id="6" name="Picture 5" descr="A blue and white image of a butterfly&#10;&#10;Description automatically generated">
                <a:extLst>
                  <a:ext uri="{FF2B5EF4-FFF2-40B4-BE49-F238E27FC236}">
                    <a16:creationId xmlns:a16="http://schemas.microsoft.com/office/drawing/2014/main" id="{797CE78B-7AA1-490C-EB27-089F3F19B5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25347" t="4411" r="25767" b="4678"/>
              <a:stretch/>
            </p:blipFill>
            <p:spPr>
              <a:xfrm>
                <a:off x="5159128" y="1623087"/>
                <a:ext cx="936871" cy="31770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7C318B2-6FF2-F6DF-DB05-5FDE178108D3}"/>
                  </a:ext>
                </a:extLst>
              </p:cNvPr>
              <p:cNvCxnSpPr>
                <a:cxnSpLocks/>
                <a:stCxn id="6" idx="0"/>
                <a:endCxn id="6" idx="2"/>
              </p:cNvCxnSpPr>
              <p:nvPr/>
            </p:nvCxnSpPr>
            <p:spPr>
              <a:xfrm>
                <a:off x="5627564" y="1623087"/>
                <a:ext cx="0" cy="3177042"/>
              </a:xfrm>
              <a:prstGeom prst="line">
                <a:avLst/>
              </a:prstGeom>
              <a:ln w="28575">
                <a:solidFill>
                  <a:srgbClr val="FF40FF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45FAA9-B7AE-F67C-68F9-7CFB417633E8}"/>
                </a:ext>
              </a:extLst>
            </p:cNvPr>
            <p:cNvCxnSpPr>
              <a:cxnSpLocks/>
            </p:cNvCxnSpPr>
            <p:nvPr/>
          </p:nvCxnSpPr>
          <p:spPr>
            <a:xfrm>
              <a:off x="10507283" y="804642"/>
              <a:ext cx="0" cy="3177042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79A728-5E06-D18A-3821-44071459ECF5}"/>
                </a:ext>
              </a:extLst>
            </p:cNvPr>
            <p:cNvCxnSpPr>
              <a:cxnSpLocks/>
            </p:cNvCxnSpPr>
            <p:nvPr/>
          </p:nvCxnSpPr>
          <p:spPr>
            <a:xfrm>
              <a:off x="10672386" y="820089"/>
              <a:ext cx="0" cy="317704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36211C-1D1B-AA0A-D704-7AEE76D2C4C2}"/>
              </a:ext>
            </a:extLst>
          </p:cNvPr>
          <p:cNvCxnSpPr/>
          <p:nvPr/>
        </p:nvCxnSpPr>
        <p:spPr>
          <a:xfrm>
            <a:off x="7131839" y="4353894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B7A129-B2FC-EA1C-D326-1391A01646EE}"/>
              </a:ext>
            </a:extLst>
          </p:cNvPr>
          <p:cNvCxnSpPr/>
          <p:nvPr/>
        </p:nvCxnSpPr>
        <p:spPr>
          <a:xfrm>
            <a:off x="7430013" y="4353894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A15A9B-2554-AD1D-C17E-88BAB638CADA}"/>
              </a:ext>
            </a:extLst>
          </p:cNvPr>
          <p:cNvCxnSpPr/>
          <p:nvPr/>
        </p:nvCxnSpPr>
        <p:spPr>
          <a:xfrm>
            <a:off x="7751116" y="4353893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A192FD-1768-8C40-5647-1B9019240542}"/>
              </a:ext>
            </a:extLst>
          </p:cNvPr>
          <p:cNvCxnSpPr/>
          <p:nvPr/>
        </p:nvCxnSpPr>
        <p:spPr>
          <a:xfrm>
            <a:off x="8036038" y="4329032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A3206D-5183-FD05-A770-EEF7B724D64F}"/>
              </a:ext>
            </a:extLst>
          </p:cNvPr>
          <p:cNvCxnSpPr/>
          <p:nvPr/>
        </p:nvCxnSpPr>
        <p:spPr>
          <a:xfrm>
            <a:off x="8313789" y="4353892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13684C-75AB-AA2F-C2A6-86A332AD10DF}"/>
              </a:ext>
            </a:extLst>
          </p:cNvPr>
          <p:cNvCxnSpPr/>
          <p:nvPr/>
        </p:nvCxnSpPr>
        <p:spPr>
          <a:xfrm>
            <a:off x="8631218" y="4366348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3F92551-BAB2-E67E-0669-474587A53219}"/>
              </a:ext>
            </a:extLst>
          </p:cNvPr>
          <p:cNvCxnSpPr/>
          <p:nvPr/>
        </p:nvCxnSpPr>
        <p:spPr>
          <a:xfrm>
            <a:off x="8910682" y="4363908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3DACFD-1F0D-FBA8-68E8-C53A12C82D68}"/>
              </a:ext>
            </a:extLst>
          </p:cNvPr>
          <p:cNvCxnSpPr/>
          <p:nvPr/>
        </p:nvCxnSpPr>
        <p:spPr>
          <a:xfrm>
            <a:off x="9215484" y="4347269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AEDF26-6998-43F1-7122-FA9F7C4F5EF6}"/>
              </a:ext>
            </a:extLst>
          </p:cNvPr>
          <p:cNvCxnSpPr/>
          <p:nvPr/>
        </p:nvCxnSpPr>
        <p:spPr>
          <a:xfrm>
            <a:off x="9520278" y="4347269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FF5C7EB-B5AF-A4BF-2662-67F294A718F0}"/>
              </a:ext>
            </a:extLst>
          </p:cNvPr>
          <p:cNvCxnSpPr/>
          <p:nvPr/>
        </p:nvCxnSpPr>
        <p:spPr>
          <a:xfrm>
            <a:off x="9785324" y="4320765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E5617C-8A27-D3E9-F955-48DD16E43811}"/>
              </a:ext>
            </a:extLst>
          </p:cNvPr>
          <p:cNvCxnSpPr/>
          <p:nvPr/>
        </p:nvCxnSpPr>
        <p:spPr>
          <a:xfrm>
            <a:off x="10116632" y="4307513"/>
            <a:ext cx="0" cy="15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E992B18-A9BB-25C6-A194-C3147B3F7DAA}"/>
              </a:ext>
            </a:extLst>
          </p:cNvPr>
          <p:cNvSpPr txBox="1"/>
          <p:nvPr/>
        </p:nvSpPr>
        <p:spPr>
          <a:xfrm>
            <a:off x="4006143" y="5783782"/>
            <a:ext cx="158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Pixels</a:t>
            </a:r>
          </a:p>
        </p:txBody>
      </p:sp>
      <p:sp>
        <p:nvSpPr>
          <p:cNvPr id="39" name="Left Arrow 38">
            <a:extLst>
              <a:ext uri="{FF2B5EF4-FFF2-40B4-BE49-F238E27FC236}">
                <a16:creationId xmlns:a16="http://schemas.microsoft.com/office/drawing/2014/main" id="{42A6044E-783E-C621-D9D7-4433DEF2E669}"/>
              </a:ext>
            </a:extLst>
          </p:cNvPr>
          <p:cNvSpPr/>
          <p:nvPr/>
        </p:nvSpPr>
        <p:spPr>
          <a:xfrm rot="10800000" flipV="1">
            <a:off x="5625548" y="5847282"/>
            <a:ext cx="840379" cy="1846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>
            <a:extLst>
              <a:ext uri="{FF2B5EF4-FFF2-40B4-BE49-F238E27FC236}">
                <a16:creationId xmlns:a16="http://schemas.microsoft.com/office/drawing/2014/main" id="{630132A4-F0E8-AF03-27A2-149FF63FBF24}"/>
              </a:ext>
            </a:extLst>
          </p:cNvPr>
          <p:cNvSpPr/>
          <p:nvPr/>
        </p:nvSpPr>
        <p:spPr>
          <a:xfrm rot="5400000" flipV="1">
            <a:off x="4196441" y="5534937"/>
            <a:ext cx="426829" cy="17529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BE3FE3-B655-EB2C-5BB3-3497390FA4ED}"/>
              </a:ext>
            </a:extLst>
          </p:cNvPr>
          <p:cNvSpPr txBox="1"/>
          <p:nvPr/>
        </p:nvSpPr>
        <p:spPr>
          <a:xfrm>
            <a:off x="10352028" y="455798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On–axis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DB48E4-6D23-345F-91C2-2EBCB6D236CB}"/>
              </a:ext>
            </a:extLst>
          </p:cNvPr>
          <p:cNvSpPr txBox="1"/>
          <p:nvPr/>
        </p:nvSpPr>
        <p:spPr>
          <a:xfrm>
            <a:off x="10570770" y="5015663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Off–axis + 1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67E8A-A190-7E33-94A9-AD5B31F822B1}"/>
              </a:ext>
            </a:extLst>
          </p:cNvPr>
          <p:cNvSpPr txBox="1"/>
          <p:nvPr/>
        </p:nvSpPr>
        <p:spPr>
          <a:xfrm>
            <a:off x="10133810" y="413009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Off–axis - 1 </a:t>
            </a:r>
          </a:p>
        </p:txBody>
      </p:sp>
    </p:spTree>
    <p:extLst>
      <p:ext uri="{BB962C8B-B14F-4D97-AF65-F5344CB8AC3E}">
        <p14:creationId xmlns:p14="http://schemas.microsoft.com/office/powerpoint/2010/main" val="26458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37" y="224572"/>
            <a:ext cx="10515600" cy="56298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MaGIXS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66274-724D-5BB3-8069-4E0A24AFB20C}"/>
              </a:ext>
            </a:extLst>
          </p:cNvPr>
          <p:cNvSpPr txBox="1"/>
          <p:nvPr/>
        </p:nvSpPr>
        <p:spPr>
          <a:xfrm>
            <a:off x="10185991" y="1713707"/>
            <a:ext cx="2006009" cy="378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MaGIXS data are ”overlappograms”</a:t>
            </a:r>
          </a:p>
          <a:p>
            <a:pPr>
              <a:lnSpc>
                <a:spcPct val="150000"/>
              </a:lnSpc>
            </a:pP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Observed several warm emission lines 1 to 5 MK plasma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Bahnschrift" panose="020B0502040204020203" pitchFamily="34" charset="0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B29378D-17BD-7E6B-749B-7DE13169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135" y="1151513"/>
            <a:ext cx="9072361" cy="48768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1AB7DC-FB30-8DBF-E1E8-DA8526AFF9C8}"/>
              </a:ext>
            </a:extLst>
          </p:cNvPr>
          <p:cNvCxnSpPr>
            <a:cxnSpLocks/>
          </p:cNvCxnSpPr>
          <p:nvPr/>
        </p:nvCxnSpPr>
        <p:spPr>
          <a:xfrm>
            <a:off x="0" y="787555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097CF5-E73B-9B70-CB94-CD90018DC9FF}"/>
              </a:ext>
            </a:extLst>
          </p:cNvPr>
          <p:cNvCxnSpPr>
            <a:cxnSpLocks/>
          </p:cNvCxnSpPr>
          <p:nvPr/>
        </p:nvCxnSpPr>
        <p:spPr>
          <a:xfrm>
            <a:off x="0" y="663342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877983-4AE5-EA99-8102-7004A6C40BE7}"/>
              </a:ext>
            </a:extLst>
          </p:cNvPr>
          <p:cNvSpPr txBox="1"/>
          <p:nvPr/>
        </p:nvSpPr>
        <p:spPr>
          <a:xfrm>
            <a:off x="9077142" y="6016650"/>
            <a:ext cx="326052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Bahnschrift" panose="020B0502040204020203" pitchFamily="34" charset="0"/>
              </a:rPr>
              <a:t>30 July 2021, ~18:20 UT</a:t>
            </a:r>
          </a:p>
          <a:p>
            <a:r>
              <a:rPr lang="en-US" sz="1867" dirty="0">
                <a:latin typeface="Bahnschrift" panose="020B0502040204020203" pitchFamily="34" charset="0"/>
              </a:rPr>
              <a:t>~296 s science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92762-4988-68AA-909F-81621020E906}"/>
              </a:ext>
            </a:extLst>
          </p:cNvPr>
          <p:cNvSpPr txBox="1"/>
          <p:nvPr/>
        </p:nvSpPr>
        <p:spPr>
          <a:xfrm>
            <a:off x="1198610" y="6165472"/>
            <a:ext cx="776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" panose="020B0502040204020203" pitchFamily="34" charset="0"/>
              </a:rPr>
              <a:t>Multiple copies of same ions at different wavelengths offer constraints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A507F4-F007-42B6-14D2-FBEDC87AD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203" y="13904"/>
            <a:ext cx="2218660" cy="731520"/>
          </a:xfrm>
          <a:prstGeom prst="rect">
            <a:avLst/>
          </a:prstGeom>
        </p:spPr>
      </p:pic>
      <p:pic>
        <p:nvPicPr>
          <p:cNvPr id="10" name="Picture 9" descr="A picture containing text, light, lit&#10;&#10;Description automatically generated">
            <a:extLst>
              <a:ext uri="{FF2B5EF4-FFF2-40B4-BE49-F238E27FC236}">
                <a16:creationId xmlns:a16="http://schemas.microsoft.com/office/drawing/2014/main" id="{9245E2D2-CBEC-F662-4D1B-3EC729519F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17"/>
          <a:stretch/>
        </p:blipFill>
        <p:spPr>
          <a:xfrm>
            <a:off x="0" y="829687"/>
            <a:ext cx="2397221" cy="27432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1B9225B-596E-E148-0FF9-7C0C6F94D9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9"/>
          <a:stretch/>
        </p:blipFill>
        <p:spPr bwMode="auto">
          <a:xfrm>
            <a:off x="0" y="3330383"/>
            <a:ext cx="1051724" cy="320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5"/>
    </mc:Choice>
    <mc:Fallback xmlns="">
      <p:transition spd="slow" advTm="1282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C97F-273A-4E41-A32E-FEA38C98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082EE-A799-EF4A-BC86-B98FDEC6E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Write a set of linear equations: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70C0"/>
                </a:solidFill>
              </a:rPr>
              <a:t>Observation  </a:t>
            </a:r>
            <a:r>
              <a:rPr lang="en-US" dirty="0"/>
              <a:t>= </a:t>
            </a:r>
            <a:r>
              <a:rPr lang="en-US" dirty="0">
                <a:solidFill>
                  <a:srgbClr val="00B050"/>
                </a:solidFill>
              </a:rPr>
              <a:t>Response Matrix </a:t>
            </a:r>
            <a:r>
              <a:rPr lang="en-US" dirty="0"/>
              <a:t># </a:t>
            </a:r>
            <a:r>
              <a:rPr lang="en-US" dirty="0">
                <a:solidFill>
                  <a:srgbClr val="FF0000"/>
                </a:solidFill>
              </a:rPr>
              <a:t>EM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dirty="0">
                <a:solidFill>
                  <a:srgbClr val="0070C0"/>
                </a:solidFill>
              </a:rPr>
              <a:t>y </a:t>
            </a:r>
            <a:r>
              <a:rPr lang="en-US" dirty="0"/>
              <a:t>= 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B050"/>
                </a:solidFill>
              </a:rPr>
              <a:t>Response Matrix </a:t>
            </a:r>
            <a:r>
              <a:rPr lang="en-US" dirty="0"/>
              <a:t>includes: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Atomic data – How does the solar plasma radiate?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Instrument response – How does the instrument measure the radiation? 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04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845</Words>
  <Application>Microsoft Macintosh PowerPoint</Application>
  <PresentationFormat>Widescreen</PresentationFormat>
  <Paragraphs>148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Bahnschrift</vt:lpstr>
      <vt:lpstr>Calibri</vt:lpstr>
      <vt:lpstr>Calibri Light</vt:lpstr>
      <vt:lpstr>Office Theme</vt:lpstr>
      <vt:lpstr>Unfolding Spectroheliogram   MaGIXS*  </vt:lpstr>
      <vt:lpstr>Objective </vt:lpstr>
      <vt:lpstr>PowerPoint Presentation</vt:lpstr>
      <vt:lpstr>PowerPoint Presentation</vt:lpstr>
      <vt:lpstr>PowerPoint Presentation</vt:lpstr>
      <vt:lpstr>PowerPoint Presentation</vt:lpstr>
      <vt:lpstr>Slit  Slitless imaging spectroscopy</vt:lpstr>
      <vt:lpstr>MaGIXS</vt:lpstr>
      <vt:lpstr>Unfolding method</vt:lpstr>
      <vt:lpstr>PowerPoint Presentation</vt:lpstr>
      <vt:lpstr>Response Matrix</vt:lpstr>
      <vt:lpstr>PowerPoint Presentation</vt:lpstr>
      <vt:lpstr>PowerPoint Presentation</vt:lpstr>
      <vt:lpstr>Questions</vt:lpstr>
      <vt:lpstr>PowerPoint Presentation</vt:lpstr>
      <vt:lpstr>PowerPoint Presentation</vt:lpstr>
      <vt:lpstr>Why inversion works?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Unfolding Spectroheliogram </dc:title>
  <dc:creator>Panchapakesan, Athiray (MSFC-ST13)[UAH]</dc:creator>
  <cp:lastModifiedBy>Panchapakesan, Athiray (MSFC-ST13)[UAH]</cp:lastModifiedBy>
  <cp:revision>8</cp:revision>
  <dcterms:created xsi:type="dcterms:W3CDTF">2023-11-08T03:54:44Z</dcterms:created>
  <dcterms:modified xsi:type="dcterms:W3CDTF">2023-11-08T17:35:16Z</dcterms:modified>
</cp:coreProperties>
</file>