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7" r:id="rId1"/>
  </p:sldMasterIdLst>
  <p:notesMasterIdLst>
    <p:notesMasterId r:id="rId36"/>
  </p:notesMasterIdLst>
  <p:handoutMasterIdLst>
    <p:handoutMasterId r:id="rId37"/>
  </p:handoutMasterIdLst>
  <p:sldIdLst>
    <p:sldId id="524" r:id="rId2"/>
    <p:sldId id="700" r:id="rId3"/>
    <p:sldId id="701" r:id="rId4"/>
    <p:sldId id="704" r:id="rId5"/>
    <p:sldId id="690" r:id="rId6"/>
    <p:sldId id="605" r:id="rId7"/>
    <p:sldId id="677" r:id="rId8"/>
    <p:sldId id="667" r:id="rId9"/>
    <p:sldId id="678" r:id="rId10"/>
    <p:sldId id="668" r:id="rId11"/>
    <p:sldId id="670" r:id="rId12"/>
    <p:sldId id="680" r:id="rId13"/>
    <p:sldId id="721" r:id="rId14"/>
    <p:sldId id="671" r:id="rId15"/>
    <p:sldId id="719" r:id="rId16"/>
    <p:sldId id="681" r:id="rId17"/>
    <p:sldId id="672" r:id="rId18"/>
    <p:sldId id="689" r:id="rId19"/>
    <p:sldId id="673" r:id="rId20"/>
    <p:sldId id="695" r:id="rId21"/>
    <p:sldId id="684" r:id="rId22"/>
    <p:sldId id="676" r:id="rId23"/>
    <p:sldId id="656" r:id="rId24"/>
    <p:sldId id="692" r:id="rId25"/>
    <p:sldId id="693" r:id="rId26"/>
    <p:sldId id="694" r:id="rId27"/>
    <p:sldId id="685" r:id="rId28"/>
    <p:sldId id="718" r:id="rId29"/>
    <p:sldId id="682" r:id="rId30"/>
    <p:sldId id="720" r:id="rId31"/>
    <p:sldId id="683" r:id="rId32"/>
    <p:sldId id="699" r:id="rId33"/>
    <p:sldId id="687" r:id="rId34"/>
    <p:sldId id="711" r:id="rId3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FFFF"/>
    <a:srgbClr val="000000"/>
    <a:srgbClr val="CC0099"/>
    <a:srgbClr val="0033CC"/>
    <a:srgbClr val="CC0000"/>
    <a:srgbClr val="FFFFFF"/>
    <a:srgbClr val="C7C7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5570" autoAdjust="0"/>
    <p:restoredTop sz="94700" autoAdjust="0"/>
  </p:normalViewPr>
  <p:slideViewPr>
    <p:cSldViewPr>
      <p:cViewPr>
        <p:scale>
          <a:sx n="100" d="100"/>
          <a:sy n="100" d="100"/>
        </p:scale>
        <p:origin x="-744" y="-128"/>
      </p:cViewPr>
      <p:guideLst>
        <p:guide orient="horz" pos="2208"/>
        <p:guide pos="12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1" d="100"/>
          <a:sy n="61" d="100"/>
        </p:scale>
        <p:origin x="-1698" y="-4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charset="0"/>
              </a:defRPr>
            </a:lvl1pPr>
          </a:lstStyle>
          <a:p>
            <a:fld id="{51F64006-0425-224C-9AD1-0C85D3FE5F4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1991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2058" name="Rectangle 1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charset="0"/>
              </a:defRPr>
            </a:lvl1pPr>
          </a:lstStyle>
          <a:p>
            <a:fld id="{FE9EADEC-CC09-BB49-92E6-BF19450B3E0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9861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153B15-1077-3F43-9CE5-B11231B635B3}" type="slidenum">
              <a:rPr lang="en-US"/>
              <a:pPr/>
              <a:t>1</a:t>
            </a:fld>
            <a:endParaRPr lang="en-US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105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2625"/>
            <a:ext cx="4572000" cy="3429000"/>
          </a:xfrm>
          <a:solidFill>
            <a:srgbClr val="FFFFFF"/>
          </a:solidFill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956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571" tIns="45286" rIns="90571" bIns="4528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797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~5x10^-5</a:t>
            </a:r>
            <a:r>
              <a:rPr lang="en-US" baseline="0" dirty="0" smtClean="0"/>
              <a:t> = 5</a:t>
            </a:r>
            <a:r>
              <a:rPr lang="en-US" dirty="0" smtClean="0"/>
              <a:t>s</a:t>
            </a:r>
            <a:r>
              <a:rPr lang="en-US" baseline="0" dirty="0" smtClean="0"/>
              <a:t>   from raw LS without full 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EADEC-CC09-BB49-92E6-BF19450B3E0E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797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27094"/>
            <a:ext cx="7772400" cy="1470025"/>
          </a:xfrm>
        </p:spPr>
        <p:txBody>
          <a:bodyPr anchor="b" anchorCtr="0"/>
          <a:lstStyle>
            <a:lvl1pPr>
              <a:defRPr sz="54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1" y="3810000"/>
            <a:ext cx="7770812" cy="1752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CoverGlyp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025" y="3048000"/>
            <a:ext cx="1123950" cy="771525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738282"/>
            <a:ext cx="7770813" cy="1048870"/>
          </a:xfr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0" y="457200"/>
            <a:ext cx="4572000" cy="3173506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181600"/>
            <a:ext cx="7770813" cy="6858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accent3"/>
              </a:buClr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C8D99-F599-6943-8EAB-3A539DE5AC9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4890247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F7763-86F3-0944-9B31-5C148C58DF7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658992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7882"/>
            <a:ext cx="1524000" cy="532503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7882"/>
            <a:ext cx="5889812" cy="532503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87A58-FCA2-DE44-A08A-B1CB4252BA3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052928" y="3115195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820A3-C6E3-0F42-9DD9-2BC39F2E3F3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658992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26440"/>
            <a:ext cx="7770813" cy="1472184"/>
          </a:xfrm>
        </p:spPr>
        <p:txBody>
          <a:bodyPr anchor="b" anchorCtr="0"/>
          <a:lstStyle>
            <a:lvl1pPr algn="ctr">
              <a:defRPr sz="54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3813048"/>
            <a:ext cx="7770813" cy="1755648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0ED3-3425-8B4A-8E5C-F6C49671F1E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lyph-SectionHead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3174066"/>
            <a:ext cx="1066800" cy="5905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D989D-6658-BA40-BF8F-0C1B664E8F5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658992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27238"/>
            <a:ext cx="3657600" cy="639762"/>
          </a:xfrm>
        </p:spPr>
        <p:txBody>
          <a:bodyPr anchor="ctr" anchorCtr="0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2027238"/>
            <a:ext cx="3657600" cy="639762"/>
          </a:xfrm>
        </p:spPr>
        <p:txBody>
          <a:bodyPr anchor="ctr" anchorCtr="0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3EF87-EA0E-8642-BDEF-E25CB81CB4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658992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02AB3-0A15-E748-BF91-D2069127EB7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658992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3ECB9-A48C-6D4E-A76A-9F4B8B7687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6" y="914400"/>
            <a:ext cx="3657600" cy="1162050"/>
          </a:xfrm>
        </p:spPr>
        <p:txBody>
          <a:bodyPr anchor="b"/>
          <a:lstStyle>
            <a:lvl1pPr algn="ctr">
              <a:defRPr sz="3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6118" y="457199"/>
            <a:ext cx="3657600" cy="541020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6" y="2590799"/>
            <a:ext cx="3657600" cy="2895601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CFEAE-8B39-EE4E-A9E2-FFFBDE5DEEF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4746" y="2286000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9013" y="914400"/>
            <a:ext cx="3657600" cy="1161288"/>
          </a:xfr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58906" y="457200"/>
            <a:ext cx="3657600" cy="5413248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013" y="2587752"/>
            <a:ext cx="3657600" cy="289864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accent3"/>
              </a:buClr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9D72E-1742-154A-BA43-543F9AA8BF0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04853" y="2286000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289115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C8D99-F599-6943-8EAB-3A539DE5AC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67236"/>
            <a:ext cx="7770813" cy="1371600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9800"/>
            <a:ext cx="7770813" cy="365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6289115"/>
            <a:ext cx="2375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9624" y="6289115"/>
            <a:ext cx="31555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2"/>
          </a:solidFill>
          <a:effectLst>
            <a:outerShdw blurRad="38100" dist="12700" algn="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000"/>
        </a:spcBef>
        <a:buClr>
          <a:schemeClr val="accent3"/>
        </a:buClr>
        <a:buFont typeface="Wingdings" pitchFamily="2" charset="2"/>
        <a:buChar char="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accent3">
            <a:lumMod val="50000"/>
          </a:schemeClr>
        </a:buClr>
        <a:buFont typeface="Wingdings" pitchFamily="2" charset="2"/>
        <a:buChar char="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600"/>
        </a:spcBef>
        <a:buClr>
          <a:schemeClr val="accent3"/>
        </a:buClr>
        <a:buFont typeface="Wingdings" pitchFamily="2" charset="2"/>
        <a:buChar char="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600"/>
        </a:spcBef>
        <a:buClr>
          <a:schemeClr val="accent3">
            <a:lumMod val="50000"/>
          </a:schemeClr>
        </a:buClr>
        <a:buFont typeface="Wingdings" pitchFamily="2" charset="2"/>
        <a:buChar char="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600"/>
        </a:spcBef>
        <a:buClr>
          <a:schemeClr val="accent3"/>
        </a:buClr>
        <a:buFont typeface="Wingdings" pitchFamily="2" charset="2"/>
        <a:buChar char="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Relationship Id="rId3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8.emf"/><Relationship Id="rId5" Type="http://schemas.openxmlformats.org/officeDocument/2006/relationships/image" Target="../media/image29.emf"/><Relationship Id="rId6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Relationship Id="rId3" Type="http://schemas.openxmlformats.org/officeDocument/2006/relationships/image" Target="../media/image33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Relationship Id="rId3" Type="http://schemas.openxmlformats.org/officeDocument/2006/relationships/image" Target="../media/image34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Relationship Id="rId3" Type="http://schemas.openxmlformats.org/officeDocument/2006/relationships/image" Target="../media/image35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jpeg"/><Relationship Id="rId3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533400" y="1066800"/>
            <a:ext cx="7999412" cy="2209800"/>
          </a:xfrm>
          <a:noFill/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1"/>
                </a:solidFill>
              </a:rPr>
              <a:t>Accretion </a:t>
            </a:r>
            <a:r>
              <a:rPr lang="en-US" sz="4000" b="1" dirty="0">
                <a:solidFill>
                  <a:schemeClr val="tx1"/>
                </a:solidFill>
              </a:rPr>
              <a:t>Lags </a:t>
            </a:r>
            <a:r>
              <a:rPr lang="en-US" sz="4000" b="1" dirty="0" smtClean="0">
                <a:solidFill>
                  <a:schemeClr val="tx1"/>
                </a:solidFill>
              </a:rPr>
              <a:t>in </a:t>
            </a:r>
            <a:r>
              <a:rPr lang="en-US" sz="4000" b="1" dirty="0">
                <a:solidFill>
                  <a:schemeClr val="tx1"/>
                </a:solidFill>
              </a:rPr>
              <a:t>Black-Hole </a:t>
            </a:r>
            <a:r>
              <a:rPr lang="en-US" sz="4000" b="1" dirty="0" smtClean="0">
                <a:solidFill>
                  <a:schemeClr val="tx1"/>
                </a:solidFill>
              </a:rPr>
              <a:t>Binaries</a:t>
            </a:r>
            <a:endParaRPr lang="en-US" sz="4000" b="1" dirty="0" smtClean="0">
              <a:solidFill>
                <a:schemeClr val="tx1"/>
              </a:solidFill>
            </a:endParaRP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April 23</a:t>
            </a:r>
            <a:r>
              <a:rPr lang="en-US" baseline="30000" dirty="0" smtClean="0"/>
              <a:t>rd</a:t>
            </a:r>
            <a:r>
              <a:rPr lang="en-US" dirty="0" smtClean="0"/>
              <a:t> </a:t>
            </a:r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2051" name="Rectangle 6"/>
          <p:cNvSpPr>
            <a:spLocks noChangeArrowheads="1"/>
          </p:cNvSpPr>
          <p:nvPr/>
        </p:nvSpPr>
        <p:spPr bwMode="auto">
          <a:xfrm>
            <a:off x="0" y="396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3000" dirty="0"/>
              <a:t>Jack </a:t>
            </a:r>
            <a:r>
              <a:rPr lang="en-US" sz="3000" dirty="0" smtClean="0"/>
              <a:t>Steiner</a:t>
            </a:r>
          </a:p>
          <a:p>
            <a:pPr algn="ctr"/>
            <a:endParaRPr lang="en-US" sz="2000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Optical Model</a:t>
            </a:r>
            <a:endParaRPr lang="en-US" sz="3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pic>
        <p:nvPicPr>
          <p:cNvPr id="4" name="Picture 3" descr="fig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48132" y="1496153"/>
            <a:ext cx="6055968" cy="4828447"/>
          </a:xfrm>
          <a:prstGeom prst="rect">
            <a:avLst/>
          </a:prstGeom>
        </p:spPr>
      </p:pic>
      <p:sp>
        <p:nvSpPr>
          <p:cNvPr id="5" name="Donut 4"/>
          <p:cNvSpPr/>
          <p:nvPr/>
        </p:nvSpPr>
        <p:spPr>
          <a:xfrm>
            <a:off x="2092480" y="3458670"/>
            <a:ext cx="1895320" cy="554530"/>
          </a:xfrm>
          <a:prstGeom prst="donut">
            <a:avLst>
              <a:gd name="adj" fmla="val 15900"/>
            </a:avLst>
          </a:prstGeom>
          <a:solidFill>
            <a:srgbClr val="00FF00">
              <a:alpha val="4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Donut 5"/>
          <p:cNvSpPr/>
          <p:nvPr/>
        </p:nvSpPr>
        <p:spPr>
          <a:xfrm>
            <a:off x="1999426" y="3375426"/>
            <a:ext cx="2089974" cy="739374"/>
          </a:xfrm>
          <a:prstGeom prst="donut">
            <a:avLst>
              <a:gd name="adj" fmla="val 10556"/>
            </a:avLst>
          </a:prstGeom>
          <a:solidFill>
            <a:schemeClr val="accent5">
              <a:lumMod val="75000"/>
              <a:lumOff val="25000"/>
              <a:alpha val="4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4-Point Star 6"/>
          <p:cNvSpPr/>
          <p:nvPr/>
        </p:nvSpPr>
        <p:spPr>
          <a:xfrm>
            <a:off x="2959100" y="3643264"/>
            <a:ext cx="153675" cy="154036"/>
          </a:xfrm>
          <a:prstGeom prst="star4">
            <a:avLst/>
          </a:prstGeom>
          <a:solidFill>
            <a:schemeClr val="accent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24000" y="4572000"/>
            <a:ext cx="36736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en-US" dirty="0" smtClean="0">
                <a:solidFill>
                  <a:srgbClr val="FFFFFF"/>
                </a:solidFill>
              </a:rPr>
              <a:t>Accretion Emission</a:t>
            </a:r>
          </a:p>
          <a:p>
            <a:pPr marL="457200" indent="-457200"/>
            <a:r>
              <a:rPr lang="en-US" dirty="0" smtClean="0">
                <a:solidFill>
                  <a:srgbClr val="FFFFFF"/>
                </a:solidFill>
              </a:rPr>
              <a:t>(time-lagged from X-rays)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10353" y="4045803"/>
            <a:ext cx="30572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 startAt="2"/>
            </a:pPr>
            <a:r>
              <a:rPr lang="en-US" dirty="0" err="1" smtClean="0">
                <a:solidFill>
                  <a:srgbClr val="FFFFFF"/>
                </a:solidFill>
              </a:rPr>
              <a:t>Elllipsoidal</a:t>
            </a:r>
            <a:r>
              <a:rPr lang="en-US" dirty="0" smtClean="0">
                <a:solidFill>
                  <a:srgbClr val="FFFFFF"/>
                </a:solidFill>
              </a:rPr>
              <a:t> Stellar </a:t>
            </a:r>
          </a:p>
          <a:p>
            <a:pPr marL="457200" indent="-457200"/>
            <a:r>
              <a:rPr lang="en-US" dirty="0" smtClean="0">
                <a:solidFill>
                  <a:srgbClr val="FFFFFF"/>
                </a:solidFill>
              </a:rPr>
              <a:t>               Emission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38600" y="2438400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 startAt="3"/>
            </a:pPr>
            <a:r>
              <a:rPr lang="en-US" dirty="0" smtClean="0">
                <a:solidFill>
                  <a:srgbClr val="FFFFFF"/>
                </a:solidFill>
              </a:rPr>
              <a:t>Reprocessed X-rays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rot="16200000" flipH="1">
            <a:off x="5219702" y="3162299"/>
            <a:ext cx="457197" cy="7620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5400000">
            <a:off x="4155132" y="3088333"/>
            <a:ext cx="528938" cy="30480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304800" y="977900"/>
            <a:ext cx="8991600" cy="5867400"/>
          </a:xfrm>
        </p:spPr>
        <p:txBody>
          <a:bodyPr>
            <a:normAutofit/>
          </a:bodyPr>
          <a:lstStyle/>
          <a:p>
            <a:r>
              <a:rPr lang="en-US" dirty="0" smtClean="0"/>
              <a:t>From SS73:</a:t>
            </a:r>
          </a:p>
          <a:p>
            <a:endParaRPr lang="en-US" sz="1000" dirty="0" smtClean="0"/>
          </a:p>
          <a:p>
            <a:endParaRPr lang="en-US" sz="1000" dirty="0" smtClean="0"/>
          </a:p>
          <a:p>
            <a:r>
              <a:rPr lang="en-US" dirty="0" smtClean="0"/>
              <a:t>Then the viscous time is simply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From a given radius: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304800"/>
            <a:ext cx="7770813" cy="1371600"/>
          </a:xfrm>
        </p:spPr>
        <p:txBody>
          <a:bodyPr>
            <a:normAutofit/>
          </a:bodyPr>
          <a:lstStyle/>
          <a:p>
            <a:r>
              <a:rPr lang="en-US" dirty="0" smtClean="0"/>
              <a:t>The Accretion Model</a:t>
            </a:r>
            <a:endParaRPr lang="en-US" dirty="0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752600"/>
            <a:ext cx="1816100" cy="374937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2971800"/>
            <a:ext cx="6934200" cy="1044878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4749800"/>
            <a:ext cx="3340100" cy="50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95400"/>
            <a:ext cx="9067800" cy="5715000"/>
          </a:xfrm>
        </p:spPr>
        <p:txBody>
          <a:bodyPr>
            <a:normAutofit/>
          </a:bodyPr>
          <a:lstStyle/>
          <a:p>
            <a:r>
              <a:rPr lang="en-US" dirty="0" smtClean="0"/>
              <a:t>In practice, the optical disk emission in band </a:t>
            </a:r>
            <a:r>
              <a:rPr lang="en-US" i="1" dirty="0" err="1" smtClean="0"/>
              <a:t>i</a:t>
            </a:r>
            <a:r>
              <a:rPr lang="en-US" i="1" dirty="0" smtClean="0"/>
              <a:t>  </a:t>
            </a:r>
            <a:r>
              <a:rPr lang="en-US" dirty="0" smtClean="0"/>
              <a:t>is modeled using the X-ray light curve lagged by</a:t>
            </a:r>
          </a:p>
          <a:p>
            <a:pPr lvl="1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The flux is taken as a combination of L and </a:t>
            </a:r>
            <a:r>
              <a:rPr lang="en-US" dirty="0" err="1" smtClean="0"/>
              <a:t>Ldot</a:t>
            </a:r>
            <a:r>
              <a:rPr lang="en-US" dirty="0" smtClean="0"/>
              <a:t>:</a:t>
            </a:r>
          </a:p>
          <a:p>
            <a:endParaRPr lang="en-US" dirty="0" smtClean="0"/>
          </a:p>
          <a:p>
            <a:endParaRPr lang="en-US" dirty="0"/>
          </a:p>
          <a:p>
            <a:pPr lvl="1">
              <a:buNone/>
            </a:pPr>
            <a:r>
              <a:rPr lang="en-US" dirty="0"/>
              <a:t>where the dynamic term loosely accounts for (smoothly varying) interaction of the accreting rings </a:t>
            </a:r>
          </a:p>
          <a:p>
            <a:pPr lvl="1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accretion model (</a:t>
            </a:r>
            <a:r>
              <a:rPr lang="en-US" dirty="0" err="1" smtClean="0"/>
              <a:t>ctd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286000"/>
            <a:ext cx="2247900" cy="5842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038600"/>
            <a:ext cx="7162800" cy="8567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Ellipsoidal Light Curve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7770813" cy="3657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 smtClean="0"/>
              <a:t>Image Credits: J. </a:t>
            </a:r>
            <a:r>
              <a:rPr lang="en-US" sz="1600" dirty="0" err="1" smtClean="0"/>
              <a:t>Casares</a:t>
            </a:r>
            <a:r>
              <a:rPr lang="en-US" sz="1600" dirty="0" smtClean="0"/>
              <a:t>, C. </a:t>
            </a:r>
            <a:r>
              <a:rPr lang="en-US" sz="1600" dirty="0" err="1" smtClean="0"/>
              <a:t>Bailyn</a:t>
            </a:r>
            <a:endParaRPr lang="en-US" sz="1600" dirty="0"/>
          </a:p>
        </p:txBody>
      </p:sp>
      <p:pic>
        <p:nvPicPr>
          <p:cNvPr id="7" name="Picture 6" descr="l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964" y="1798053"/>
            <a:ext cx="3463636" cy="4678947"/>
          </a:xfrm>
          <a:prstGeom prst="rect">
            <a:avLst/>
          </a:prstGeom>
        </p:spPr>
      </p:pic>
      <p:pic>
        <p:nvPicPr>
          <p:cNvPr id="8" name="Picture 12" descr="elli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22463"/>
            <a:ext cx="4321175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838200" y="4267200"/>
            <a:ext cx="3597275" cy="2406650"/>
            <a:chOff x="3222" y="2750"/>
            <a:chExt cx="2266" cy="1516"/>
          </a:xfrm>
        </p:grpSpPr>
        <p:pic>
          <p:nvPicPr>
            <p:cNvPr id="10" name="Picture 10" descr="sxtpho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8" y="2905"/>
              <a:ext cx="2200" cy="1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3222" y="2750"/>
              <a:ext cx="0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33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marL="392113" indent="-293688" algn="l" defTabSz="407988" eaLnBrk="0"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algn="l" defTabSz="407988" eaLnBrk="0"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algn="l" defTabSz="407988" eaLnBrk="0"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algn="l" defTabSz="407988" eaLnBrk="0"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algn="l" defTabSz="407988" eaLnBrk="0"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407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407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407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407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>
                <a:spcAft>
                  <a:spcPts val="1000"/>
                </a:spcAft>
              </a:pPr>
              <a:endParaRPr lang="es-ES" sz="1800" dirty="0">
                <a:solidFill>
                  <a:srgbClr val="FF9966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28600" y="6324600"/>
            <a:ext cx="1826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Orosz</a:t>
            </a:r>
            <a:r>
              <a:rPr lang="en-US" sz="1600" dirty="0" smtClean="0"/>
              <a:t> &amp; </a:t>
            </a:r>
            <a:r>
              <a:rPr lang="en-US" sz="1600" dirty="0" err="1" smtClean="0"/>
              <a:t>Bailyn</a:t>
            </a:r>
            <a:r>
              <a:rPr lang="en-US" sz="1600" dirty="0" smtClean="0"/>
              <a:t> 96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41855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X-ray heating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rcRect l="61344" t="75986" r="35609" b="11014"/>
          <a:stretch>
            <a:fillRect/>
          </a:stretch>
        </p:blipFill>
        <p:spPr>
          <a:xfrm>
            <a:off x="8763000" y="2590800"/>
            <a:ext cx="381000" cy="9144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clrChange>
              <a:clrFrom>
                <a:srgbClr val="A77E1A"/>
              </a:clrFrom>
              <a:clrTo>
                <a:srgbClr val="A77E1A">
                  <a:alpha val="0"/>
                </a:srgbClr>
              </a:clrTo>
            </a:clrChange>
            <a:lum bright="-30000"/>
            <a:alphaModFix amt="33000"/>
          </a:blip>
          <a:srcRect l="64639" t="29380" r="-264" b="31443"/>
          <a:stretch>
            <a:fillRect/>
          </a:stretch>
        </p:blipFill>
        <p:spPr>
          <a:xfrm>
            <a:off x="5715000" y="3048000"/>
            <a:ext cx="3429000" cy="27432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50000"/>
                </a:schemeClr>
              </a:gs>
              <a:gs pos="25000">
                <a:srgbClr val="FFFFFF">
                  <a:alpha val="11000"/>
                </a:srgbClr>
              </a:gs>
            </a:gsLst>
            <a:lin ang="0" scaled="1"/>
            <a:tileRect/>
          </a:gradFill>
        </p:spPr>
      </p:pic>
      <p:grpSp>
        <p:nvGrpSpPr>
          <p:cNvPr id="38" name="Group 37"/>
          <p:cNvGrpSpPr/>
          <p:nvPr/>
        </p:nvGrpSpPr>
        <p:grpSpPr>
          <a:xfrm>
            <a:off x="0" y="2018322"/>
            <a:ext cx="9169400" cy="4611078"/>
            <a:chOff x="0" y="2018322"/>
            <a:chExt cx="9169400" cy="4611078"/>
          </a:xfrm>
        </p:grpSpPr>
        <p:grpSp>
          <p:nvGrpSpPr>
            <p:cNvPr id="27" name="Group 26"/>
            <p:cNvGrpSpPr/>
            <p:nvPr/>
          </p:nvGrpSpPr>
          <p:grpSpPr>
            <a:xfrm>
              <a:off x="0" y="2018322"/>
              <a:ext cx="9169400" cy="4611078"/>
              <a:chOff x="-25400" y="1915744"/>
              <a:chExt cx="9169400" cy="4611078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-25400" y="1915744"/>
                <a:ext cx="9169400" cy="4611078"/>
                <a:chOff x="-25400" y="1915744"/>
                <a:chExt cx="9169400" cy="4611078"/>
              </a:xfrm>
            </p:grpSpPr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>
                <a:blip r:embed="rId2"/>
                <a:srcRect l="-203" t="34444" r="26875"/>
                <a:stretch>
                  <a:fillRect/>
                </a:stretch>
              </p:blipFill>
              <p:spPr>
                <a:xfrm>
                  <a:off x="-25400" y="1915744"/>
                  <a:ext cx="9169400" cy="4611078"/>
                </a:xfrm>
                <a:prstGeom prst="rect">
                  <a:avLst/>
                </a:prstGeom>
              </p:spPr>
            </p:pic>
            <p:grpSp>
              <p:nvGrpSpPr>
                <p:cNvPr id="24" name="Group 23"/>
                <p:cNvGrpSpPr/>
                <p:nvPr/>
              </p:nvGrpSpPr>
              <p:grpSpPr>
                <a:xfrm>
                  <a:off x="228600" y="3810000"/>
                  <a:ext cx="4572000" cy="1295400"/>
                  <a:chOff x="228600" y="3810000"/>
                  <a:chExt cx="4572000" cy="1295400"/>
                </a:xfrm>
              </p:grpSpPr>
              <p:pic>
                <p:nvPicPr>
                  <p:cNvPr id="4" name="Picture 3"/>
                  <p:cNvPicPr>
                    <a:picLocks noChangeAspect="1"/>
                  </p:cNvPicPr>
                  <p:nvPr/>
                </p:nvPicPr>
                <p:blipFill>
                  <a:blip r:embed="rId4"/>
                  <a:srcRect t="11082" b="38259"/>
                  <a:stretch>
                    <a:fillRect/>
                  </a:stretch>
                </p:blipFill>
                <p:spPr>
                  <a:xfrm>
                    <a:off x="228600" y="3810000"/>
                    <a:ext cx="4572000" cy="1295400"/>
                  </a:xfrm>
                  <a:prstGeom prst="rect">
                    <a:avLst/>
                  </a:prstGeom>
                </p:spPr>
              </p:pic>
              <p:pic>
                <p:nvPicPr>
                  <p:cNvPr id="5" name="Picture 4"/>
                  <p:cNvPicPr>
                    <a:picLocks noChangeAspect="1"/>
                  </p:cNvPicPr>
                  <p:nvPr/>
                </p:nvPicPr>
                <p:blipFill>
                  <a:blip r:embed="rId4"/>
                  <a:srcRect l="39196" t="58575" r="51507" b="28760"/>
                  <a:stretch>
                    <a:fillRect/>
                  </a:stretch>
                </p:blipFill>
                <p:spPr>
                  <a:xfrm>
                    <a:off x="2319314" y="4275534"/>
                    <a:ext cx="425035" cy="323850"/>
                  </a:xfrm>
                  <a:prstGeom prst="rect">
                    <a:avLst/>
                  </a:prstGeom>
                </p:spPr>
              </p:pic>
              <p:pic>
                <p:nvPicPr>
                  <p:cNvPr id="6" name="Picture 5"/>
                  <p:cNvPicPr>
                    <a:picLocks noChangeAspect="1"/>
                  </p:cNvPicPr>
                  <p:nvPr/>
                </p:nvPicPr>
                <p:blipFill>
                  <a:blip r:embed="rId4"/>
                  <a:srcRect l="30150" t="53826" r="18844" b="31926"/>
                  <a:stretch>
                    <a:fillRect/>
                  </a:stretch>
                </p:blipFill>
                <p:spPr>
                  <a:xfrm>
                    <a:off x="1342881" y="4585891"/>
                    <a:ext cx="2331950" cy="364331"/>
                  </a:xfrm>
                  <a:prstGeom prst="rect">
                    <a:avLst/>
                  </a:prstGeom>
                </p:spPr>
              </p:pic>
              <p:pic>
                <p:nvPicPr>
                  <p:cNvPr id="7" name="Picture 6"/>
                  <p:cNvPicPr>
                    <a:picLocks noChangeAspect="1"/>
                  </p:cNvPicPr>
                  <p:nvPr/>
                </p:nvPicPr>
                <p:blipFill>
                  <a:blip r:embed="rId4"/>
                  <a:srcRect l="30150" t="53826" r="17085" b="31926"/>
                  <a:stretch>
                    <a:fillRect/>
                  </a:stretch>
                </p:blipFill>
                <p:spPr>
                  <a:xfrm>
                    <a:off x="1331394" y="3810000"/>
                    <a:ext cx="2412362" cy="364331"/>
                  </a:xfrm>
                  <a:prstGeom prst="rect">
                    <a:avLst/>
                  </a:prstGeom>
                </p:spPr>
              </p:pic>
              <p:pic>
                <p:nvPicPr>
                  <p:cNvPr id="8" name="Picture 7"/>
                  <p:cNvPicPr>
                    <a:picLocks noChangeAspect="1"/>
                  </p:cNvPicPr>
                  <p:nvPr/>
                </p:nvPicPr>
                <p:blipFill>
                  <a:blip r:embed="rId4"/>
                  <a:srcRect l="34673" t="58575" r="32161" b="31926"/>
                  <a:stretch>
                    <a:fillRect/>
                  </a:stretch>
                </p:blipFill>
                <p:spPr>
                  <a:xfrm>
                    <a:off x="2916660" y="3830241"/>
                    <a:ext cx="1516342" cy="242888"/>
                  </a:xfrm>
                  <a:prstGeom prst="rect">
                    <a:avLst/>
                  </a:prstGeom>
                </p:spPr>
              </p:pic>
              <p:pic>
                <p:nvPicPr>
                  <p:cNvPr id="9" name="Picture 8"/>
                  <p:cNvPicPr>
                    <a:picLocks noChangeAspect="1"/>
                  </p:cNvPicPr>
                  <p:nvPr/>
                </p:nvPicPr>
                <p:blipFill>
                  <a:blip r:embed="rId4"/>
                  <a:srcRect l="78394" t="83905" r="499" b="11346"/>
                  <a:stretch>
                    <a:fillRect/>
                  </a:stretch>
                </p:blipFill>
                <p:spPr>
                  <a:xfrm>
                    <a:off x="240087" y="4369991"/>
                    <a:ext cx="964945" cy="121444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/>
                  <p:cNvPicPr>
                    <a:picLocks noChangeAspect="1"/>
                  </p:cNvPicPr>
                  <p:nvPr/>
                </p:nvPicPr>
                <p:blipFill>
                  <a:blip r:embed="rId4"/>
                  <a:srcRect l="78394" t="88126" r="499" b="9763"/>
                  <a:stretch>
                    <a:fillRect/>
                  </a:stretch>
                </p:blipFill>
                <p:spPr>
                  <a:xfrm>
                    <a:off x="389424" y="4417219"/>
                    <a:ext cx="964945" cy="53975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>
                <a:blip r:embed="rId3"/>
                <a:srcRect l="63020" t="30635" b="31793"/>
                <a:stretch>
                  <a:fillRect/>
                </a:stretch>
              </p:blipFill>
              <p:spPr>
                <a:xfrm>
                  <a:off x="5562600" y="3048000"/>
                  <a:ext cx="3505200" cy="2590800"/>
                </a:xfrm>
                <a:prstGeom prst="rect">
                  <a:avLst/>
                </a:prstGeom>
              </p:spPr>
            </p:pic>
          </p:grp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2"/>
              <a:srcRect l="61344" t="75986" r="35609" b="11014"/>
              <a:stretch>
                <a:fillRect/>
              </a:stretch>
            </p:blipFill>
            <p:spPr>
              <a:xfrm>
                <a:off x="8610600" y="2514600"/>
                <a:ext cx="381000" cy="914400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2"/>
              <a:srcRect l="61344" t="75986" r="26875" b="11014"/>
              <a:stretch>
                <a:fillRect/>
              </a:stretch>
            </p:blipFill>
            <p:spPr>
              <a:xfrm>
                <a:off x="4648200" y="4953000"/>
                <a:ext cx="1473200" cy="914400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2"/>
              <a:srcRect l="61344" t="75986" r="26875" b="11014"/>
              <a:stretch>
                <a:fillRect/>
              </a:stretch>
            </p:blipFill>
            <p:spPr>
              <a:xfrm>
                <a:off x="5334000" y="5486400"/>
                <a:ext cx="1473200" cy="914400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2"/>
              <a:srcRect l="61344" t="75986" r="26875" b="11014"/>
              <a:stretch>
                <a:fillRect/>
              </a:stretch>
            </p:blipFill>
            <p:spPr>
              <a:xfrm>
                <a:off x="4495800" y="3009900"/>
                <a:ext cx="1473200" cy="914400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2"/>
              <a:srcRect l="61344" t="75986" r="26875" b="11014"/>
              <a:stretch>
                <a:fillRect/>
              </a:stretch>
            </p:blipFill>
            <p:spPr>
              <a:xfrm>
                <a:off x="4851400" y="2590800"/>
                <a:ext cx="1473200" cy="914400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2"/>
              <a:srcRect l="61344" t="75986" r="35609" b="11014"/>
              <a:stretch>
                <a:fillRect/>
              </a:stretch>
            </p:blipFill>
            <p:spPr>
              <a:xfrm>
                <a:off x="8077200" y="2209800"/>
                <a:ext cx="381000" cy="914400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2"/>
              <a:srcRect l="61344" t="75986" r="35609" b="11014"/>
              <a:stretch>
                <a:fillRect/>
              </a:stretch>
            </p:blipFill>
            <p:spPr>
              <a:xfrm>
                <a:off x="8686800" y="5181600"/>
                <a:ext cx="381000" cy="914400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2"/>
              <a:srcRect l="61344" t="75986" r="35609" b="11014"/>
              <a:stretch>
                <a:fillRect/>
              </a:stretch>
            </p:blipFill>
            <p:spPr>
              <a:xfrm>
                <a:off x="8305800" y="5486400"/>
                <a:ext cx="381000" cy="914400"/>
              </a:xfrm>
              <a:prstGeom prst="rect">
                <a:avLst/>
              </a:prstGeom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>
              <a:lum bright="-30000"/>
              <a:alphaModFix amt="82000"/>
            </a:blip>
            <a:srcRect l="62000" t="40262" r="-264" b="41237"/>
            <a:stretch>
              <a:fillRect/>
            </a:stretch>
          </p:blipFill>
          <p:spPr>
            <a:xfrm>
              <a:off x="5461000" y="3810000"/>
              <a:ext cx="3683000" cy="1295400"/>
            </a:xfrm>
            <a:prstGeom prst="rect">
              <a:avLst/>
            </a:prstGeom>
            <a:gradFill flip="none" rotWithShape="1">
              <a:gsLst>
                <a:gs pos="100000">
                  <a:schemeClr val="tx2">
                    <a:lumMod val="50000"/>
                    <a:lumOff val="50000"/>
                    <a:alpha val="35000"/>
                  </a:schemeClr>
                </a:gs>
                <a:gs pos="0">
                  <a:srgbClr val="FFFFFF">
                    <a:alpha val="20000"/>
                  </a:srgbClr>
                </a:gs>
              </a:gsLst>
              <a:lin ang="0" scaled="1"/>
              <a:tileRect/>
            </a:gradFill>
          </p:spPr>
        </p:pic>
      </p:grpSp>
      <p:cxnSp>
        <p:nvCxnSpPr>
          <p:cNvPr id="40" name="Straight Arrow Connector 39"/>
          <p:cNvCxnSpPr/>
          <p:nvPr/>
        </p:nvCxnSpPr>
        <p:spPr>
          <a:xfrm flipV="1">
            <a:off x="2590800" y="3530602"/>
            <a:ext cx="3873499" cy="81279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6" idx="0"/>
          </p:cNvCxnSpPr>
          <p:nvPr/>
        </p:nvCxnSpPr>
        <p:spPr>
          <a:xfrm flipH="1">
            <a:off x="381002" y="4688469"/>
            <a:ext cx="2153254" cy="34072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76200" y="5707559"/>
            <a:ext cx="9067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200" dirty="0" smtClean="0">
                <a:solidFill>
                  <a:srgbClr val="FFFFFF"/>
                </a:solidFill>
              </a:rPr>
              <a:t>Power </a:t>
            </a:r>
            <a:r>
              <a:rPr lang="en-US" sz="2200" dirty="0" smtClean="0">
                <a:solidFill>
                  <a:srgbClr val="FFFFFF"/>
                </a:solidFill>
              </a:rPr>
              <a:t>law </a:t>
            </a:r>
            <a:r>
              <a:rPr lang="en-US" sz="2200" dirty="0" smtClean="0">
                <a:solidFill>
                  <a:srgbClr val="FFFFFF"/>
                </a:solidFill>
              </a:rPr>
              <a:t>in X-ray brightness with a break / cutoff </a:t>
            </a:r>
          </a:p>
          <a:p>
            <a:pPr>
              <a:buFont typeface="Arial"/>
              <a:buChar char="•"/>
            </a:pPr>
            <a:r>
              <a:rPr lang="en-US" sz="2200" dirty="0" smtClean="0">
                <a:solidFill>
                  <a:srgbClr val="FFFFFF"/>
                </a:solidFill>
              </a:rPr>
              <a:t>Allow for modulation at the orbital period</a:t>
            </a:r>
            <a:endParaRPr lang="en-US" sz="22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0813" cy="2743200"/>
          </a:xfrm>
        </p:spPr>
        <p:txBody>
          <a:bodyPr>
            <a:normAutofit/>
          </a:bodyPr>
          <a:lstStyle/>
          <a:p>
            <a:r>
              <a:rPr lang="en-US" dirty="0" smtClean="0"/>
              <a:t>Our optical “model” is a remapping of the X-rays but using an admixture of two different responses</a:t>
            </a:r>
          </a:p>
          <a:p>
            <a:r>
              <a:rPr lang="en-US" dirty="0" smtClean="0"/>
              <a:t>One is time-shifted (and stretched) to represent </a:t>
            </a:r>
            <a:r>
              <a:rPr lang="en-US" dirty="0" smtClean="0">
                <a:solidFill>
                  <a:schemeClr val="accent5">
                    <a:lumMod val="75000"/>
                    <a:lumOff val="25000"/>
                  </a:schemeClr>
                </a:solidFill>
              </a:rPr>
              <a:t>accretion emission</a:t>
            </a:r>
            <a:r>
              <a:rPr lang="en-US" dirty="0" smtClean="0"/>
              <a:t> at a viscous time delay</a:t>
            </a:r>
          </a:p>
          <a:p>
            <a:r>
              <a:rPr lang="en-US" dirty="0" smtClean="0"/>
              <a:t>The other is instantaneous and describes </a:t>
            </a:r>
            <a:r>
              <a:rPr lang="en-US" dirty="0" smtClean="0">
                <a:solidFill>
                  <a:srgbClr val="CC0099"/>
                </a:solidFill>
              </a:rPr>
              <a:t>X-ray heating</a:t>
            </a:r>
            <a:endParaRPr lang="en-US" dirty="0">
              <a:solidFill>
                <a:srgbClr val="CC0099"/>
              </a:solidFill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3695699" y="4572000"/>
            <a:ext cx="530643" cy="697164"/>
          </a:xfrm>
          <a:custGeom>
            <a:avLst/>
            <a:gdLst>
              <a:gd name="connsiteX0" fmla="*/ 0 w 530643"/>
              <a:gd name="connsiteY0" fmla="*/ 572197 h 697164"/>
              <a:gd name="connsiteX1" fmla="*/ 266700 w 530643"/>
              <a:gd name="connsiteY1" fmla="*/ 697 h 697164"/>
              <a:gd name="connsiteX2" fmla="*/ 342900 w 530643"/>
              <a:gd name="connsiteY2" fmla="*/ 673797 h 697164"/>
              <a:gd name="connsiteX3" fmla="*/ 520700 w 530643"/>
              <a:gd name="connsiteY3" fmla="*/ 546797 h 697164"/>
              <a:gd name="connsiteX4" fmla="*/ 508000 w 530643"/>
              <a:gd name="connsiteY4" fmla="*/ 584897 h 697164"/>
              <a:gd name="connsiteX5" fmla="*/ 508000 w 530643"/>
              <a:gd name="connsiteY5" fmla="*/ 610297 h 697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0643" h="697164">
                <a:moveTo>
                  <a:pt x="0" y="572197"/>
                </a:moveTo>
                <a:cubicBezTo>
                  <a:pt x="104775" y="277980"/>
                  <a:pt x="209550" y="-16236"/>
                  <a:pt x="266700" y="697"/>
                </a:cubicBezTo>
                <a:cubicBezTo>
                  <a:pt x="323850" y="17630"/>
                  <a:pt x="300567" y="582780"/>
                  <a:pt x="342900" y="673797"/>
                </a:cubicBezTo>
                <a:cubicBezTo>
                  <a:pt x="385233" y="764814"/>
                  <a:pt x="493183" y="561614"/>
                  <a:pt x="520700" y="546797"/>
                </a:cubicBezTo>
                <a:cubicBezTo>
                  <a:pt x="548217" y="531980"/>
                  <a:pt x="510117" y="574314"/>
                  <a:pt x="508000" y="584897"/>
                </a:cubicBezTo>
                <a:cubicBezTo>
                  <a:pt x="505883" y="595480"/>
                  <a:pt x="508000" y="610297"/>
                  <a:pt x="508000" y="610297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2971800" y="5562600"/>
            <a:ext cx="304800" cy="697164"/>
          </a:xfrm>
          <a:custGeom>
            <a:avLst/>
            <a:gdLst>
              <a:gd name="connsiteX0" fmla="*/ 0 w 530643"/>
              <a:gd name="connsiteY0" fmla="*/ 572197 h 697164"/>
              <a:gd name="connsiteX1" fmla="*/ 266700 w 530643"/>
              <a:gd name="connsiteY1" fmla="*/ 697 h 697164"/>
              <a:gd name="connsiteX2" fmla="*/ 342900 w 530643"/>
              <a:gd name="connsiteY2" fmla="*/ 673797 h 697164"/>
              <a:gd name="connsiteX3" fmla="*/ 520700 w 530643"/>
              <a:gd name="connsiteY3" fmla="*/ 546797 h 697164"/>
              <a:gd name="connsiteX4" fmla="*/ 508000 w 530643"/>
              <a:gd name="connsiteY4" fmla="*/ 584897 h 697164"/>
              <a:gd name="connsiteX5" fmla="*/ 508000 w 530643"/>
              <a:gd name="connsiteY5" fmla="*/ 610297 h 697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0643" h="697164">
                <a:moveTo>
                  <a:pt x="0" y="572197"/>
                </a:moveTo>
                <a:cubicBezTo>
                  <a:pt x="104775" y="277980"/>
                  <a:pt x="209550" y="-16236"/>
                  <a:pt x="266700" y="697"/>
                </a:cubicBezTo>
                <a:cubicBezTo>
                  <a:pt x="323850" y="17630"/>
                  <a:pt x="300567" y="582780"/>
                  <a:pt x="342900" y="673797"/>
                </a:cubicBezTo>
                <a:cubicBezTo>
                  <a:pt x="385233" y="764814"/>
                  <a:pt x="493183" y="561614"/>
                  <a:pt x="520700" y="546797"/>
                </a:cubicBezTo>
                <a:cubicBezTo>
                  <a:pt x="548217" y="531980"/>
                  <a:pt x="510117" y="574314"/>
                  <a:pt x="508000" y="584897"/>
                </a:cubicBezTo>
                <a:cubicBezTo>
                  <a:pt x="505883" y="595480"/>
                  <a:pt x="508000" y="610297"/>
                  <a:pt x="508000" y="610297"/>
                </a:cubicBezTo>
              </a:path>
            </a:pathLst>
          </a:custGeom>
          <a:ln>
            <a:solidFill>
              <a:schemeClr val="accent5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5">
                    <a:lumMod val="50000"/>
                    <a:lumOff val="50000"/>
                  </a:schemeClr>
                </a:solidFill>
              </a:ln>
              <a:solidFill>
                <a:srgbClr val="294171"/>
              </a:solidFill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3657599" y="5867400"/>
            <a:ext cx="530643" cy="304800"/>
          </a:xfrm>
          <a:custGeom>
            <a:avLst/>
            <a:gdLst>
              <a:gd name="connsiteX0" fmla="*/ 0 w 530643"/>
              <a:gd name="connsiteY0" fmla="*/ 572197 h 697164"/>
              <a:gd name="connsiteX1" fmla="*/ 266700 w 530643"/>
              <a:gd name="connsiteY1" fmla="*/ 697 h 697164"/>
              <a:gd name="connsiteX2" fmla="*/ 342900 w 530643"/>
              <a:gd name="connsiteY2" fmla="*/ 673797 h 697164"/>
              <a:gd name="connsiteX3" fmla="*/ 520700 w 530643"/>
              <a:gd name="connsiteY3" fmla="*/ 546797 h 697164"/>
              <a:gd name="connsiteX4" fmla="*/ 508000 w 530643"/>
              <a:gd name="connsiteY4" fmla="*/ 584897 h 697164"/>
              <a:gd name="connsiteX5" fmla="*/ 508000 w 530643"/>
              <a:gd name="connsiteY5" fmla="*/ 610297 h 697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0643" h="697164">
                <a:moveTo>
                  <a:pt x="0" y="572197"/>
                </a:moveTo>
                <a:cubicBezTo>
                  <a:pt x="104775" y="277980"/>
                  <a:pt x="209550" y="-16236"/>
                  <a:pt x="266700" y="697"/>
                </a:cubicBezTo>
                <a:cubicBezTo>
                  <a:pt x="323850" y="17630"/>
                  <a:pt x="300567" y="582780"/>
                  <a:pt x="342900" y="673797"/>
                </a:cubicBezTo>
                <a:cubicBezTo>
                  <a:pt x="385233" y="764814"/>
                  <a:pt x="493183" y="561614"/>
                  <a:pt x="520700" y="546797"/>
                </a:cubicBezTo>
                <a:cubicBezTo>
                  <a:pt x="548217" y="531980"/>
                  <a:pt x="510117" y="574314"/>
                  <a:pt x="508000" y="584897"/>
                </a:cubicBezTo>
                <a:cubicBezTo>
                  <a:pt x="505883" y="595480"/>
                  <a:pt x="508000" y="610297"/>
                  <a:pt x="508000" y="610297"/>
                </a:cubicBezTo>
              </a:path>
            </a:pathLst>
          </a:custGeom>
          <a:ln>
            <a:solidFill>
              <a:srgbClr val="CC009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886200" y="52578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514600" y="6477000"/>
            <a:ext cx="32004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424895" y="6400800"/>
            <a:ext cx="766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time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48200" y="4648200"/>
            <a:ext cx="919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X-ray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648200" y="5715000"/>
            <a:ext cx="1142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Optical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959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Confronting the Data</a:t>
            </a:r>
            <a:endParaRPr lang="en-US" dirty="0"/>
          </a:p>
        </p:txBody>
      </p:sp>
      <p:pic>
        <p:nvPicPr>
          <p:cNvPr id="6" name="Picture 5" descr="X3_quicktest2_FULLMOD.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7253" y="-334851"/>
            <a:ext cx="7976756" cy="10322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X-ray Heating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X-ray heating is a strong function of the X-ray luminosity (scaling index = 2)</a:t>
            </a:r>
          </a:p>
          <a:p>
            <a:endParaRPr lang="en-US" dirty="0" smtClean="0"/>
          </a:p>
          <a:p>
            <a:r>
              <a:rPr lang="en-US" dirty="0" smtClean="0"/>
              <a:t>The break is quite sharp and occurs at ~40% </a:t>
            </a:r>
            <a:r>
              <a:rPr lang="en-US" dirty="0" err="1" smtClean="0"/>
              <a:t>Eddington</a:t>
            </a:r>
            <a:r>
              <a:rPr lang="en-US" dirty="0" smtClean="0"/>
              <a:t>, beyond which heating plummets to zero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Emergent Picture</a:t>
            </a:r>
            <a:endParaRPr lang="en-US" sz="3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pic>
        <p:nvPicPr>
          <p:cNvPr id="4" name="Picture 3" descr="fig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48132" y="1496153"/>
            <a:ext cx="6055968" cy="4828447"/>
          </a:xfrm>
          <a:prstGeom prst="rect">
            <a:avLst/>
          </a:prstGeom>
        </p:spPr>
      </p:pic>
      <p:sp>
        <p:nvSpPr>
          <p:cNvPr id="5" name="Donut 4"/>
          <p:cNvSpPr/>
          <p:nvPr/>
        </p:nvSpPr>
        <p:spPr>
          <a:xfrm>
            <a:off x="1981200" y="3403600"/>
            <a:ext cx="2133600" cy="762000"/>
          </a:xfrm>
          <a:prstGeom prst="donut">
            <a:avLst>
              <a:gd name="adj" fmla="val 15900"/>
            </a:avLst>
          </a:prstGeom>
          <a:solidFill>
            <a:srgbClr val="00FF00">
              <a:alpha val="4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Donut 5"/>
          <p:cNvSpPr/>
          <p:nvPr/>
        </p:nvSpPr>
        <p:spPr>
          <a:xfrm>
            <a:off x="1999426" y="3375426"/>
            <a:ext cx="2089974" cy="739374"/>
          </a:xfrm>
          <a:prstGeom prst="donut">
            <a:avLst>
              <a:gd name="adj" fmla="val 10556"/>
            </a:avLst>
          </a:prstGeom>
          <a:solidFill>
            <a:schemeClr val="accent5">
              <a:lumMod val="75000"/>
              <a:lumOff val="25000"/>
              <a:alpha val="4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4-Point Star 6"/>
          <p:cNvSpPr/>
          <p:nvPr/>
        </p:nvSpPr>
        <p:spPr>
          <a:xfrm>
            <a:off x="2959100" y="3643264"/>
            <a:ext cx="153675" cy="154036"/>
          </a:xfrm>
          <a:prstGeom prst="star4">
            <a:avLst/>
          </a:prstGeom>
          <a:solidFill>
            <a:schemeClr val="accent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953000" y="2971802"/>
            <a:ext cx="381001" cy="53339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3200400" y="3886201"/>
            <a:ext cx="838201" cy="137159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 rot="961297" flipV="1">
            <a:off x="4108373" y="3900093"/>
            <a:ext cx="851366" cy="73240"/>
          </a:xfrm>
          <a:prstGeom prst="rect">
            <a:avLst/>
          </a:prstGeom>
          <a:solidFill>
            <a:srgbClr val="FF66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810000" y="1981200"/>
            <a:ext cx="36515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Disk’s shadow covers the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star by ~40% </a:t>
            </a:r>
            <a:r>
              <a:rPr lang="en-US" dirty="0" err="1" smtClean="0">
                <a:solidFill>
                  <a:schemeClr val="bg1"/>
                </a:solidFill>
              </a:rPr>
              <a:t>Eddington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76400" y="5257800"/>
            <a:ext cx="44851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Time lags independent of band,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indicating a common radius</a:t>
            </a:r>
          </a:p>
        </p:txBody>
      </p:sp>
    </p:spTree>
    <p:extLst>
      <p:ext uri="{BB962C8B-B14F-4D97-AF65-F5344CB8AC3E}">
        <p14:creationId xmlns:p14="http://schemas.microsoft.com/office/powerpoint/2010/main" val="396356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458200" cy="54864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err="1" smtClean="0"/>
              <a:t>Punchline</a:t>
            </a:r>
            <a:r>
              <a:rPr lang="en-US" dirty="0" smtClean="0"/>
              <a:t>: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                                           </a:t>
            </a:r>
            <a:r>
              <a:rPr lang="en-US" dirty="0" smtClean="0">
                <a:sym typeface="Wingdings"/>
              </a:rPr>
              <a:t></a:t>
            </a:r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447800"/>
            <a:ext cx="6934200" cy="1044878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733800"/>
            <a:ext cx="2247900" cy="5842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572000"/>
            <a:ext cx="2806700" cy="382732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667000"/>
            <a:ext cx="5118100" cy="431503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483100"/>
            <a:ext cx="1943100" cy="393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676400"/>
            <a:ext cx="7772400" cy="1362075"/>
          </a:xfrm>
        </p:spPr>
        <p:txBody>
          <a:bodyPr/>
          <a:lstStyle/>
          <a:p>
            <a:pPr algn="ctr"/>
            <a:r>
              <a:rPr lang="en-US" sz="7200" b="0" cap="none" dirty="0" smtClean="0"/>
              <a:t>Introduction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3733800"/>
            <a:ext cx="9144000" cy="1295400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Stellar-Mass Black Holes</a:t>
            </a:r>
            <a:endParaRPr kumimoji="0" lang="en-US" sz="54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8100" dist="127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04906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590800"/>
            <a:ext cx="7770813" cy="1371600"/>
          </a:xfrm>
        </p:spPr>
        <p:txBody>
          <a:bodyPr/>
          <a:lstStyle/>
          <a:p>
            <a:r>
              <a:rPr lang="en-US" dirty="0" smtClean="0"/>
              <a:t>Additional 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166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Optical Residuals</a:t>
            </a:r>
            <a:endParaRPr lang="en-US" dirty="0"/>
          </a:p>
        </p:txBody>
      </p:sp>
      <p:pic>
        <p:nvPicPr>
          <p:cNvPr id="4" name="Content Placeholder 3" descr="Bband_corrected.eps"/>
          <p:cNvPicPr>
            <a:picLocks noGrp="1" noChangeAspect="1"/>
          </p:cNvPicPr>
          <p:nvPr>
            <p:ph idx="1"/>
          </p:nvPr>
        </p:nvPicPr>
        <p:blipFill>
          <a:blip r:embed="rId2"/>
          <a:srcRect l="9587" t="10417" r="6835" b="6250"/>
          <a:stretch>
            <a:fillRect/>
          </a:stretch>
        </p:blipFill>
        <p:spPr>
          <a:xfrm rot="16200000">
            <a:off x="1525905" y="154304"/>
            <a:ext cx="5787390" cy="746760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1371600"/>
          </a:xfrm>
        </p:spPr>
        <p:txBody>
          <a:bodyPr/>
          <a:lstStyle/>
          <a:p>
            <a:r>
              <a:rPr lang="en-US" dirty="0" smtClean="0"/>
              <a:t>Period Hunting</a:t>
            </a:r>
            <a:endParaRPr lang="en-US" dirty="0"/>
          </a:p>
        </p:txBody>
      </p:sp>
      <p:pic>
        <p:nvPicPr>
          <p:cNvPr id="5" name="Picture 4" descr="JS_odyPeriodPlot.eps"/>
          <p:cNvPicPr>
            <a:picLocks noChangeAspect="1"/>
          </p:cNvPicPr>
          <p:nvPr/>
        </p:nvPicPr>
        <p:blipFill>
          <a:blip r:embed="rId3"/>
          <a:srcRect l="12614" t="13333" r="11176" b="7778"/>
          <a:stretch>
            <a:fillRect/>
          </a:stretch>
        </p:blipFill>
        <p:spPr>
          <a:xfrm rot="16200000">
            <a:off x="1794457" y="118057"/>
            <a:ext cx="5631286" cy="7543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fig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76200" y="-5211"/>
            <a:ext cx="9372600" cy="7472811"/>
          </a:xfrm>
          <a:prstGeom prst="rect">
            <a:avLst/>
          </a:prstGeom>
        </p:spPr>
      </p:pic>
      <p:pic>
        <p:nvPicPr>
          <p:cNvPr id="74755" name="Picture 3" descr="orosz_plot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927100" y="838200"/>
            <a:ext cx="4831080" cy="5615940"/>
          </a:xfrm>
          <a:solidFill>
            <a:srgbClr val="FF9933"/>
          </a:solidFill>
        </p:spPr>
      </p:pic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6521450" y="0"/>
            <a:ext cx="231775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endParaRPr lang="en-US"/>
          </a:p>
          <a:p>
            <a:pPr eaLnBrk="0" hangingPunct="0"/>
            <a:endParaRPr lang="en-US"/>
          </a:p>
          <a:p>
            <a:pPr eaLnBrk="0" hangingPunct="0"/>
            <a:endParaRPr lang="en-US"/>
          </a:p>
        </p:txBody>
      </p:sp>
      <p:sp>
        <p:nvSpPr>
          <p:cNvPr id="74757" name="Rectangle 5"/>
          <p:cNvSpPr>
            <a:spLocks noChangeArrowheads="1"/>
          </p:cNvSpPr>
          <p:nvPr/>
        </p:nvSpPr>
        <p:spPr bwMode="auto">
          <a:xfrm>
            <a:off x="2819400" y="2438400"/>
            <a:ext cx="6096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657600" y="914400"/>
            <a:ext cx="9974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i="1" dirty="0" smtClean="0">
                <a:ln>
                  <a:solidFill>
                    <a:srgbClr val="000000"/>
                  </a:solidFill>
                </a:ln>
                <a:latin typeface="Arial"/>
                <a:cs typeface="Arial"/>
              </a:rPr>
              <a:t>J. </a:t>
            </a:r>
            <a:r>
              <a:rPr lang="en-US" sz="1600" i="1" dirty="0" err="1" smtClean="0">
                <a:ln>
                  <a:solidFill>
                    <a:srgbClr val="000000"/>
                  </a:solidFill>
                </a:ln>
                <a:latin typeface="Arial"/>
                <a:cs typeface="Arial"/>
              </a:rPr>
              <a:t>Orosz</a:t>
            </a:r>
            <a:endParaRPr lang="en-US" sz="1600" i="1" dirty="0">
              <a:ln>
                <a:solidFill>
                  <a:srgbClr val="000000"/>
                </a:solidFill>
              </a:ln>
              <a:latin typeface="Arial"/>
              <a:cs typeface="Arial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054100" y="2249391"/>
            <a:ext cx="1117600" cy="584200"/>
          </a:xfrm>
          <a:prstGeom prst="roundRect">
            <a:avLst/>
          </a:prstGeom>
          <a:solidFill>
            <a:srgbClr val="FFFF00">
              <a:alpha val="30000"/>
            </a:srgbClr>
          </a:solidFill>
          <a:ln>
            <a:solidFill>
              <a:srgbClr val="FFFF00">
                <a:alpha val="29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548191" y="5729191"/>
            <a:ext cx="838200" cy="609600"/>
          </a:xfrm>
          <a:prstGeom prst="roundRect">
            <a:avLst/>
          </a:prstGeom>
          <a:solidFill>
            <a:srgbClr val="FFFF00">
              <a:alpha val="30000"/>
            </a:srgbClr>
          </a:solidFill>
          <a:ln>
            <a:solidFill>
              <a:srgbClr val="FFFF00">
                <a:alpha val="29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715000" y="5280799"/>
            <a:ext cx="3505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800" dirty="0" smtClean="0">
                <a:solidFill>
                  <a:srgbClr val="FFFFFF"/>
                </a:solidFill>
              </a:rPr>
              <a:t>Transient Source</a:t>
            </a:r>
            <a:endParaRPr lang="en-US" sz="1800" dirty="0" smtClean="0">
              <a:solidFill>
                <a:srgbClr val="FFFFFF"/>
              </a:solidFill>
            </a:endParaRPr>
          </a:p>
          <a:p>
            <a:pPr>
              <a:buFont typeface="Arial"/>
              <a:buChar char="•"/>
            </a:pPr>
            <a:r>
              <a:rPr lang="en-US" sz="1800" dirty="0" smtClean="0">
                <a:solidFill>
                  <a:srgbClr val="FFFFFF"/>
                </a:solidFill>
              </a:rPr>
              <a:t>Recurrent Outbursts</a:t>
            </a:r>
          </a:p>
          <a:p>
            <a:pPr>
              <a:buFont typeface="Arial"/>
              <a:buChar char="•"/>
            </a:pPr>
            <a:r>
              <a:rPr lang="en-US" sz="1800" dirty="0" smtClean="0">
                <a:solidFill>
                  <a:srgbClr val="FFFFFF"/>
                </a:solidFill>
              </a:rPr>
              <a:t>Even more variable</a:t>
            </a:r>
          </a:p>
          <a:p>
            <a:pPr>
              <a:buFont typeface="Arial"/>
              <a:buChar char="•"/>
            </a:pPr>
            <a:r>
              <a:rPr lang="en-US" sz="1800" dirty="0" smtClean="0">
                <a:solidFill>
                  <a:srgbClr val="FFFFFF"/>
                </a:solidFill>
              </a:rPr>
              <a:t>Both hard </a:t>
            </a:r>
            <a:r>
              <a:rPr lang="en-US" sz="1800" dirty="0" smtClean="0">
                <a:solidFill>
                  <a:srgbClr val="FFFFFF"/>
                </a:solidFill>
              </a:rPr>
              <a:t>and soft </a:t>
            </a:r>
            <a:r>
              <a:rPr lang="en-US" sz="1800" dirty="0" smtClean="0">
                <a:solidFill>
                  <a:srgbClr val="FFFFFF"/>
                </a:solidFill>
              </a:rPr>
              <a:t>states</a:t>
            </a:r>
          </a:p>
          <a:p>
            <a:pPr>
              <a:buFont typeface="Arial"/>
              <a:buChar char="•"/>
            </a:pPr>
            <a:r>
              <a:rPr lang="en-US" sz="1800" dirty="0" smtClean="0">
                <a:solidFill>
                  <a:srgbClr val="FFFFFF"/>
                </a:solidFill>
              </a:rPr>
              <a:t>Jets and </a:t>
            </a:r>
            <a:r>
              <a:rPr lang="en-US" sz="1800" dirty="0" err="1" smtClean="0">
                <a:solidFill>
                  <a:srgbClr val="FFFFFF"/>
                </a:solidFill>
              </a:rPr>
              <a:t>nonthermal</a:t>
            </a:r>
            <a:r>
              <a:rPr lang="en-US" sz="1800" dirty="0" smtClean="0">
                <a:solidFill>
                  <a:srgbClr val="FFFFFF"/>
                </a:solidFill>
              </a:rPr>
              <a:t> emission</a:t>
            </a:r>
            <a:endParaRPr lang="en-US" sz="1800" dirty="0" smtClean="0">
              <a:solidFill>
                <a:srgbClr val="FFFFFF"/>
              </a:solidFill>
            </a:endParaRPr>
          </a:p>
        </p:txBody>
      </p:sp>
      <p:cxnSp>
        <p:nvCxnSpPr>
          <p:cNvPr id="14" name="Straight Arrow Connector 13"/>
          <p:cNvCxnSpPr>
            <a:stCxn id="10" idx="3"/>
          </p:cNvCxnSpPr>
          <p:nvPr/>
        </p:nvCxnSpPr>
        <p:spPr>
          <a:xfrm>
            <a:off x="4386391" y="6033991"/>
            <a:ext cx="1328609" cy="52713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animBg="1"/>
      <p:bldP spid="10" grpId="1" animBg="1"/>
      <p:bldP spid="1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 Curves</a:t>
            </a:r>
            <a:endParaRPr lang="en-US" dirty="0"/>
          </a:p>
        </p:txBody>
      </p:sp>
      <p:pic>
        <p:nvPicPr>
          <p:cNvPr id="4" name="Content Placeholder 3" descr="LMCX3_NETLC.eps"/>
          <p:cNvPicPr>
            <a:picLocks noGrp="1" noChangeAspect="1"/>
          </p:cNvPicPr>
          <p:nvPr>
            <p:ph idx="1"/>
          </p:nvPr>
        </p:nvPicPr>
        <p:blipFill>
          <a:blip r:embed="rId2"/>
          <a:srcRect l="9587" t="10417" r="6835" b="8333"/>
          <a:stretch>
            <a:fillRect/>
          </a:stretch>
        </p:blipFill>
        <p:spPr>
          <a:xfrm rot="16200000">
            <a:off x="538171" y="2282181"/>
            <a:ext cx="3572809" cy="4494848"/>
          </a:xfrm>
        </p:spPr>
      </p:pic>
      <p:pic>
        <p:nvPicPr>
          <p:cNvPr id="5" name="Picture 4" descr="GX339_NETLC.eps"/>
          <p:cNvPicPr>
            <a:picLocks noChangeAspect="1"/>
          </p:cNvPicPr>
          <p:nvPr/>
        </p:nvPicPr>
        <p:blipFill>
          <a:blip r:embed="rId3"/>
          <a:srcRect l="11177" t="9192" r="11176" b="10000"/>
          <a:stretch>
            <a:fillRect/>
          </a:stretch>
        </p:blipFill>
        <p:spPr>
          <a:xfrm rot="16200000">
            <a:off x="5096767" y="2353567"/>
            <a:ext cx="3319269" cy="44703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00200" y="2514600"/>
            <a:ext cx="1398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LMC X-3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248400" y="2438400"/>
            <a:ext cx="1502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GX 339-4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820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28600"/>
            <a:ext cx="9144000" cy="1371600"/>
          </a:xfrm>
        </p:spPr>
        <p:txBody>
          <a:bodyPr>
            <a:normAutofit/>
          </a:bodyPr>
          <a:lstStyle/>
          <a:p>
            <a:r>
              <a:rPr lang="en-US" dirty="0" smtClean="0"/>
              <a:t>X-ray-Optical Cross Correlations</a:t>
            </a:r>
            <a:endParaRPr lang="en-US" dirty="0"/>
          </a:p>
        </p:txBody>
      </p:sp>
      <p:pic>
        <p:nvPicPr>
          <p:cNvPr id="4" name="Picture 3" descr="fig2_panels.eps"/>
          <p:cNvPicPr>
            <a:picLocks noChangeAspect="1"/>
          </p:cNvPicPr>
          <p:nvPr/>
        </p:nvPicPr>
        <p:blipFill>
          <a:blip r:embed="rId2"/>
          <a:srcRect l="14047" t="10448" r="14486" b="32090"/>
          <a:stretch>
            <a:fillRect/>
          </a:stretch>
        </p:blipFill>
        <p:spPr>
          <a:xfrm rot="16200000">
            <a:off x="39750" y="2142265"/>
            <a:ext cx="4467102" cy="4648199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rot="5400000">
            <a:off x="2247900" y="2400300"/>
            <a:ext cx="2209800" cy="1066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971800" y="1295400"/>
            <a:ext cx="2514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15 day time lag</a:t>
            </a:r>
            <a:endParaRPr lang="en-US" sz="2200" dirty="0"/>
          </a:p>
        </p:txBody>
      </p:sp>
      <p:sp>
        <p:nvSpPr>
          <p:cNvPr id="11" name="TextBox 10"/>
          <p:cNvSpPr txBox="1"/>
          <p:nvPr/>
        </p:nvSpPr>
        <p:spPr>
          <a:xfrm>
            <a:off x="1905000" y="1828800"/>
            <a:ext cx="1590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LMC X-3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333870" y="1828800"/>
            <a:ext cx="1590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GX 339</a:t>
            </a:r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 rot="5400000">
            <a:off x="6515100" y="2552700"/>
            <a:ext cx="2209800" cy="1066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315200" y="1447800"/>
            <a:ext cx="2514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~30 day lag</a:t>
            </a:r>
            <a:endParaRPr lang="en-US" sz="2200" dirty="0"/>
          </a:p>
        </p:txBody>
      </p:sp>
      <p:pic>
        <p:nvPicPr>
          <p:cNvPr id="30" name="Picture 29" descr="fig2_xcorplot_panels.eps"/>
          <p:cNvPicPr>
            <a:picLocks noChangeAspect="1"/>
          </p:cNvPicPr>
          <p:nvPr/>
        </p:nvPicPr>
        <p:blipFill>
          <a:blip r:embed="rId3"/>
          <a:srcRect l="12614" t="16667" r="14052" b="31111"/>
          <a:stretch>
            <a:fillRect/>
          </a:stretch>
        </p:blipFill>
        <p:spPr>
          <a:xfrm rot="16200000">
            <a:off x="4597896" y="2388096"/>
            <a:ext cx="4559850" cy="420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804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3_xauto.eps"/>
          <p:cNvPicPr>
            <a:picLocks noGrp="1" noChangeAspect="1"/>
          </p:cNvPicPr>
          <p:nvPr>
            <p:ph idx="1"/>
          </p:nvPr>
        </p:nvPicPr>
        <p:blipFill>
          <a:blip r:embed="rId2"/>
          <a:srcRect l="12283" t="10417" r="6835" b="29167"/>
          <a:stretch>
            <a:fillRect/>
          </a:stretch>
        </p:blipFill>
        <p:spPr>
          <a:xfrm rot="16200000">
            <a:off x="-83836" y="1303058"/>
            <a:ext cx="5029178" cy="4861506"/>
          </a:xfrm>
        </p:spPr>
      </p:pic>
      <p:pic>
        <p:nvPicPr>
          <p:cNvPr id="5" name="Picture 4" descr="fig3_xautocor.eps"/>
          <p:cNvPicPr>
            <a:picLocks noChangeAspect="1"/>
          </p:cNvPicPr>
          <p:nvPr/>
        </p:nvPicPr>
        <p:blipFill>
          <a:blip r:embed="rId3"/>
          <a:srcRect l="13726" t="16666" r="12941" b="31111"/>
          <a:stretch>
            <a:fillRect/>
          </a:stretch>
        </p:blipFill>
        <p:spPr>
          <a:xfrm rot="16200000">
            <a:off x="4545626" y="1778975"/>
            <a:ext cx="4559787" cy="4202238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rot="5400000">
            <a:off x="2019300" y="1409700"/>
            <a:ext cx="2286000" cy="1447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438400" y="596900"/>
            <a:ext cx="3733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20 </a:t>
            </a:r>
            <a:r>
              <a:rPr lang="en-US" sz="2200" dirty="0" smtClean="0"/>
              <a:t>day autocorrelation</a:t>
            </a:r>
            <a:endParaRPr lang="en-US" sz="2200" dirty="0"/>
          </a:p>
        </p:txBody>
      </p:sp>
      <p:sp>
        <p:nvSpPr>
          <p:cNvPr id="8" name="TextBox 7"/>
          <p:cNvSpPr txBox="1"/>
          <p:nvPr/>
        </p:nvSpPr>
        <p:spPr>
          <a:xfrm>
            <a:off x="1905000" y="1219200"/>
            <a:ext cx="1590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LMC X-3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333870" y="1219200"/>
            <a:ext cx="1590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GX 339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rot="5400000">
            <a:off x="6591300" y="1714500"/>
            <a:ext cx="22098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315200" y="635913"/>
            <a:ext cx="2514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100 </a:t>
            </a:r>
            <a:r>
              <a:rPr lang="en-US" sz="2200" dirty="0" smtClean="0"/>
              <a:t>days 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rot="5400000">
            <a:off x="2933700" y="3238500"/>
            <a:ext cx="2057400" cy="137160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876800" y="2895600"/>
            <a:ext cx="2895600" cy="220980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886200" y="2433935"/>
            <a:ext cx="1536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Feedback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96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76200"/>
            <a:ext cx="7770813" cy="1371600"/>
          </a:xfrm>
        </p:spPr>
        <p:txBody>
          <a:bodyPr/>
          <a:lstStyle/>
          <a:p>
            <a:r>
              <a:rPr lang="en-US" dirty="0" smtClean="0"/>
              <a:t>GX 339-4</a:t>
            </a:r>
            <a:endParaRPr lang="en-US" dirty="0"/>
          </a:p>
        </p:txBody>
      </p:sp>
      <p:pic>
        <p:nvPicPr>
          <p:cNvPr id="6" name="Picture 5" descr="GX_FULLMOD2.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11"/>
          <a:stretch/>
        </p:blipFill>
        <p:spPr>
          <a:xfrm rot="16200000">
            <a:off x="1047751" y="-476251"/>
            <a:ext cx="6972300" cy="10591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GX 339-4</a:t>
            </a:r>
            <a:endParaRPr lang="en-US" dirty="0"/>
          </a:p>
        </p:txBody>
      </p:sp>
      <p:pic>
        <p:nvPicPr>
          <p:cNvPr id="4" name="Content Placeholder 3" descr="GX_FullPlot.eps"/>
          <p:cNvPicPr>
            <a:picLocks noGrp="1" noChangeAspect="1"/>
          </p:cNvPicPr>
          <p:nvPr>
            <p:ph idx="1"/>
          </p:nvPr>
        </p:nvPicPr>
        <p:blipFill>
          <a:blip r:embed="rId2"/>
          <a:srcRect l="25763" t="4167" r="6835" b="6250"/>
          <a:stretch>
            <a:fillRect/>
          </a:stretch>
        </p:blipFill>
        <p:spPr>
          <a:xfrm rot="16200000">
            <a:off x="2087526" y="30126"/>
            <a:ext cx="4740349" cy="8153400"/>
          </a:xfrm>
        </p:spPr>
      </p:pic>
    </p:spTree>
    <p:extLst>
      <p:ext uri="{BB962C8B-B14F-4D97-AF65-F5344CB8AC3E}">
        <p14:creationId xmlns:p14="http://schemas.microsoft.com/office/powerpoint/2010/main" val="3708940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GX 339-4’s period</a:t>
            </a:r>
            <a:endParaRPr lang="en-US" dirty="0"/>
          </a:p>
        </p:txBody>
      </p:sp>
      <p:pic>
        <p:nvPicPr>
          <p:cNvPr id="8" name="Picture 7" descr="GX_Psearch4.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34"/>
          <a:stretch/>
        </p:blipFill>
        <p:spPr>
          <a:xfrm rot="16200000">
            <a:off x="1194954" y="176645"/>
            <a:ext cx="5687291" cy="883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01613"/>
            <a:ext cx="8229600" cy="865187"/>
          </a:xfrm>
        </p:spPr>
        <p:txBody>
          <a:bodyPr/>
          <a:lstStyle/>
          <a:p>
            <a:r>
              <a:rPr lang="en-US" sz="3200" dirty="0">
                <a:solidFill>
                  <a:srgbClr val="000090"/>
                </a:solidFill>
              </a:rPr>
              <a:t>Black Hole X-ray Binary System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32771" name="Picture 3" descr="fig1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295400" y="1143000"/>
            <a:ext cx="6477000" cy="5164138"/>
          </a:xfrm>
        </p:spPr>
      </p:pic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1143000" y="6400800"/>
            <a:ext cx="2286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Times New Roman" charset="0"/>
            </a:endParaRPr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2209800" y="4267200"/>
            <a:ext cx="1905000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>
                <a:latin typeface="Verdana" charset="0"/>
              </a:rPr>
              <a:t> </a:t>
            </a:r>
            <a:r>
              <a:rPr lang="en-US" sz="1600">
                <a:solidFill>
                  <a:schemeClr val="bg1"/>
                </a:solidFill>
                <a:latin typeface="Verdana" charset="0"/>
              </a:rPr>
              <a:t>1,000,000 km</a:t>
            </a:r>
            <a:r>
              <a:rPr lang="en-US" sz="1600">
                <a:latin typeface="Verdana" charset="0"/>
              </a:rPr>
              <a:t> </a:t>
            </a:r>
          </a:p>
        </p:txBody>
      </p:sp>
      <p:sp>
        <p:nvSpPr>
          <p:cNvPr id="32777" name="Line 9"/>
          <p:cNvSpPr>
            <a:spLocks noChangeShapeType="1"/>
          </p:cNvSpPr>
          <p:nvPr/>
        </p:nvSpPr>
        <p:spPr bwMode="auto">
          <a:xfrm>
            <a:off x="3962400" y="4433888"/>
            <a:ext cx="533400" cy="0"/>
          </a:xfrm>
          <a:prstGeom prst="line">
            <a:avLst/>
          </a:prstGeom>
          <a:noFill/>
          <a:ln w="9525">
            <a:solidFill>
              <a:schemeClr val="bg1"/>
            </a:solidFill>
            <a:miter lim="800000"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78" name="Line 10"/>
          <p:cNvSpPr>
            <a:spLocks noChangeShapeType="1"/>
          </p:cNvSpPr>
          <p:nvPr/>
        </p:nvSpPr>
        <p:spPr bwMode="auto">
          <a:xfrm flipH="1">
            <a:off x="1752600" y="4433888"/>
            <a:ext cx="533400" cy="0"/>
          </a:xfrm>
          <a:prstGeom prst="line">
            <a:avLst/>
          </a:prstGeom>
          <a:noFill/>
          <a:ln w="9525">
            <a:solidFill>
              <a:srgbClr val="FFFFFF"/>
            </a:solidFill>
            <a:miter lim="800000"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5791200" y="5943600"/>
            <a:ext cx="2057400" cy="304800"/>
          </a:xfrm>
          <a:prstGeom prst="rect">
            <a:avLst/>
          </a:prstGeom>
          <a:noFill/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1400" i="1" dirty="0" smtClean="0">
                <a:ln>
                  <a:solidFill>
                    <a:srgbClr val="FFFFFF"/>
                  </a:solidFill>
                </a:ln>
                <a:latin typeface="Arial"/>
                <a:cs typeface="Arial"/>
              </a:rPr>
              <a:t>  </a:t>
            </a:r>
            <a:r>
              <a:rPr lang="en-US" sz="1400" i="1" dirty="0">
                <a:ln>
                  <a:solidFill>
                    <a:srgbClr val="FFFFFF"/>
                  </a:solidFill>
                </a:ln>
                <a:latin typeface="Arial"/>
                <a:cs typeface="Arial"/>
              </a:rPr>
              <a:t>R. Hynes</a:t>
            </a:r>
          </a:p>
        </p:txBody>
      </p:sp>
    </p:spTree>
    <p:extLst>
      <p:ext uri="{BB962C8B-B14F-4D97-AF65-F5344CB8AC3E}">
        <p14:creationId xmlns:p14="http://schemas.microsoft.com/office/powerpoint/2010/main" val="1082647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Methodological Challenges, Questions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209800"/>
            <a:ext cx="8305800" cy="41910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What is the most meaningful way to treat a noisy data set as a model? – Smoothing?  Parametric (physical) model fitting?</a:t>
            </a:r>
          </a:p>
          <a:p>
            <a:pPr lvl="1"/>
            <a:r>
              <a:rPr lang="en-US" dirty="0" smtClean="0"/>
              <a:t>Mostly interested in disk emission – complicated for GX339-4</a:t>
            </a:r>
          </a:p>
          <a:p>
            <a:pPr lvl="1"/>
            <a:r>
              <a:rPr lang="en-US" dirty="0" smtClean="0"/>
              <a:t>Allow inclusion of multiple and varied X-ray data sets</a:t>
            </a:r>
          </a:p>
          <a:p>
            <a:r>
              <a:rPr lang="en-US" dirty="0" smtClean="0"/>
              <a:t>Best means of optimizing over a highly structured parameter space (i.e., period searching, many aliases)? </a:t>
            </a:r>
          </a:p>
          <a:p>
            <a:r>
              <a:rPr lang="en-US" dirty="0" smtClean="0"/>
              <a:t>What to do regarding highest frequency signals which are caused by variability faster than viscous delay – not in the model</a:t>
            </a:r>
          </a:p>
          <a:p>
            <a:r>
              <a:rPr lang="en-US" dirty="0" smtClean="0"/>
              <a:t>How to assess the “goodness” of the fit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071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209800"/>
            <a:ext cx="8305800" cy="4343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New technique using the X-rays data to model the </a:t>
            </a:r>
            <a:r>
              <a:rPr lang="en-US" dirty="0" smtClean="0"/>
              <a:t>optical in black hole binaries</a:t>
            </a:r>
            <a:endParaRPr lang="en-US" dirty="0" smtClean="0"/>
          </a:p>
          <a:p>
            <a:r>
              <a:rPr lang="en-US" dirty="0" smtClean="0"/>
              <a:t>We find                      and further, that alpha appears to decrease with increasing luminosity</a:t>
            </a:r>
          </a:p>
          <a:p>
            <a:r>
              <a:rPr lang="en-US" dirty="0" smtClean="0"/>
              <a:t>Optical emission is dominated by a bright ring at the splash-down point of the gas stream</a:t>
            </a:r>
          </a:p>
          <a:p>
            <a:r>
              <a:rPr lang="en-US" dirty="0" smtClean="0"/>
              <a:t>X-ray heating is powerful but cuts off when the star is eclipsed by the disk.</a:t>
            </a:r>
          </a:p>
          <a:p>
            <a:r>
              <a:rPr lang="en-US" dirty="0" smtClean="0"/>
              <a:t>Method is promising for deriving periods and cleaning optical light curves for X-ray bright sources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048000"/>
            <a:ext cx="1365250" cy="3020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828800"/>
            <a:ext cx="6837745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91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1130300"/>
            <a:ext cx="6502400" cy="459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airs_p2.eps"/>
          <p:cNvPicPr>
            <a:picLocks noGrp="1" noChangeAspect="1"/>
          </p:cNvPicPr>
          <p:nvPr>
            <p:ph idx="1"/>
          </p:nvPr>
        </p:nvPicPr>
        <p:blipFill>
          <a:blip r:embed="rId2"/>
          <a:srcRect l="9587" t="45833" r="9531" b="8333"/>
          <a:stretch>
            <a:fillRect/>
          </a:stretch>
        </p:blipFill>
        <p:spPr>
          <a:xfrm rot="16200000">
            <a:off x="872836" y="955964"/>
            <a:ext cx="7169727" cy="5257800"/>
          </a:xfrm>
        </p:spPr>
      </p:pic>
    </p:spTree>
    <p:extLst>
      <p:ext uri="{BB962C8B-B14F-4D97-AF65-F5344CB8AC3E}">
        <p14:creationId xmlns:p14="http://schemas.microsoft.com/office/powerpoint/2010/main" val="3337190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fig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76200" y="-5211"/>
            <a:ext cx="9372600" cy="7472811"/>
          </a:xfrm>
          <a:prstGeom prst="rect">
            <a:avLst/>
          </a:prstGeom>
        </p:spPr>
      </p:pic>
      <p:pic>
        <p:nvPicPr>
          <p:cNvPr id="74755" name="Picture 3" descr="orosz_plot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3200400" y="838200"/>
            <a:ext cx="4831080" cy="5615940"/>
          </a:xfrm>
          <a:solidFill>
            <a:srgbClr val="FF9933"/>
          </a:solidFill>
        </p:spPr>
      </p:pic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6521450" y="0"/>
            <a:ext cx="231775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endParaRPr lang="en-US"/>
          </a:p>
          <a:p>
            <a:pPr eaLnBrk="0" hangingPunct="0"/>
            <a:endParaRPr lang="en-US"/>
          </a:p>
          <a:p>
            <a:pPr eaLnBrk="0" hangingPunct="0"/>
            <a:endParaRPr lang="en-US"/>
          </a:p>
        </p:txBody>
      </p:sp>
      <p:sp>
        <p:nvSpPr>
          <p:cNvPr id="74757" name="Rectangle 5"/>
          <p:cNvSpPr>
            <a:spLocks noChangeArrowheads="1"/>
          </p:cNvSpPr>
          <p:nvPr/>
        </p:nvSpPr>
        <p:spPr bwMode="auto">
          <a:xfrm>
            <a:off x="2819400" y="2438400"/>
            <a:ext cx="6096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860539" y="762000"/>
            <a:ext cx="9974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i="1" dirty="0" smtClean="0">
                <a:ln>
                  <a:solidFill>
                    <a:srgbClr val="000000"/>
                  </a:solidFill>
                </a:ln>
                <a:latin typeface="Arial"/>
                <a:cs typeface="Arial"/>
              </a:rPr>
              <a:t>J. </a:t>
            </a:r>
            <a:r>
              <a:rPr lang="en-US" sz="1600" i="1" dirty="0" err="1" smtClean="0">
                <a:ln>
                  <a:solidFill>
                    <a:srgbClr val="000000"/>
                  </a:solidFill>
                </a:ln>
                <a:latin typeface="Arial"/>
                <a:cs typeface="Arial"/>
              </a:rPr>
              <a:t>Orosz</a:t>
            </a:r>
            <a:endParaRPr lang="en-US" sz="1600" i="1" dirty="0">
              <a:ln>
                <a:solidFill>
                  <a:srgbClr val="000000"/>
                </a:solidFill>
              </a:ln>
              <a:latin typeface="Arial"/>
              <a:cs typeface="Arial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302000" y="2235200"/>
            <a:ext cx="1117600" cy="584200"/>
          </a:xfrm>
          <a:prstGeom prst="roundRect">
            <a:avLst/>
          </a:prstGeom>
          <a:solidFill>
            <a:srgbClr val="FFFF00">
              <a:alpha val="30000"/>
            </a:srgbClr>
          </a:solidFill>
          <a:ln>
            <a:solidFill>
              <a:srgbClr val="FFFF00">
                <a:alpha val="29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6200" y="685801"/>
            <a:ext cx="434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endParaRPr lang="en-US" sz="1800" dirty="0" smtClean="0">
              <a:solidFill>
                <a:srgbClr val="FFFFFF"/>
              </a:solidFill>
            </a:endParaRPr>
          </a:p>
          <a:p>
            <a:pPr>
              <a:buFont typeface="Arial"/>
              <a:buChar char="•"/>
            </a:pPr>
            <a:r>
              <a:rPr lang="en-US" sz="1800" dirty="0" smtClean="0">
                <a:solidFill>
                  <a:srgbClr val="FFFFFF"/>
                </a:solidFill>
              </a:rPr>
              <a:t>Persistent X-ray source</a:t>
            </a:r>
          </a:p>
          <a:p>
            <a:pPr>
              <a:buFont typeface="Arial"/>
              <a:buChar char="•"/>
            </a:pPr>
            <a:r>
              <a:rPr lang="en-US" sz="1800" dirty="0" smtClean="0">
                <a:solidFill>
                  <a:srgbClr val="FFFFFF"/>
                </a:solidFill>
              </a:rPr>
              <a:t>Highly variable</a:t>
            </a:r>
          </a:p>
          <a:p>
            <a:pPr>
              <a:buFont typeface="Arial"/>
              <a:buChar char="•"/>
            </a:pPr>
            <a:r>
              <a:rPr lang="en-US" sz="1800" dirty="0" smtClean="0">
                <a:solidFill>
                  <a:srgbClr val="FFFFFF"/>
                </a:solidFill>
              </a:rPr>
              <a:t>X-rays Dominated by disk</a:t>
            </a:r>
            <a:endParaRPr lang="en-US" sz="1800" dirty="0" smtClean="0">
              <a:solidFill>
                <a:srgbClr val="FFFFFF"/>
              </a:solidFill>
            </a:endParaRPr>
          </a:p>
        </p:txBody>
      </p:sp>
      <p:cxnSp>
        <p:nvCxnSpPr>
          <p:cNvPr id="15" name="Straight Arrow Connector 14"/>
          <p:cNvCxnSpPr>
            <a:stCxn id="9" idx="1"/>
          </p:cNvCxnSpPr>
          <p:nvPr/>
        </p:nvCxnSpPr>
        <p:spPr>
          <a:xfrm flipH="1" flipV="1">
            <a:off x="1981200" y="1905000"/>
            <a:ext cx="1320800" cy="6223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1926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Alpha Disks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133600"/>
            <a:ext cx="8915400" cy="36576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Accretion disks transport angular momentum</a:t>
            </a:r>
          </a:p>
          <a:p>
            <a:r>
              <a:rPr lang="en-US" dirty="0" smtClean="0"/>
              <a:t>… but viscosity produced with what mechanism?</a:t>
            </a:r>
          </a:p>
          <a:p>
            <a:r>
              <a:rPr lang="en-US" dirty="0" smtClean="0"/>
              <a:t>The </a:t>
            </a:r>
            <a:r>
              <a:rPr lang="en-US" dirty="0" err="1" smtClean="0"/>
              <a:t>Shakura</a:t>
            </a:r>
            <a:r>
              <a:rPr lang="en-US" dirty="0" smtClean="0"/>
              <a:t> &amp; </a:t>
            </a:r>
            <a:r>
              <a:rPr lang="en-US" dirty="0" err="1" smtClean="0"/>
              <a:t>Sunyaev</a:t>
            </a:r>
            <a:r>
              <a:rPr lang="en-US" dirty="0" smtClean="0"/>
              <a:t> “</a:t>
            </a:r>
            <a:r>
              <a:rPr lang="en-US" smtClean="0"/>
              <a:t>alpha” prescription</a:t>
            </a:r>
            <a:r>
              <a:rPr lang="en-US" dirty="0" smtClean="0"/>
              <a:t>: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Simple closed set of solutions with only weak alpha-dependence.  </a:t>
            </a:r>
          </a:p>
          <a:p>
            <a:endParaRPr lang="en-US" dirty="0" smtClean="0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4114800"/>
            <a:ext cx="31877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455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6" descr="emcyg_smal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61463" cy="68707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</p:pic>
      <p:sp>
        <p:nvSpPr>
          <p:cNvPr id="20482" name="Rounded Rectangle 7"/>
          <p:cNvSpPr>
            <a:spLocks noChangeArrowheads="1"/>
          </p:cNvSpPr>
          <p:nvPr/>
        </p:nvSpPr>
        <p:spPr bwMode="auto">
          <a:xfrm>
            <a:off x="685800" y="685800"/>
            <a:ext cx="2133600" cy="60960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12700" cap="sq">
            <a:noFill/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Symbol" pitchFamily="1" charset="2"/>
            </a:endParaRPr>
          </a:p>
        </p:txBody>
      </p:sp>
      <p:sp>
        <p:nvSpPr>
          <p:cNvPr id="20484" name="Oval 12"/>
          <p:cNvSpPr>
            <a:spLocks noChangeArrowheads="1"/>
          </p:cNvSpPr>
          <p:nvPr/>
        </p:nvSpPr>
        <p:spPr bwMode="auto">
          <a:xfrm flipV="1">
            <a:off x="4391025" y="3386138"/>
            <a:ext cx="76200" cy="76200"/>
          </a:xfrm>
          <a:prstGeom prst="ellipse">
            <a:avLst/>
          </a:prstGeom>
          <a:solidFill>
            <a:srgbClr val="B86433"/>
          </a:solidFill>
          <a:ln w="12700" cap="sq">
            <a:solidFill>
              <a:srgbClr val="B86433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Symbol" pitchFamily="1" charset="2"/>
            </a:endParaRPr>
          </a:p>
        </p:txBody>
      </p:sp>
      <p:sp>
        <p:nvSpPr>
          <p:cNvPr id="20485" name="Oval 13"/>
          <p:cNvSpPr>
            <a:spLocks noChangeArrowheads="1"/>
          </p:cNvSpPr>
          <p:nvPr/>
        </p:nvSpPr>
        <p:spPr bwMode="auto">
          <a:xfrm flipV="1">
            <a:off x="4408488" y="3386138"/>
            <a:ext cx="76200" cy="76200"/>
          </a:xfrm>
          <a:prstGeom prst="ellipse">
            <a:avLst/>
          </a:prstGeom>
          <a:solidFill>
            <a:srgbClr val="B86433"/>
          </a:solidFill>
          <a:ln w="12700" cap="sq">
            <a:solidFill>
              <a:srgbClr val="B86433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Symbol" pitchFamily="1" charset="2"/>
            </a:endParaRPr>
          </a:p>
        </p:txBody>
      </p:sp>
      <p:sp>
        <p:nvSpPr>
          <p:cNvPr id="20486" name="Oval 14"/>
          <p:cNvSpPr>
            <a:spLocks noChangeArrowheads="1"/>
          </p:cNvSpPr>
          <p:nvPr/>
        </p:nvSpPr>
        <p:spPr bwMode="auto">
          <a:xfrm flipV="1">
            <a:off x="4489450" y="3367088"/>
            <a:ext cx="76200" cy="76200"/>
          </a:xfrm>
          <a:prstGeom prst="ellipse">
            <a:avLst/>
          </a:prstGeom>
          <a:solidFill>
            <a:srgbClr val="A6332F"/>
          </a:solidFill>
          <a:ln w="12700" cap="sq">
            <a:solidFill>
              <a:srgbClr val="B86433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Symbol" pitchFamily="1" charset="2"/>
            </a:endParaRPr>
          </a:p>
        </p:txBody>
      </p:sp>
      <p:sp>
        <p:nvSpPr>
          <p:cNvPr id="20487" name="Oval 15"/>
          <p:cNvSpPr>
            <a:spLocks noChangeArrowheads="1"/>
          </p:cNvSpPr>
          <p:nvPr/>
        </p:nvSpPr>
        <p:spPr bwMode="auto">
          <a:xfrm flipV="1">
            <a:off x="4572000" y="3352800"/>
            <a:ext cx="76200" cy="76200"/>
          </a:xfrm>
          <a:prstGeom prst="ellipse">
            <a:avLst/>
          </a:prstGeom>
          <a:solidFill>
            <a:srgbClr val="A6332F"/>
          </a:solidFill>
          <a:ln w="12700" cap="sq">
            <a:solidFill>
              <a:srgbClr val="B86433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Symbol" pitchFamily="1" charset="2"/>
            </a:endParaRPr>
          </a:p>
        </p:txBody>
      </p:sp>
      <p:sp>
        <p:nvSpPr>
          <p:cNvPr id="20488" name="Oval 16"/>
          <p:cNvSpPr>
            <a:spLocks noChangeArrowheads="1"/>
          </p:cNvSpPr>
          <p:nvPr/>
        </p:nvSpPr>
        <p:spPr bwMode="auto">
          <a:xfrm flipV="1">
            <a:off x="4648200" y="3352800"/>
            <a:ext cx="76200" cy="76200"/>
          </a:xfrm>
          <a:prstGeom prst="ellipse">
            <a:avLst/>
          </a:prstGeom>
          <a:solidFill>
            <a:srgbClr val="B86433"/>
          </a:solidFill>
          <a:ln w="12700" cap="sq">
            <a:solidFill>
              <a:srgbClr val="A6332F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Symbol" pitchFamily="1" charset="2"/>
            </a:endParaRPr>
          </a:p>
        </p:txBody>
      </p:sp>
      <p:sp>
        <p:nvSpPr>
          <p:cNvPr id="20489" name="Oval 17"/>
          <p:cNvSpPr>
            <a:spLocks noChangeArrowheads="1"/>
          </p:cNvSpPr>
          <p:nvPr/>
        </p:nvSpPr>
        <p:spPr bwMode="auto">
          <a:xfrm flipV="1">
            <a:off x="4227513" y="3429000"/>
            <a:ext cx="76200" cy="76200"/>
          </a:xfrm>
          <a:prstGeom prst="ellipse">
            <a:avLst/>
          </a:prstGeom>
          <a:solidFill>
            <a:srgbClr val="B86433"/>
          </a:solidFill>
          <a:ln w="12700" cap="sq">
            <a:solidFill>
              <a:srgbClr val="FF6600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Symbol" pitchFamily="1" charset="2"/>
            </a:endParaRPr>
          </a:p>
        </p:txBody>
      </p:sp>
      <p:sp>
        <p:nvSpPr>
          <p:cNvPr id="20490" name="Oval 18"/>
          <p:cNvSpPr>
            <a:spLocks noChangeArrowheads="1"/>
          </p:cNvSpPr>
          <p:nvPr/>
        </p:nvSpPr>
        <p:spPr bwMode="auto">
          <a:xfrm flipV="1">
            <a:off x="4310063" y="3400425"/>
            <a:ext cx="76200" cy="76200"/>
          </a:xfrm>
          <a:prstGeom prst="ellipse">
            <a:avLst/>
          </a:prstGeom>
          <a:solidFill>
            <a:srgbClr val="B86433"/>
          </a:solidFill>
          <a:ln w="12700" cap="sq">
            <a:solidFill>
              <a:srgbClr val="B86433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Symbol" pitchFamily="1" charset="2"/>
            </a:endParaRPr>
          </a:p>
        </p:txBody>
      </p:sp>
      <p:pic>
        <p:nvPicPr>
          <p:cNvPr id="13" name="Picture 3" descr="fig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90600" y="304800"/>
            <a:ext cx="7489549" cy="5971447"/>
          </a:xfrm>
          <a:prstGeom prst="rect">
            <a:avLst/>
          </a:prstGeom>
        </p:spPr>
      </p:pic>
      <p:sp>
        <p:nvSpPr>
          <p:cNvPr id="12" name="Donut 11"/>
          <p:cNvSpPr/>
          <p:nvPr/>
        </p:nvSpPr>
        <p:spPr>
          <a:xfrm>
            <a:off x="1905000" y="2743200"/>
            <a:ext cx="2349500" cy="685800"/>
          </a:xfrm>
          <a:prstGeom prst="donut">
            <a:avLst>
              <a:gd name="adj" fmla="val 15900"/>
            </a:avLst>
          </a:prstGeom>
          <a:solidFill>
            <a:srgbClr val="00FF00">
              <a:alpha val="4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Donut 14"/>
          <p:cNvSpPr/>
          <p:nvPr/>
        </p:nvSpPr>
        <p:spPr>
          <a:xfrm>
            <a:off x="1778000" y="2628900"/>
            <a:ext cx="2590800" cy="914400"/>
          </a:xfrm>
          <a:prstGeom prst="donut">
            <a:avLst>
              <a:gd name="adj" fmla="val 10556"/>
            </a:avLst>
          </a:prstGeom>
          <a:solidFill>
            <a:schemeClr val="accent5">
              <a:lumMod val="75000"/>
              <a:lumOff val="25000"/>
              <a:alpha val="4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4-Point Star 15"/>
          <p:cNvSpPr/>
          <p:nvPr/>
        </p:nvSpPr>
        <p:spPr>
          <a:xfrm>
            <a:off x="2997200" y="2984500"/>
            <a:ext cx="190500" cy="190500"/>
          </a:xfrm>
          <a:prstGeom prst="star4">
            <a:avLst/>
          </a:prstGeom>
          <a:solidFill>
            <a:schemeClr val="accent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7236"/>
            <a:ext cx="9144000" cy="1371600"/>
          </a:xfrm>
        </p:spPr>
        <p:txBody>
          <a:bodyPr/>
          <a:lstStyle/>
          <a:p>
            <a:r>
              <a:rPr lang="en-US" dirty="0" smtClean="0"/>
              <a:t>Optical, X-ray Light Curves</a:t>
            </a:r>
            <a:endParaRPr lang="en-US" dirty="0"/>
          </a:p>
        </p:txBody>
      </p:sp>
      <p:pic>
        <p:nvPicPr>
          <p:cNvPr id="4" name="Content Placeholder 3" descr="LMCX3_NETLC.eps"/>
          <p:cNvPicPr>
            <a:picLocks noGrp="1" noChangeAspect="1"/>
          </p:cNvPicPr>
          <p:nvPr>
            <p:ph idx="1"/>
          </p:nvPr>
        </p:nvPicPr>
        <p:blipFill>
          <a:blip r:embed="rId2"/>
          <a:srcRect l="9587" t="10417" r="6835" b="8333"/>
          <a:stretch>
            <a:fillRect/>
          </a:stretch>
        </p:blipFill>
        <p:spPr>
          <a:xfrm rot="16200000">
            <a:off x="2105158" y="1114558"/>
            <a:ext cx="5087033" cy="6399850"/>
          </a:xfrm>
        </p:spPr>
      </p:pic>
      <p:sp>
        <p:nvSpPr>
          <p:cNvPr id="6" name="TextBox 5"/>
          <p:cNvSpPr txBox="1"/>
          <p:nvPr/>
        </p:nvSpPr>
        <p:spPr>
          <a:xfrm>
            <a:off x="4087459" y="1600200"/>
            <a:ext cx="1551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LMC X-3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28600"/>
            <a:ext cx="9144000" cy="1371600"/>
          </a:xfrm>
        </p:spPr>
        <p:txBody>
          <a:bodyPr>
            <a:normAutofit/>
          </a:bodyPr>
          <a:lstStyle/>
          <a:p>
            <a:r>
              <a:rPr lang="en-US" dirty="0" smtClean="0"/>
              <a:t>X-ray-Optical Cross Correlations</a:t>
            </a:r>
            <a:endParaRPr lang="en-US" dirty="0"/>
          </a:p>
        </p:txBody>
      </p:sp>
      <p:pic>
        <p:nvPicPr>
          <p:cNvPr id="4" name="Picture 3" descr="fig2_panels.eps"/>
          <p:cNvPicPr>
            <a:picLocks noChangeAspect="1"/>
          </p:cNvPicPr>
          <p:nvPr/>
        </p:nvPicPr>
        <p:blipFill>
          <a:blip r:embed="rId2"/>
          <a:srcRect l="14047" t="10448" r="14486" b="32090"/>
          <a:stretch>
            <a:fillRect/>
          </a:stretch>
        </p:blipFill>
        <p:spPr>
          <a:xfrm rot="16200000">
            <a:off x="1781121" y="1560611"/>
            <a:ext cx="5166204" cy="5375643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4969240" y="1447800"/>
            <a:ext cx="898160" cy="2209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788065" y="912410"/>
            <a:ext cx="2908135" cy="432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15 day time lag</a:t>
            </a:r>
            <a:endParaRPr lang="en-US" sz="2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381000"/>
            <a:ext cx="7770813" cy="1371600"/>
          </a:xfrm>
        </p:spPr>
        <p:txBody>
          <a:bodyPr/>
          <a:lstStyle/>
          <a:p>
            <a:r>
              <a:rPr lang="en-US" dirty="0" smtClean="0"/>
              <a:t>Why the broad peaks?</a:t>
            </a:r>
            <a:endParaRPr lang="en-US" dirty="0"/>
          </a:p>
        </p:txBody>
      </p:sp>
      <p:pic>
        <p:nvPicPr>
          <p:cNvPr id="4" name="Content Placeholder 3" descr="fig3_xauto.eps"/>
          <p:cNvPicPr>
            <a:picLocks noGrp="1" noChangeAspect="1"/>
          </p:cNvPicPr>
          <p:nvPr>
            <p:ph idx="1"/>
          </p:nvPr>
        </p:nvPicPr>
        <p:blipFill>
          <a:blip r:embed="rId2"/>
          <a:srcRect l="12283" t="10417" r="6835" b="29167"/>
          <a:stretch>
            <a:fillRect/>
          </a:stretch>
        </p:blipFill>
        <p:spPr>
          <a:xfrm rot="16200000">
            <a:off x="1579424" y="858977"/>
            <a:ext cx="5817459" cy="5623506"/>
          </a:xfrm>
        </p:spPr>
      </p:pic>
      <p:cxnSp>
        <p:nvCxnSpPr>
          <p:cNvPr id="6" name="Straight Arrow Connector 5"/>
          <p:cNvCxnSpPr/>
          <p:nvPr/>
        </p:nvCxnSpPr>
        <p:spPr>
          <a:xfrm flipH="1">
            <a:off x="4648200" y="1295400"/>
            <a:ext cx="2667000" cy="2743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791200" y="838200"/>
            <a:ext cx="3733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~20 day autocorrelation</a:t>
            </a:r>
            <a:endParaRPr lang="en-US" sz="2200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5384800" y="3128665"/>
            <a:ext cx="2301535" cy="2052935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086600" y="2667000"/>
            <a:ext cx="17074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Feedback?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52400" y="6457890"/>
            <a:ext cx="876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</a:t>
            </a:r>
            <a:r>
              <a:rPr lang="en-US" sz="2000" dirty="0" smtClean="0"/>
              <a:t>Likely related to the viscous timescale from the outer disk 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  <p:bldP spid="18" grpId="0"/>
      <p:bldP spid="21" grpId="1"/>
    </p:bld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Folio">
  <a:themeElements>
    <a:clrScheme name="Folio">
      <a:dk1>
        <a:sysClr val="windowText" lastClr="000000"/>
      </a:dk1>
      <a:lt1>
        <a:sysClr val="window" lastClr="FFFFFF"/>
      </a:lt1>
      <a:dk2>
        <a:srgbClr val="2D2F2B"/>
      </a:dk2>
      <a:lt2>
        <a:srgbClr val="DEDED7"/>
      </a:lt2>
      <a:accent1>
        <a:srgbClr val="294171"/>
      </a:accent1>
      <a:accent2>
        <a:srgbClr val="748CBC"/>
      </a:accent2>
      <a:accent3>
        <a:srgbClr val="8E887C"/>
      </a:accent3>
      <a:accent4>
        <a:srgbClr val="834736"/>
      </a:accent4>
      <a:accent5>
        <a:srgbClr val="5A1705"/>
      </a:accent5>
      <a:accent6>
        <a:srgbClr val="A0A16A"/>
      </a:accent6>
      <a:hlink>
        <a:srgbClr val="74B6BC"/>
      </a:hlink>
      <a:folHlink>
        <a:srgbClr val="7F95A4"/>
      </a:folHlink>
    </a:clrScheme>
    <a:fontScheme name="Folio">
      <a:majorFont>
        <a:latin typeface="Calisto MT"/>
        <a:ea typeface=""/>
        <a:cs typeface=""/>
        <a:font script="Jpan" typeface="ＭＳ 明朝"/>
      </a:majorFont>
      <a:minorFont>
        <a:latin typeface="Calisto MT"/>
        <a:ea typeface=""/>
        <a:cs typeface=""/>
        <a:font script="Jpan" typeface="ＭＳ 明朝"/>
      </a:minorFont>
    </a:fontScheme>
    <a:fmtScheme name="Foli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20000"/>
              </a:schemeClr>
              <a:schemeClr val="phClr">
                <a:tint val="70000"/>
                <a:satMod val="300000"/>
                <a:lumMod val="110000"/>
              </a:schemeClr>
            </a:duotone>
          </a:blip>
          <a:tile tx="0" ty="0" sx="50000" sy="50000" flip="none" algn="tl"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8100" dist="25400" dir="5400000" algn="br" rotWithShape="0">
              <a:srgbClr val="000000">
                <a:alpha val="50000"/>
              </a:srgbClr>
            </a:outerShdw>
          </a:effectLst>
        </a:effectStyle>
        <a:effectStyle>
          <a:effectLst>
            <a:innerShdw blurRad="190500" dist="25400">
              <a:srgbClr val="000000">
                <a:alpha val="50000"/>
              </a:srgbClr>
            </a:innerShdw>
          </a:effectLst>
        </a:effectStyle>
      </a:effectStyleLst>
      <a:bgFillStyleLst>
        <a:blipFill rotWithShape="1">
          <a:blip xmlns:r="http://schemas.openxmlformats.org/officeDocument/2006/relationships" r:embed="rId3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5">
            <a:duotone>
              <a:schemeClr val="phClr">
                <a:shade val="3000"/>
                <a:lumMod val="10000"/>
              </a:schemeClr>
              <a:schemeClr val="phClr">
                <a:tint val="91000"/>
                <a:satMod val="500000"/>
                <a:lumMod val="125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Folio.thmx</Template>
  <TotalTime>51803</TotalTime>
  <Words>680</Words>
  <Application>Microsoft Macintosh PowerPoint</Application>
  <PresentationFormat>On-screen Show (4:3)</PresentationFormat>
  <Paragraphs>124</Paragraphs>
  <Slides>34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Folio</vt:lpstr>
      <vt:lpstr>PowerPoint Presentation</vt:lpstr>
      <vt:lpstr>Introduction</vt:lpstr>
      <vt:lpstr>Black Hole X-ray Binary System</vt:lpstr>
      <vt:lpstr>PowerPoint Presentation</vt:lpstr>
      <vt:lpstr>Alpha Disks</vt:lpstr>
      <vt:lpstr>PowerPoint Presentation</vt:lpstr>
      <vt:lpstr>Optical, X-ray Light Curves</vt:lpstr>
      <vt:lpstr>X-ray-Optical Cross Correlations</vt:lpstr>
      <vt:lpstr>Why the broad peaks?</vt:lpstr>
      <vt:lpstr>The Optical Model</vt:lpstr>
      <vt:lpstr>The Accretion Model</vt:lpstr>
      <vt:lpstr>the accretion model (ctd)</vt:lpstr>
      <vt:lpstr>Ellipsoidal Light Curve</vt:lpstr>
      <vt:lpstr>X-ray heating</vt:lpstr>
      <vt:lpstr>Schema</vt:lpstr>
      <vt:lpstr>Confronting the Data</vt:lpstr>
      <vt:lpstr>X-ray Heating</vt:lpstr>
      <vt:lpstr>The Emergent Picture</vt:lpstr>
      <vt:lpstr>Major Results</vt:lpstr>
      <vt:lpstr>Additional Results</vt:lpstr>
      <vt:lpstr>Optical Residuals</vt:lpstr>
      <vt:lpstr>Period Hunting</vt:lpstr>
      <vt:lpstr>PowerPoint Presentation</vt:lpstr>
      <vt:lpstr>Light Curves</vt:lpstr>
      <vt:lpstr>X-ray-Optical Cross Correlations</vt:lpstr>
      <vt:lpstr>PowerPoint Presentation</vt:lpstr>
      <vt:lpstr>GX 339-4</vt:lpstr>
      <vt:lpstr>GX 339-4</vt:lpstr>
      <vt:lpstr>GX 339-4’s period</vt:lpstr>
      <vt:lpstr>Methodological Challenges, Questions</vt:lpstr>
      <vt:lpstr>Conclusions</vt:lpstr>
      <vt:lpstr>PowerPoint Presentation</vt:lpstr>
      <vt:lpstr>PowerPoint Presentation</vt:lpstr>
      <vt:lpstr>PowerPoint Presentation</vt:lpstr>
    </vt:vector>
  </TitlesOfParts>
  <Company>Massachusetts Institute of Technology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Status</dc:title>
  <dc:creator>walter</dc:creator>
  <cp:lastModifiedBy>James Steiner</cp:lastModifiedBy>
  <cp:revision>1291</cp:revision>
  <cp:lastPrinted>2010-07-03T17:38:49Z</cp:lastPrinted>
  <dcterms:created xsi:type="dcterms:W3CDTF">2013-01-26T09:07:38Z</dcterms:created>
  <dcterms:modified xsi:type="dcterms:W3CDTF">2013-04-23T15:45:52Z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2</vt:i4>
  </property>
  <property fmtid="{D5CDD505-2E9C-101B-9397-08002B2CF9AE}" pid="3" name="LCID">
    <vt:i4>1033</vt:i4>
  </property>
</Properties>
</file>