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9" r:id="rId4"/>
    <p:sldId id="268" r:id="rId5"/>
    <p:sldId id="270" r:id="rId6"/>
    <p:sldId id="272" r:id="rId7"/>
    <p:sldId id="260" r:id="rId8"/>
    <p:sldId id="258" r:id="rId9"/>
    <p:sldId id="261" r:id="rId10"/>
    <p:sldId id="262" r:id="rId11"/>
    <p:sldId id="273" r:id="rId12"/>
    <p:sldId id="274" r:id="rId13"/>
    <p:sldId id="263" r:id="rId14"/>
    <p:sldId id="275" r:id="rId15"/>
    <p:sldId id="264" r:id="rId16"/>
    <p:sldId id="276" r:id="rId17"/>
    <p:sldId id="277" r:id="rId18"/>
    <p:sldId id="265" r:id="rId19"/>
    <p:sldId id="266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EF89DDD-9BD5-4675-8A00-DD332548131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D9FC35F-9A17-46F3-9F13-DED124C76092}" type="datetimeFigureOut">
              <a:rPr lang="en-US" smtClean="0"/>
              <a:t>10/26/2015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86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Searching for Vibronic Progressions in the Diffuse Interstellar </a:t>
            </a:r>
            <a:r>
              <a:rPr lang="en-US" dirty="0" smtClean="0"/>
              <a:t>Bands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953000"/>
            <a:ext cx="6400800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Jane Huang</a:t>
            </a:r>
          </a:p>
          <a:p>
            <a:r>
              <a:rPr lang="en-US" dirty="0" smtClean="0"/>
              <a:t>October 27, 2015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298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 descr="C:\Users\Jane\Dropbox\treeschemat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681658"/>
            <a:ext cx="7772400" cy="5824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304800"/>
            <a:ext cx="2819400" cy="24685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Schematic of progression-merging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327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check of clustering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810000" cy="1371600"/>
          </a:xfrm>
        </p:spPr>
        <p:txBody>
          <a:bodyPr/>
          <a:lstStyle/>
          <a:p>
            <a:pPr marL="114300" lvl="1" indent="0">
              <a:buClr>
                <a:schemeClr val="accent1"/>
              </a:buClr>
              <a:buNone/>
            </a:pPr>
            <a:r>
              <a:rPr lang="en-US" dirty="0" smtClean="0"/>
              <a:t>Looked </a:t>
            </a:r>
            <a:r>
              <a:rPr lang="en-US" dirty="0"/>
              <a:t>for known progressions in band positions of 2,2’-binaphthyl (Del Riccio et al. 2000</a:t>
            </a:r>
            <a:r>
              <a:rPr lang="en-US" dirty="0" smtClean="0"/>
              <a:t>)</a:t>
            </a:r>
          </a:p>
          <a:p>
            <a:pPr marL="342900" lvl="1">
              <a:buClr>
                <a:schemeClr val="accent1"/>
              </a:buClr>
            </a:pPr>
            <a:endParaRPr lang="en-US" dirty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95400"/>
            <a:ext cx="2925045" cy="1678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Fig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50890"/>
            <a:ext cx="5378353" cy="330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9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693780"/>
              </p:ext>
            </p:extLst>
          </p:nvPr>
        </p:nvGraphicFramePr>
        <p:xfrm>
          <a:off x="533403" y="457193"/>
          <a:ext cx="4419595" cy="5943602"/>
        </p:xfrm>
        <a:graphic>
          <a:graphicData uri="http://schemas.openxmlformats.org/drawingml/2006/table">
            <a:tbl>
              <a:tblPr/>
              <a:tblGrid>
                <a:gridCol w="883919"/>
                <a:gridCol w="883919"/>
                <a:gridCol w="883919"/>
                <a:gridCol w="883919"/>
                <a:gridCol w="883919"/>
              </a:tblGrid>
              <a:tr h="361784">
                <a:tc>
                  <a:txBody>
                    <a:bodyPr/>
                    <a:lstStyle/>
                    <a:p>
                      <a:r>
                        <a:rPr lang="el-GR" sz="800" dirty="0">
                          <a:effectLst/>
                          <a:latin typeface="inherit"/>
                        </a:rPr>
                        <a:t>υ</a:t>
                      </a:r>
                      <a:r>
                        <a:rPr lang="en-US" sz="800" baseline="-25000" dirty="0">
                          <a:effectLst/>
                          <a:latin typeface="inherit"/>
                        </a:rPr>
                        <a:t>tors</a:t>
                      </a:r>
                      <a:r>
                        <a:rPr lang="en-US" sz="800" i="1" baseline="30000" dirty="0">
                          <a:effectLst/>
                          <a:latin typeface="inherit"/>
                        </a:rPr>
                        <a:t>b</a:t>
                      </a:r>
                      <a:endParaRPr lang="en-US" sz="800" dirty="0">
                        <a:effectLst/>
                        <a:latin typeface="inherit"/>
                      </a:endParaRP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prog. 1 origin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prog. 2 (★) +131 cm</a:t>
                      </a:r>
                      <a:r>
                        <a:rPr lang="en-US" sz="800" baseline="30000" dirty="0">
                          <a:effectLst/>
                          <a:latin typeface="inherit"/>
                        </a:rPr>
                        <a:t>-1</a:t>
                      </a:r>
                      <a:endParaRPr lang="en-US" sz="800" dirty="0">
                        <a:effectLst/>
                        <a:latin typeface="inherit"/>
                      </a:endParaRP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prog. 3 (▪) +140 cm</a:t>
                      </a:r>
                      <a:r>
                        <a:rPr lang="en-US" sz="800" baseline="30000" dirty="0">
                          <a:effectLst/>
                          <a:latin typeface="inherit"/>
                        </a:rPr>
                        <a:t>-1</a:t>
                      </a:r>
                      <a:endParaRPr lang="en-US" sz="800" dirty="0">
                        <a:effectLst/>
                        <a:latin typeface="inherit"/>
                      </a:endParaRP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prog. 4 (○) +200 cm</a:t>
                      </a:r>
                      <a:r>
                        <a:rPr lang="en-US" sz="800" baseline="30000" dirty="0">
                          <a:effectLst/>
                          <a:latin typeface="inherit"/>
                        </a:rPr>
                        <a:t>-1</a:t>
                      </a:r>
                      <a:endParaRPr lang="en-US" sz="800" dirty="0">
                        <a:effectLst/>
                        <a:latin typeface="inherit"/>
                      </a:endParaRP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30 123.3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30 148.1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30 173.5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30 200.3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30 227.6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30 354.2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30 255.9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30 383.1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30 398.5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30 264.6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30 412.2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30 426.6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30 313.4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30 441.8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30 455.3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30 510.7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30 342.9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30 471.5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30 484.3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30 540.6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30 372.6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30 501.9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30 513.7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30 570.7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30 402.7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30 532.5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30 543.5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30 601.1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30 433.1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30 563.2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30 573.5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30 631.9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30 463.6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30 593.9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30 603.8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30 662.6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30 494.1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30 625.0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30 634.4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30 693.6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30 525.0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30 656.1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30 665.0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30 724.9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30 556.0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30 687.2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30 695.7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30 756.0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19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30 586.9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30 718.6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30 726.8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30 787.0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30 618.1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30 749.9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30 757.5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30 818.6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30 649.4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30 781.0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30 788.8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30 849.8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22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30 680.5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30 812.4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30 880.7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30 711.9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30 843.7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30 912.4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30 743.4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30 874.9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30 943.9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30 774.4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30 905.9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26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30 806.1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30 837.3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28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30 868.7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734"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29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inherit"/>
                        </a:rPr>
                        <a:t>30 899.5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41744" marR="41744" marT="20872" marB="2087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0" y="609600"/>
            <a:ext cx="1828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Progressions identified for 2,2-Binaphthyl by del Riccio et al, plus results of agglomerative clustering search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Progression A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Progression B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Progression C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Progression D (+1 extra band misidentified)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Progression E</a:t>
            </a:r>
          </a:p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13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152400"/>
            <a:ext cx="7620000" cy="1143000"/>
          </a:xfrm>
        </p:spPr>
        <p:txBody>
          <a:bodyPr/>
          <a:lstStyle/>
          <a:p>
            <a:r>
              <a:rPr lang="en-US" dirty="0" smtClean="0"/>
              <a:t>Results of vibronic progression search toward DIBs</a:t>
            </a:r>
            <a:endParaRPr lang="en-US" dirty="0"/>
          </a:p>
        </p:txBody>
      </p:sp>
      <p:pic>
        <p:nvPicPr>
          <p:cNvPr id="7170" name="Picture 2" descr="C:\Users\Jane\Dropbox\DIBdistribu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69718"/>
            <a:ext cx="6629400" cy="535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0" y="2438400"/>
            <a:ext cx="3886200" cy="1066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Search separated DIBs into 177 progressions of length 3 and longer</a:t>
            </a:r>
          </a:p>
          <a:p>
            <a:r>
              <a:rPr lang="en-US" dirty="0" smtClean="0"/>
              <a:t>Longest progression contained 10 bands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38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2" r="4708"/>
          <a:stretch/>
        </p:blipFill>
        <p:spPr>
          <a:xfrm>
            <a:off x="0" y="0"/>
            <a:ext cx="4669116" cy="3886200"/>
          </a:xfr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099" y="0"/>
            <a:ext cx="3804303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57200" y="44196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candidate progressions lie between 6895 </a:t>
            </a:r>
            <a:r>
              <a:rPr lang="en-US" dirty="0"/>
              <a:t>to 6665 </a:t>
            </a:r>
            <a:r>
              <a:rPr lang="en-US" dirty="0" smtClean="0"/>
              <a:t>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Hobbs </a:t>
            </a:r>
            <a:r>
              <a:rPr lang="en-US" dirty="0" smtClean="0"/>
              <a:t>et </a:t>
            </a:r>
            <a:r>
              <a:rPr lang="en-US" dirty="0"/>
              <a:t>al. (2009) remark that their catalog was more likely to have missed DIBs at wavelengths less </a:t>
            </a:r>
            <a:r>
              <a:rPr lang="en-US" dirty="0" smtClean="0"/>
              <a:t>than 5100 </a:t>
            </a:r>
            <a:r>
              <a:rPr lang="en-US" dirty="0"/>
              <a:t>or greater than 6865 Å due to </a:t>
            </a:r>
            <a:r>
              <a:rPr lang="en-US" dirty="0" smtClean="0"/>
              <a:t>telluric/stellar lines + higher </a:t>
            </a:r>
            <a:r>
              <a:rPr lang="en-US" dirty="0"/>
              <a:t>photon noise.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1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95136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Estimating likelihood of coincidental occurrence of progressions</a:t>
            </a:r>
            <a:endParaRPr lang="en-US" dirty="0"/>
          </a:p>
        </p:txBody>
      </p:sp>
      <p:pic>
        <p:nvPicPr>
          <p:cNvPr id="8194" name="Picture 2" descr="C:\Users\Jane\Dropbox\simulat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6" y="1887309"/>
            <a:ext cx="5522994" cy="412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5400" y="1600200"/>
            <a:ext cx="31242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Created 10,000 sets of 414 randomly chosen positions (without replacement) between 12342 and 25633 cm</a:t>
            </a:r>
            <a:r>
              <a:rPr lang="en-US" baseline="30000" dirty="0" smtClean="0"/>
              <a:t>−1 </a:t>
            </a:r>
            <a:r>
              <a:rPr lang="en-US" dirty="0" smtClean="0"/>
              <a:t>(same range as DIBs catalog)</a:t>
            </a:r>
          </a:p>
          <a:p>
            <a:r>
              <a:rPr lang="en-US" dirty="0" smtClean="0"/>
              <a:t>Applied same agglomerative method to identify chance progressions</a:t>
            </a:r>
          </a:p>
          <a:p>
            <a:r>
              <a:rPr lang="en-US" dirty="0" smtClean="0"/>
              <a:t>In simulations, maximum chance progression length = 8, most common chance progression length = 4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5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10-band progression toward HD 183143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78286302"/>
              </p:ext>
            </p:extLst>
          </p:nvPr>
        </p:nvGraphicFramePr>
        <p:xfrm>
          <a:off x="609600" y="1676400"/>
          <a:ext cx="3657600" cy="4079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Central Wavelength (air) </a:t>
                      </a:r>
                      <a:r>
                        <a:rPr lang="en-US" sz="1100" u="none" strike="noStrike" dirty="0" smtClean="0">
                          <a:effectLst/>
                        </a:rPr>
                        <a:t>[angstroms]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Vacuum wavenumber [cm]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[cm] (from previous band in progression)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6759.3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14790.4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6743.8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14824.4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6728.6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14857.9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33.5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6713.8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14890.6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32.7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6699.4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14922.7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32.1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6684.9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14954.9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32.2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6669.5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14989.5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34.6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6654.6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15023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33.5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6639.4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15057.4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34.4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6624.9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15090.3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32.9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n-US" dirty="0" smtClean="0"/>
              <a:t>Five </a:t>
            </a:r>
            <a:r>
              <a:rPr lang="en-US" dirty="0"/>
              <a:t>of these bands </a:t>
            </a:r>
            <a:r>
              <a:rPr lang="en-US" dirty="0" smtClean="0"/>
              <a:t>(6759.3</a:t>
            </a:r>
            <a:r>
              <a:rPr lang="en-US" dirty="0"/>
              <a:t>, 6728.6, 6713.6, 6669.5</a:t>
            </a:r>
            <a:r>
              <a:rPr lang="en-US" dirty="0" smtClean="0"/>
              <a:t>, and </a:t>
            </a:r>
            <a:r>
              <a:rPr lang="en-US" dirty="0"/>
              <a:t>6624.9) were not identified in any of the earlier DIB surveys by Jenniskens and Desert (1994), Tuairisg</a:t>
            </a:r>
          </a:p>
          <a:p>
            <a:pPr marL="114300" indent="0">
              <a:buNone/>
            </a:pPr>
            <a:r>
              <a:rPr lang="en-US" dirty="0"/>
              <a:t>et al. (2000), Galazutdinov et al. (2000), or Weselak et al. (2000), which had lower S/N compared to Hobbs</a:t>
            </a:r>
          </a:p>
          <a:p>
            <a:pPr marL="114300" indent="0">
              <a:buNone/>
            </a:pPr>
            <a:r>
              <a:rPr lang="en-US" dirty="0"/>
              <a:t>et al. (2009)</a:t>
            </a:r>
          </a:p>
        </p:txBody>
      </p:sp>
    </p:spTree>
    <p:extLst>
      <p:ext uri="{BB962C8B-B14F-4D97-AF65-F5344CB8AC3E}">
        <p14:creationId xmlns:p14="http://schemas.microsoft.com/office/powerpoint/2010/main" val="54968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Jane\Dropbox\EWdistribu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4761"/>
            <a:ext cx="7315215" cy="545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47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Agglomerative clustering was used to identify possible vibronic progressions in DIBs</a:t>
            </a:r>
          </a:p>
          <a:p>
            <a:r>
              <a:rPr lang="en-US" dirty="0" smtClean="0"/>
              <a:t>For randomly distributed band positions, coincidental progressions of up to length </a:t>
            </a:r>
            <a:r>
              <a:rPr lang="en-US" dirty="0" smtClean="0"/>
              <a:t>6 </a:t>
            </a:r>
            <a:r>
              <a:rPr lang="en-US" dirty="0" smtClean="0"/>
              <a:t>arise relatively frequently</a:t>
            </a:r>
          </a:p>
          <a:p>
            <a:r>
              <a:rPr lang="en-US" dirty="0" smtClean="0"/>
              <a:t>Identified one length-10 progression in DIBs spectrum, starting at 14790 cm</a:t>
            </a:r>
            <a:r>
              <a:rPr lang="en-US" baseline="30000" dirty="0" smtClean="0"/>
              <a:t>−1</a:t>
            </a:r>
            <a:r>
              <a:rPr lang="en-US" dirty="0" smtClean="0"/>
              <a:t> with bands spaced apart by ~33.3 cm</a:t>
            </a:r>
            <a:r>
              <a:rPr lang="en-US" baseline="30000" dirty="0" smtClean="0"/>
              <a:t> −1 </a:t>
            </a:r>
            <a:r>
              <a:rPr lang="en-US" dirty="0"/>
              <a:t>(</a:t>
            </a:r>
            <a:r>
              <a:rPr lang="en-US" dirty="0" smtClean="0"/>
              <a:t>standard deviation in spacing of 0.85 </a:t>
            </a:r>
            <a:r>
              <a:rPr lang="en-US" dirty="0"/>
              <a:t>cm</a:t>
            </a:r>
            <a:r>
              <a:rPr lang="en-US" baseline="30000" dirty="0"/>
              <a:t> −</a:t>
            </a:r>
            <a:r>
              <a:rPr lang="en-US" baseline="30000" dirty="0" smtClean="0"/>
              <a:t>1</a:t>
            </a:r>
            <a:r>
              <a:rPr lang="en-US" dirty="0" smtClean="0"/>
              <a:t> standard) </a:t>
            </a:r>
            <a:endParaRPr lang="en-US" dirty="0" smtClean="0"/>
          </a:p>
          <a:p>
            <a:r>
              <a:rPr lang="en-US" dirty="0" smtClean="0"/>
              <a:t>We also identify retrieve the progression </a:t>
            </a:r>
            <a:r>
              <a:rPr lang="es-ES" dirty="0"/>
              <a:t>[</a:t>
            </a:r>
            <a:r>
              <a:rPr lang="es-ES" dirty="0" smtClean="0"/>
              <a:t>6860.1</a:t>
            </a:r>
            <a:r>
              <a:rPr lang="es-ES" dirty="0"/>
              <a:t>, 6843.6, 6827.5, 6811.3, </a:t>
            </a:r>
            <a:r>
              <a:rPr lang="es-ES" dirty="0" smtClean="0"/>
              <a:t>6795.3, 6779.0 angstroms], </a:t>
            </a:r>
            <a:r>
              <a:rPr lang="es-ES" dirty="0" err="1" smtClean="0"/>
              <a:t>originally</a:t>
            </a:r>
            <a:r>
              <a:rPr lang="es-ES" dirty="0" smtClean="0"/>
              <a:t> </a:t>
            </a:r>
            <a:r>
              <a:rPr lang="es-ES" dirty="0" err="1" smtClean="0"/>
              <a:t>identified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Herbig</a:t>
            </a:r>
            <a:r>
              <a:rPr lang="es-ES" dirty="0" smtClean="0"/>
              <a:t> (1988)</a:t>
            </a:r>
            <a:endParaRPr lang="en-US" dirty="0" smtClean="0"/>
          </a:p>
          <a:p>
            <a:r>
              <a:rPr lang="en-US" dirty="0" smtClean="0"/>
              <a:t>DIB </a:t>
            </a:r>
            <a:r>
              <a:rPr lang="en-US" dirty="0" smtClean="0"/>
              <a:t>spectrum </a:t>
            </a:r>
            <a:r>
              <a:rPr lang="en-US" dirty="0" smtClean="0"/>
              <a:t>shows evidence </a:t>
            </a:r>
            <a:r>
              <a:rPr lang="en-US" dirty="0" smtClean="0"/>
              <a:t>that some bands are due to the </a:t>
            </a:r>
            <a:r>
              <a:rPr lang="en-US" dirty="0" smtClean="0"/>
              <a:t>torsional </a:t>
            </a:r>
            <a:r>
              <a:rPr lang="en-US" dirty="0" smtClean="0"/>
              <a:t>modes </a:t>
            </a:r>
            <a:r>
              <a:rPr lang="en-US" dirty="0" smtClean="0"/>
              <a:t>of large </a:t>
            </a:r>
            <a:r>
              <a:rPr lang="en-US" dirty="0" smtClean="0"/>
              <a:t>molecules, but high S/N spectra of multiple sightlines are necessary to investigate further </a:t>
            </a:r>
            <a:endParaRPr lang="en-US" baseline="30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1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smtClean="0"/>
              <a:t>Cami</a:t>
            </a:r>
            <a:r>
              <a:rPr lang="de-DE" dirty="0"/>
              <a:t>, J., Sonnentrucker, P., Ehrenfreund, P., &amp; Foing, B. H. 1997, A&amp;A, 326, </a:t>
            </a:r>
            <a:r>
              <a:rPr lang="de-DE" dirty="0" smtClean="0"/>
              <a:t>822</a:t>
            </a:r>
          </a:p>
          <a:p>
            <a:pPr marL="0" indent="0">
              <a:buNone/>
            </a:pPr>
            <a:r>
              <a:rPr lang="de-DE" dirty="0" smtClean="0"/>
              <a:t>Campbell, E. K., Holz, M., Gerlich, D., &amp; Maier, J. P., Nature, 523, 322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Del Riccio, J. L., Zhang, F., Lacey, A. R., Kable, S. H., 2000, J. Chem. Phys. A, 104, 7442</a:t>
            </a:r>
            <a:endParaRPr lang="de-DE" dirty="0"/>
          </a:p>
          <a:p>
            <a:pPr marL="0" indent="0">
              <a:buNone/>
            </a:pPr>
            <a:r>
              <a:rPr lang="en-US" dirty="0"/>
              <a:t>Douglas, A. E. 1977, Nature, 269, 130</a:t>
            </a:r>
          </a:p>
          <a:p>
            <a:pPr marL="0" indent="0">
              <a:buNone/>
            </a:pPr>
            <a:r>
              <a:rPr lang="fi-FI" dirty="0"/>
              <a:t>Duley, W. W., &amp; Kuzmin, S. 2010, ApJL, 712, L165</a:t>
            </a:r>
          </a:p>
          <a:p>
            <a:pPr marL="0" indent="0">
              <a:buNone/>
            </a:pPr>
            <a:r>
              <a:rPr lang="en-US" dirty="0"/>
              <a:t>Ehrenfreund, P., &amp; Foing, B. H. 1996, A&amp;A, 307, </a:t>
            </a:r>
            <a:r>
              <a:rPr lang="en-US" dirty="0" smtClean="0"/>
              <a:t>L25</a:t>
            </a:r>
          </a:p>
          <a:p>
            <a:pPr marL="0" indent="0">
              <a:buNone/>
            </a:pPr>
            <a:r>
              <a:rPr lang="en-US" dirty="0"/>
              <a:t>Galazutdinov, G. A., </a:t>
            </a:r>
            <a:r>
              <a:rPr lang="en-US" dirty="0" err="1"/>
              <a:t>Musaev</a:t>
            </a:r>
            <a:r>
              <a:rPr lang="en-US" dirty="0"/>
              <a:t>, F. A., </a:t>
            </a:r>
            <a:r>
              <a:rPr lang="en-US" dirty="0" err="1"/>
              <a:t>Krełowski</a:t>
            </a:r>
            <a:r>
              <a:rPr lang="en-US" dirty="0"/>
              <a:t>, J., &amp; Walker, G. A. H. 2000, PASP, 112, </a:t>
            </a:r>
            <a:r>
              <a:rPr lang="en-US" dirty="0" smtClean="0"/>
              <a:t>648</a:t>
            </a:r>
          </a:p>
          <a:p>
            <a:pPr marL="0" indent="0">
              <a:buNone/>
            </a:pPr>
            <a:r>
              <a:rPr lang="nl-NL" dirty="0"/>
              <a:t>Herbig, G. H. 1988, ApJ, 331, 999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Hobbs</a:t>
            </a:r>
            <a:r>
              <a:rPr lang="en-US" dirty="0"/>
              <a:t>, L. M., York, D. G., Thorburn, J. A., et al. 2009, ApJ, 705, </a:t>
            </a:r>
            <a:r>
              <a:rPr lang="en-US" dirty="0" smtClean="0"/>
              <a:t>32</a:t>
            </a:r>
            <a:endParaRPr lang="fr-FR" dirty="0" smtClean="0"/>
          </a:p>
          <a:p>
            <a:pPr marL="0" indent="0">
              <a:buNone/>
            </a:pPr>
            <a:r>
              <a:rPr lang="fr-FR" dirty="0" err="1"/>
              <a:t>Jenniskens</a:t>
            </a:r>
            <a:r>
              <a:rPr lang="fr-FR" dirty="0"/>
              <a:t>, P., &amp; </a:t>
            </a:r>
            <a:r>
              <a:rPr lang="fr-FR" dirty="0" err="1"/>
              <a:t>Desert</a:t>
            </a:r>
            <a:r>
              <a:rPr lang="fr-FR" dirty="0"/>
              <a:t>, F.-X. 1994, A&amp;AS, 106, 39Kroto</a:t>
            </a:r>
            <a:r>
              <a:rPr lang="fr-FR" dirty="0"/>
              <a:t>, H. W. 1989, Annales de Physique, 14, 169</a:t>
            </a:r>
          </a:p>
          <a:p>
            <a:pPr marL="0" indent="0">
              <a:buNone/>
            </a:pPr>
            <a:r>
              <a:rPr lang="fr-FR" dirty="0"/>
              <a:t>Leger, A., &amp; D'Hendecourt, L. 1985, A&amp;A, 146, </a:t>
            </a:r>
            <a:r>
              <a:rPr lang="fr-FR" dirty="0" smtClean="0"/>
              <a:t>81</a:t>
            </a:r>
          </a:p>
          <a:p>
            <a:pPr marL="0" indent="0">
              <a:buNone/>
            </a:pPr>
            <a:r>
              <a:rPr lang="en-US" dirty="0"/>
              <a:t>Tuairisg, S. Ó., Cami, J., </a:t>
            </a:r>
            <a:r>
              <a:rPr lang="en-US" dirty="0" err="1"/>
              <a:t>Foing</a:t>
            </a:r>
            <a:r>
              <a:rPr lang="en-US" dirty="0"/>
              <a:t>, B. H., </a:t>
            </a:r>
            <a:r>
              <a:rPr lang="en-US" dirty="0" err="1"/>
              <a:t>Sonnentrucker</a:t>
            </a:r>
            <a:r>
              <a:rPr lang="en-US" dirty="0"/>
              <a:t>, P., &amp; </a:t>
            </a:r>
            <a:r>
              <a:rPr lang="en-US" dirty="0" err="1"/>
              <a:t>Ehrenfreund</a:t>
            </a:r>
            <a:r>
              <a:rPr lang="en-US" dirty="0"/>
              <a:t>, P. 2000, A&amp;AS, 142, 225</a:t>
            </a:r>
            <a:endParaRPr lang="fr-FR" dirty="0"/>
          </a:p>
          <a:p>
            <a:pPr marL="0" indent="0">
              <a:buNone/>
            </a:pPr>
            <a:r>
              <a:rPr lang="es-ES" dirty="0" smtClean="0"/>
              <a:t>van </a:t>
            </a:r>
            <a:r>
              <a:rPr lang="es-ES" dirty="0"/>
              <a:t>der Zwet, G. P., &amp; Allamandola, L. J. 1985, A&amp;A, 146, </a:t>
            </a:r>
            <a:r>
              <a:rPr lang="es-ES" dirty="0" smtClean="0"/>
              <a:t>76</a:t>
            </a:r>
          </a:p>
          <a:p>
            <a:pPr marL="0" indent="0">
              <a:buNone/>
            </a:pPr>
            <a:r>
              <a:rPr lang="es-ES" dirty="0" err="1"/>
              <a:t>Weselak</a:t>
            </a:r>
            <a:r>
              <a:rPr lang="es-ES" dirty="0"/>
              <a:t>, T., Schmidt, M., &amp; Kre³owski, J. 2000, A&amp;AS, 142, 239</a:t>
            </a: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2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4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58200" cy="323608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75502" y="3429000"/>
            <a:ext cx="7620000" cy="3429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000" b="1" dirty="0"/>
              <a:t>What are the Diffuse Interstellar Bands?</a:t>
            </a:r>
            <a:endParaRPr lang="en-US" sz="3000" b="1" dirty="0" smtClean="0"/>
          </a:p>
          <a:p>
            <a:r>
              <a:rPr lang="en-US" dirty="0" smtClean="0"/>
              <a:t>Hundreds of absorption </a:t>
            </a:r>
            <a:r>
              <a:rPr lang="en-US" dirty="0" smtClean="0"/>
              <a:t>bands observed toward numerous stars, primarily at visible wavelengths</a:t>
            </a:r>
          </a:p>
          <a:p>
            <a:r>
              <a:rPr lang="en-US" dirty="0" smtClean="0"/>
              <a:t>Ascribed to electronic transitions of interstellar gas-phase molecules, but </a:t>
            </a:r>
            <a:r>
              <a:rPr lang="en-US" dirty="0" smtClean="0"/>
              <a:t>their origins largely remain a mystery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166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Thank you to </a:t>
            </a:r>
            <a:r>
              <a:rPr lang="en-US" dirty="0" smtClean="0"/>
              <a:t>Vinay</a:t>
            </a:r>
            <a:r>
              <a:rPr lang="en-US" dirty="0" smtClean="0"/>
              <a:t> </a:t>
            </a:r>
            <a:r>
              <a:rPr lang="en-US" dirty="0" smtClean="0"/>
              <a:t>Kashyap and </a:t>
            </a:r>
            <a:r>
              <a:rPr lang="en-US" dirty="0" err="1" smtClean="0"/>
              <a:t>Aneta</a:t>
            </a:r>
            <a:r>
              <a:rPr lang="en-US" dirty="0" smtClean="0"/>
              <a:t> </a:t>
            </a:r>
            <a:r>
              <a:rPr lang="en-US" dirty="0" err="1" smtClean="0"/>
              <a:t>Siemiginowska</a:t>
            </a:r>
            <a:r>
              <a:rPr lang="en-US" dirty="0" smtClean="0"/>
              <a:t> </a:t>
            </a:r>
            <a:r>
              <a:rPr lang="en-US" dirty="0" smtClean="0"/>
              <a:t>for helpful discussions related to this project, Dr. W. W. Duley for answering questions about his paper on vibronic progressions, and </a:t>
            </a:r>
            <a:r>
              <a:rPr lang="en-US" dirty="0" smtClean="0"/>
              <a:t>Lew </a:t>
            </a:r>
            <a:r>
              <a:rPr lang="en-US" dirty="0" smtClean="0"/>
              <a:t>Hobbs </a:t>
            </a:r>
            <a:r>
              <a:rPr lang="en-US" dirty="0" smtClean="0"/>
              <a:t>and </a:t>
            </a:r>
            <a:r>
              <a:rPr lang="en-US" dirty="0" smtClean="0"/>
              <a:t>Donald York </a:t>
            </a:r>
            <a:r>
              <a:rPr lang="en-US" dirty="0" smtClean="0"/>
              <a:t>for answering questions about their DIB catalog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3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date, only one DIB carrier has been identified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22860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Gas-phase laboratory spectrum confirmed that C</a:t>
            </a:r>
            <a:r>
              <a:rPr lang="en-US" baseline="-25000" dirty="0" smtClean="0"/>
              <a:t>60</a:t>
            </a:r>
            <a:r>
              <a:rPr lang="en-US" baseline="30000" dirty="0" smtClean="0"/>
              <a:t>+ </a:t>
            </a:r>
            <a:r>
              <a:rPr lang="en-US" dirty="0" smtClean="0"/>
              <a:t> gave rise to bands at 9632 Å and 9577 </a:t>
            </a:r>
            <a:r>
              <a:rPr lang="en-US" dirty="0"/>
              <a:t>Å </a:t>
            </a:r>
            <a:r>
              <a:rPr lang="en-US" dirty="0" smtClean="0"/>
              <a:t> (Campbell et al. 2015)</a:t>
            </a:r>
            <a:endParaRPr lang="en-US" baseline="30000" dirty="0"/>
          </a:p>
        </p:txBody>
      </p:sp>
      <p:pic>
        <p:nvPicPr>
          <p:cNvPr id="1026" name="Picture 2" descr="https://www.unibas.ch/dam/jcr:2c6f1eb4-8a15-47e4-86ef-14e83f75cf98/starlight_molecule_1000x500_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81582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71800" y="5867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credit:</a:t>
            </a:r>
          </a:p>
          <a:p>
            <a:r>
              <a:rPr lang="en-US" dirty="0" smtClean="0"/>
              <a:t>University of Basel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8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 for other diffuse interstellar band carriers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Fullerenes </a:t>
            </a:r>
            <a:r>
              <a:rPr lang="de-DE" dirty="0"/>
              <a:t>(Kroto 1989; Ehrenfreund &amp; Foing 1996</a:t>
            </a:r>
            <a:r>
              <a:rPr lang="de-DE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Long </a:t>
            </a:r>
            <a:r>
              <a:rPr lang="en-US" dirty="0"/>
              <a:t>carbon </a:t>
            </a:r>
            <a:r>
              <a:rPr lang="en-US" dirty="0" smtClean="0"/>
              <a:t>chains, i.e. C</a:t>
            </a:r>
            <a:r>
              <a:rPr lang="en-US" baseline="-25000" dirty="0"/>
              <a:t>n</a:t>
            </a:r>
            <a:r>
              <a:rPr lang="en-US" baseline="-25000" dirty="0" smtClean="0"/>
              <a:t>, </a:t>
            </a:r>
            <a:r>
              <a:rPr lang="en-US" dirty="0" smtClean="0"/>
              <a:t>C</a:t>
            </a:r>
            <a:r>
              <a:rPr lang="en-US" baseline="-25000" dirty="0" smtClean="0"/>
              <a:t>2n+1</a:t>
            </a:r>
            <a:r>
              <a:rPr lang="en-US" dirty="0" smtClean="0"/>
              <a:t> , related anions and cations (Douglas </a:t>
            </a:r>
            <a:r>
              <a:rPr lang="en-US" dirty="0"/>
              <a:t>1977)</a:t>
            </a:r>
          </a:p>
          <a:p>
            <a:pPr lvl="1"/>
            <a:r>
              <a:rPr lang="en-US" dirty="0"/>
              <a:t>Polycyclic aromatic hydrocarbons (van der Zwet &amp; Allamandola 1985; Leger &amp; D'Hendecourt 1985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733800"/>
            <a:ext cx="2686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01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identifying DIB carriers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150 circumstellar and interstellar molecules have been discovered so far; the hundreds of DIBs with unidentified carriers show gaps in our understanding of diffuse ISM chemistry</a:t>
            </a:r>
          </a:p>
          <a:p>
            <a:r>
              <a:rPr lang="en-US" dirty="0" smtClean="0"/>
              <a:t>Most known interstellar molecules are small, while DIB carriers are thought to be large </a:t>
            </a:r>
            <a:r>
              <a:rPr lang="en-US" dirty="0" smtClean="0">
                <a:sym typeface="Wingdings" panose="05000000000000000000" pitchFamily="2" charset="2"/>
              </a:rPr>
              <a:t> can offer insight into formation pathways of </a:t>
            </a:r>
            <a:r>
              <a:rPr lang="en-US" b="1" dirty="0" smtClean="0">
                <a:sym typeface="Wingdings" panose="05000000000000000000" pitchFamily="2" charset="2"/>
              </a:rPr>
              <a:t>complex organic molecules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DIB carriers are potentially connected to other ISM phenomena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Unidentified infrared emission bands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The Extended Red Emission of the Red Rectangle Nebula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Anomalous Microwave Emission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8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590800"/>
            <a:ext cx="7659687" cy="4064000"/>
          </a:xfrm>
        </p:spPr>
        <p:txBody>
          <a:bodyPr/>
          <a:lstStyle/>
          <a:p>
            <a:r>
              <a:rPr lang="en-US" cap="none" dirty="0" smtClean="0">
                <a:latin typeface="Cambria" panose="02040503050406030204" pitchFamily="18" charset="0"/>
              </a:rPr>
              <a:t>Confirmation of a DIB carrier ultimately requires gas phase electronic spectroscopy…but how do we narrow down which molecules to investigate further?</a:t>
            </a:r>
            <a:br>
              <a:rPr lang="en-US" cap="none" dirty="0" smtClean="0">
                <a:latin typeface="Cambria" panose="02040503050406030204" pitchFamily="18" charset="0"/>
              </a:rPr>
            </a:br>
            <a:endParaRPr lang="en-US" cap="non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8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for vibronic progressions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en-US" dirty="0" smtClean="0"/>
              <a:t>nsight </a:t>
            </a:r>
            <a:r>
              <a:rPr lang="en-US" dirty="0" smtClean="0"/>
              <a:t>from Duley and Kuzmin (2010): Search DIBs for low-energy vibronic progressions, which are likely associated with torsional modes of large molecules</a:t>
            </a:r>
          </a:p>
          <a:p>
            <a:r>
              <a:rPr lang="en-US" dirty="0" smtClean="0"/>
              <a:t>Duley and Kuzmin identified four progressions with spacings less than 40 cm</a:t>
            </a:r>
            <a:r>
              <a:rPr lang="en-US" baseline="30000" dirty="0" smtClean="0"/>
              <a:t>−1</a:t>
            </a:r>
            <a:r>
              <a:rPr lang="en-US" dirty="0" smtClean="0"/>
              <a:t>, BUT </a:t>
            </a:r>
            <a:r>
              <a:rPr lang="en-US" dirty="0" smtClean="0"/>
              <a:t>they also note</a:t>
            </a:r>
            <a:endParaRPr lang="en-US" dirty="0" smtClean="0"/>
          </a:p>
          <a:p>
            <a:pPr lvl="1"/>
            <a:r>
              <a:rPr lang="en-US" dirty="0" smtClean="0"/>
              <a:t>“It is also likely that some of the fits are coincidental because of the density of spectral lines in the region of these bands</a:t>
            </a:r>
            <a:r>
              <a:rPr lang="en-US" dirty="0" smtClean="0"/>
              <a:t>.”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733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Vibronic Progressions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038600" cy="2491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86200" cy="34657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Vibronic transition</a:t>
            </a:r>
            <a:r>
              <a:rPr lang="en-US" dirty="0" smtClean="0"/>
              <a:t>: Changes both electronic and vibrational state of a molecule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b="1" dirty="0" smtClean="0"/>
              <a:t>low-energy</a:t>
            </a:r>
            <a:r>
              <a:rPr lang="en-US" dirty="0" smtClean="0"/>
              <a:t> vibrational modes, progressions are </a:t>
            </a:r>
            <a:r>
              <a:rPr lang="en-US" u="sng" dirty="0" smtClean="0"/>
              <a:t>harmonic</a:t>
            </a:r>
            <a:r>
              <a:rPr lang="en-US" dirty="0" smtClean="0"/>
              <a:t> (i.e., frequency differences between bands is constant)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3434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Schematic of several vibronic progressions, grouped by color (not to scale)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497" y="4989731"/>
            <a:ext cx="61817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935162"/>
          </a:xfrm>
        </p:spPr>
        <p:txBody>
          <a:bodyPr/>
          <a:lstStyle/>
          <a:p>
            <a:r>
              <a:rPr lang="en-US" dirty="0" smtClean="0"/>
              <a:t>Using agglomerative clustering methods to identify potential progressions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6200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Searched for progressions in catalog of 414 DIBs toward HD 183143 from 3900 to 8100 angstroms (Hobbs et al. 2009) </a:t>
            </a:r>
          </a:p>
          <a:p>
            <a:pPr lvl="1"/>
            <a:r>
              <a:rPr lang="en-US" dirty="0" smtClean="0"/>
              <a:t>First, identified all pairs of DIBs with spacing between 5 and 40 cm</a:t>
            </a:r>
            <a:r>
              <a:rPr lang="en-US" baseline="30000" dirty="0" smtClean="0"/>
              <a:t>−1  </a:t>
            </a:r>
            <a:r>
              <a:rPr lang="en-US" dirty="0" smtClean="0"/>
              <a:t>as initial set of progressions</a:t>
            </a:r>
          </a:p>
          <a:p>
            <a:pPr lvl="1"/>
            <a:r>
              <a:rPr lang="en-US" dirty="0" smtClean="0"/>
              <a:t>Based on closest average spacing, recursively merged pairs of progressions sharing one overlapping band until meeting tolerance threshold (based on difference between spacing relative to spacing) </a:t>
            </a:r>
          </a:p>
          <a:p>
            <a:pPr marL="342900" lvl="1">
              <a:buClr>
                <a:schemeClr val="accent1"/>
              </a:buCl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4943</TotalTime>
  <Words>1366</Words>
  <Application>Microsoft Office PowerPoint</Application>
  <PresentationFormat>On-screen Show (4:3)</PresentationFormat>
  <Paragraphs>262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Adjacency</vt:lpstr>
      <vt:lpstr>Searching for Vibronic Progressions in the Diffuse Interstellar Bands</vt:lpstr>
      <vt:lpstr>PowerPoint Presentation</vt:lpstr>
      <vt:lpstr>To date, only one DIB carrier has been identified </vt:lpstr>
      <vt:lpstr>Hypotheses for other diffuse interstellar band carriers</vt:lpstr>
      <vt:lpstr>Motivations for identifying DIB carriers</vt:lpstr>
      <vt:lpstr>Confirmation of a DIB carrier ultimately requires gas phase electronic spectroscopy…but how do we narrow down which molecules to investigate further? </vt:lpstr>
      <vt:lpstr>Searching for vibronic progressions </vt:lpstr>
      <vt:lpstr>Vibronic Progressions</vt:lpstr>
      <vt:lpstr>Using agglomerative clustering methods to identify potential progressions</vt:lpstr>
      <vt:lpstr>Schematic of progression-merging</vt:lpstr>
      <vt:lpstr>Initial check of clustering scheme</vt:lpstr>
      <vt:lpstr>PowerPoint Presentation</vt:lpstr>
      <vt:lpstr>Results of vibronic progression search toward DIBs</vt:lpstr>
      <vt:lpstr>PowerPoint Presentation</vt:lpstr>
      <vt:lpstr>Estimating likelihood of coincidental occurrence of progressions</vt:lpstr>
      <vt:lpstr>The 10-band progression toward HD 183143</vt:lpstr>
      <vt:lpstr>PowerPoint Presentation</vt:lpstr>
      <vt:lpstr>Summary</vt:lpstr>
      <vt:lpstr>References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for Vibronic Progressions in the Diffuse Interstellar Bands via Agglomerative Clustering</dc:title>
  <dc:creator>Jane</dc:creator>
  <cp:lastModifiedBy>Jane</cp:lastModifiedBy>
  <cp:revision>88</cp:revision>
  <dcterms:created xsi:type="dcterms:W3CDTF">2015-05-03T19:06:57Z</dcterms:created>
  <dcterms:modified xsi:type="dcterms:W3CDTF">2015-10-27T04:09:00Z</dcterms:modified>
</cp:coreProperties>
</file>