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vml" ContentType="application/vnd.openxmlformats-officedocument.vmlDrawin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Microsoft_Equation1.bin" ContentType="application/vnd.openxmlformats-officedocument.oleObject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embeddings/Microsoft_Equation2.bin" ContentType="application/vnd.openxmlformats-officedocument.oleObject"/>
  <Override PartName="/ppt/slides/slide9.xml" ContentType="application/vnd.openxmlformats-officedocument.presentationml.slide+xml"/>
  <Override PartName="/ppt/slides/slide6.xml" ContentType="application/vnd.openxmlformats-officedocument.presentationml.slide+xml"/>
  <Default Extension="gif" ContentType="image/gif"/>
  <Default Extension="pict" ContentType="image/pict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923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ict"/><Relationship Id="rId1" Type="http://schemas.openxmlformats.org/officeDocument/2006/relationships/image" Target="../media/image13.pict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0F4C3B-12BB-4EC8-A596-2037BFBCFD5E}" type="datetime1">
              <a:rPr lang="en-US" smtClean="0"/>
              <a:pPr/>
              <a:t>9/7/11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8CFD7C-5133-4F31-B8DD-48811D9CC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83C8EDB0-F23B-EE46-80EE-9C24643AC66C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A1BAD95-8951-D94E-ACEB-2E36912DB2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3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Relationship Id="rId3" Type="http://schemas.openxmlformats.org/officeDocument/2006/relationships/image" Target="../media/image8.gif"/><Relationship Id="rId5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3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image" Target="../media/image15.gif"/><Relationship Id="rId5" Type="http://schemas.openxmlformats.org/officeDocument/2006/relationships/oleObject" Target="../embeddings/Microsoft_Equation2.bin"/><Relationship Id="rId7" Type="http://schemas.openxmlformats.org/officeDocument/2006/relationships/image" Target="../media/image17.gi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1.bin"/><Relationship Id="rId6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Commentary on </a:t>
            </a:r>
            <a:r>
              <a:rPr lang="en-US" i="1" dirty="0" smtClean="0"/>
              <a:t>Time Series in High Energy Astrophysics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Brandon C. Kelly</a:t>
            </a:r>
          </a:p>
          <a:p>
            <a:r>
              <a:rPr lang="en-US" dirty="0" smtClean="0"/>
              <a:t>Harvard-Smithsonian Center for Astrophysics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79309"/>
            <a:ext cx="8229600" cy="4711891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Use the various variability metrics (parameters) for classification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Classification of variables (</a:t>
            </a:r>
            <a:r>
              <a:rPr lang="en-US" b="1" i="1" dirty="0" smtClean="0"/>
              <a:t>Joey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Improve source selection/classification based on color and other quantities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Find new classes of objects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Identification of short-lived (transient) phenomena (</a:t>
            </a:r>
            <a:r>
              <a:rPr lang="en-US" b="1" i="1" dirty="0" err="1" smtClean="0"/>
              <a:t>Ashish</a:t>
            </a:r>
            <a:r>
              <a:rPr lang="en-US" dirty="0" smtClean="0"/>
              <a:t>)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Time-sensitive, so classification must be done in real time with sparse time series</a:t>
            </a:r>
          </a:p>
          <a:p>
            <a:r>
              <a:rPr lang="en-US" dirty="0" smtClean="0"/>
              <a:t>Can use variability + other info to identify best strategy for follow-up observations (</a:t>
            </a:r>
            <a:r>
              <a:rPr lang="en-US" b="1" i="1" dirty="0" smtClean="0"/>
              <a:t>Joey, </a:t>
            </a:r>
            <a:r>
              <a:rPr lang="en-US" b="1" i="1" dirty="0" err="1" smtClean="0"/>
              <a:t>Ashish</a:t>
            </a:r>
            <a:r>
              <a:rPr lang="en-US" dirty="0" smtClean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dirty="0" smtClean="0"/>
              <a:t>Classifying Variable 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Improve modeling of stochastic processes in time-domain (e.g., through </a:t>
            </a:r>
            <a:r>
              <a:rPr lang="en-US" sz="2000" dirty="0" err="1" smtClean="0"/>
              <a:t>Stoch</a:t>
            </a:r>
            <a:r>
              <a:rPr lang="en-US" sz="2000" dirty="0" smtClean="0"/>
              <a:t>. Diff. Eq.)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Incorporate multi-wavelength correlations, lags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Include stochastic flaring activity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Develop time-domain models for arbitrary </a:t>
            </a:r>
            <a:r>
              <a:rPr lang="en-US" sz="1800" dirty="0" err="1" smtClean="0"/>
              <a:t>PSDs</a:t>
            </a:r>
            <a:endParaRPr lang="en-US" sz="1800" dirty="0" smtClean="0"/>
          </a:p>
          <a:p>
            <a:pPr>
              <a:spcAft>
                <a:spcPts val="1200"/>
              </a:spcAft>
            </a:pPr>
            <a:r>
              <a:rPr lang="en-US" sz="2000" dirty="0" smtClean="0"/>
              <a:t>Improved computational methods/strategies (</a:t>
            </a:r>
            <a:r>
              <a:rPr lang="en-US" sz="2000" b="1" i="1" dirty="0" smtClean="0"/>
              <a:t>Eric</a:t>
            </a:r>
            <a:r>
              <a:rPr lang="en-US" sz="2000" dirty="0" smtClean="0"/>
              <a:t>)</a:t>
            </a:r>
          </a:p>
          <a:p>
            <a:pPr lvl="1">
              <a:spcAft>
                <a:spcPts val="1800"/>
              </a:spcAft>
            </a:pPr>
            <a:r>
              <a:rPr lang="en-US" sz="1800" dirty="0" smtClean="0"/>
              <a:t>Future massive data sets will either require efficient programs and efficient use of memory or analyzing a subset of the data</a:t>
            </a:r>
          </a:p>
          <a:p>
            <a:r>
              <a:rPr lang="en-US" sz="2000" dirty="0" smtClean="0"/>
              <a:t>Improvement in handling of differences between training and test sets for classification (</a:t>
            </a:r>
            <a:r>
              <a:rPr lang="en-US" sz="2000" b="1" i="1" dirty="0" smtClean="0"/>
              <a:t>Joey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Directions for Future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0328"/>
            <a:ext cx="4800600" cy="4919472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 err="1" smtClean="0"/>
              <a:t>Lightcurve</a:t>
            </a:r>
            <a:r>
              <a:rPr lang="en-US" dirty="0" smtClean="0"/>
              <a:t> shape determined by time and parameters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Examples: </a:t>
            </a:r>
            <a:r>
              <a:rPr lang="en-US" dirty="0" err="1" smtClean="0"/>
              <a:t>SNe</a:t>
            </a:r>
            <a:r>
              <a:rPr lang="en-US" dirty="0" smtClean="0"/>
              <a:t>, </a:t>
            </a:r>
            <a:r>
              <a:rPr lang="en-US" dirty="0" err="1" smtClean="0"/>
              <a:t>γ</a:t>
            </a:r>
            <a:r>
              <a:rPr lang="en-US" dirty="0" smtClean="0"/>
              <a:t>-ray bursts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Can use </a:t>
            </a:r>
            <a:r>
              <a:rPr lang="en-US" dirty="0" err="1" smtClean="0"/>
              <a:t>parameteric</a:t>
            </a:r>
            <a:r>
              <a:rPr lang="en-US" dirty="0" smtClean="0"/>
              <a:t> methods to characterize shape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E.g., Rise and decay time scale of a pulse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Can use non-</a:t>
            </a:r>
            <a:r>
              <a:rPr lang="en-US" dirty="0" err="1" smtClean="0"/>
              <a:t>parameteric</a:t>
            </a:r>
            <a:r>
              <a:rPr lang="en-US" dirty="0" smtClean="0"/>
              <a:t> methods to characterize shape</a:t>
            </a:r>
          </a:p>
          <a:p>
            <a:pPr lvl="1">
              <a:spcAft>
                <a:spcPts val="600"/>
              </a:spcAft>
            </a:pPr>
            <a:r>
              <a:rPr lang="en-US" b="1" i="1" dirty="0" smtClean="0"/>
              <a:t>Joey</a:t>
            </a:r>
            <a:r>
              <a:rPr lang="en-US" dirty="0" smtClean="0"/>
              <a:t>: Projected </a:t>
            </a:r>
            <a:r>
              <a:rPr lang="en-US" dirty="0" err="1" smtClean="0"/>
              <a:t>spline</a:t>
            </a:r>
            <a:r>
              <a:rPr lang="en-US" dirty="0" smtClean="0"/>
              <a:t> fits of LC onto diffusion map space</a:t>
            </a:r>
          </a:p>
          <a:p>
            <a:pPr lvl="1">
              <a:spcAft>
                <a:spcPts val="600"/>
              </a:spcAft>
            </a:pPr>
            <a:r>
              <a:rPr lang="en-US" b="1" i="1" dirty="0" err="1" smtClean="0"/>
              <a:t>Ashish</a:t>
            </a:r>
            <a:r>
              <a:rPr lang="en-US" b="1" i="1" dirty="0" smtClean="0"/>
              <a:t>:</a:t>
            </a:r>
            <a:r>
              <a:rPr lang="en-US" dirty="0" smtClean="0"/>
              <a:t> Used dm/</a:t>
            </a:r>
            <a:r>
              <a:rPr lang="en-US" dirty="0" err="1" smtClean="0"/>
              <a:t>dt</a:t>
            </a:r>
            <a:r>
              <a:rPr lang="en-US" dirty="0" smtClean="0"/>
              <a:t> to obtain simple parameterization of trends for sparse LC</a:t>
            </a:r>
            <a:endParaRPr lang="en-US" b="1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868362"/>
          </a:xfrm>
        </p:spPr>
        <p:txBody>
          <a:bodyPr/>
          <a:lstStyle/>
          <a:p>
            <a:r>
              <a:rPr lang="en-US" dirty="0" smtClean="0"/>
              <a:t>Trends</a:t>
            </a:r>
            <a:endParaRPr lang="en-US" dirty="0"/>
          </a:p>
        </p:txBody>
      </p:sp>
      <p:pic>
        <p:nvPicPr>
          <p:cNvPr id="4" name="Picture 3" descr="rich_sn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6993" y="838200"/>
            <a:ext cx="3019807" cy="3852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5666993" y="4796135"/>
            <a:ext cx="31192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Spline</a:t>
            </a:r>
            <a:r>
              <a:rPr lang="en-US" sz="1200" dirty="0" smtClean="0"/>
              <a:t> fits to </a:t>
            </a:r>
            <a:r>
              <a:rPr lang="en-US" sz="1200" dirty="0" err="1" smtClean="0"/>
              <a:t>SNe</a:t>
            </a:r>
            <a:r>
              <a:rPr lang="en-US" sz="1200" dirty="0" smtClean="0"/>
              <a:t> </a:t>
            </a:r>
            <a:r>
              <a:rPr lang="en-US" sz="1200" dirty="0" err="1" smtClean="0"/>
              <a:t>LCs</a:t>
            </a:r>
            <a:r>
              <a:rPr lang="en-US" sz="1200" dirty="0" smtClean="0"/>
              <a:t> in multiple bands</a:t>
            </a:r>
          </a:p>
          <a:p>
            <a:r>
              <a:rPr lang="en-US" sz="1200" dirty="0" smtClean="0"/>
              <a:t>(Richards+, 2011)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4876800" cy="4876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LC shape determined by time and parameters, repeats regularly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Examples: Eclipsing binaries, Pulsars</a:t>
            </a:r>
          </a:p>
          <a:p>
            <a:pPr>
              <a:spcAft>
                <a:spcPts val="1800"/>
              </a:spcAft>
            </a:pPr>
            <a:r>
              <a:rPr lang="en-US" sz="2000" dirty="0" smtClean="0"/>
              <a:t>Characterized by period, shape of pulse</a:t>
            </a:r>
          </a:p>
          <a:p>
            <a:pPr lvl="1">
              <a:spcAft>
                <a:spcPts val="1200"/>
              </a:spcAft>
            </a:pPr>
            <a:r>
              <a:rPr lang="en-US" sz="1800" b="1" i="1" dirty="0" err="1" smtClean="0"/>
              <a:t>Pavlos</a:t>
            </a:r>
            <a:r>
              <a:rPr lang="en-US" sz="1800" b="1" i="1" dirty="0" smtClean="0"/>
              <a:t>:</a:t>
            </a:r>
            <a:r>
              <a:rPr lang="en-US" sz="1800" dirty="0" smtClean="0"/>
              <a:t> Described methods for estimating periods in noisy and irregularly sampled time series</a:t>
            </a:r>
          </a:p>
          <a:p>
            <a:pPr lvl="1">
              <a:spcAft>
                <a:spcPts val="1200"/>
              </a:spcAft>
            </a:pPr>
            <a:r>
              <a:rPr lang="en-US" sz="1800" b="1" i="1" dirty="0" smtClean="0"/>
              <a:t>Eric</a:t>
            </a:r>
            <a:r>
              <a:rPr lang="en-US" sz="1800" dirty="0" smtClean="0"/>
              <a:t>: Use H-test on photon arrival times to find periods, regularly sampled time series</a:t>
            </a:r>
            <a:endParaRPr lang="en-US" sz="1800" b="1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Periodic Behavior</a:t>
            </a:r>
            <a:endParaRPr lang="en-US" dirty="0"/>
          </a:p>
        </p:txBody>
      </p:sp>
      <p:pic>
        <p:nvPicPr>
          <p:cNvPr id="4" name="Picture 3" descr="exosat_pusla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533400"/>
            <a:ext cx="3308350" cy="28023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629400" y="3429000"/>
            <a:ext cx="861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Pulsar</a:t>
            </a:r>
            <a:endParaRPr lang="en-US" dirty="0"/>
          </a:p>
        </p:txBody>
      </p:sp>
      <p:pic>
        <p:nvPicPr>
          <p:cNvPr id="6" name="Picture 5" descr="eclipsing_binar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4114800"/>
            <a:ext cx="3275567" cy="144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6324600" y="5650468"/>
            <a:ext cx="19366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Eclipsing Binary</a:t>
            </a:r>
          </a:p>
          <a:p>
            <a:r>
              <a:rPr lang="en-US" dirty="0" smtClean="0"/>
              <a:t>Credit: ESA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648200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200" dirty="0" smtClean="0"/>
              <a:t>Stochastic Process: LC depends stochastically on previous values of LC and time between observations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Examples: Random-walk behavior, accretion flows, jets</a:t>
            </a:r>
          </a:p>
          <a:p>
            <a:r>
              <a:rPr lang="en-US" sz="2200" b="1" i="1" dirty="0" smtClean="0"/>
              <a:t>Joey</a:t>
            </a:r>
            <a:r>
              <a:rPr lang="en-US" sz="2200" dirty="0" smtClean="0"/>
              <a:t>: Used parameters that summarize stochastic fluctuations for classification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Stochastic Variations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72200" y="5483423"/>
            <a:ext cx="1479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Wilms</a:t>
            </a:r>
            <a:r>
              <a:rPr lang="en-US" sz="1400" dirty="0" smtClean="0"/>
              <a:t>+ (2007)</a:t>
            </a:r>
            <a:endParaRPr lang="en-US" sz="1400" dirty="0"/>
          </a:p>
        </p:txBody>
      </p:sp>
      <p:pic>
        <p:nvPicPr>
          <p:cNvPr id="5" name="Picture 4" descr="cygx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1447800"/>
            <a:ext cx="3518843" cy="3581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6324600" y="1066800"/>
            <a:ext cx="1362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Cygnus X-1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3581400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X-ray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477000" y="1905000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Radio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Characterizing Stochastic Processes</a:t>
            </a:r>
            <a:endParaRPr lang="en-US" sz="3200" dirty="0"/>
          </a:p>
        </p:txBody>
      </p:sp>
      <p:pic>
        <p:nvPicPr>
          <p:cNvPr id="5" name="Picture 4" descr="mrk766_vaugha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24000"/>
            <a:ext cx="7239000" cy="24029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09519" y="1261646"/>
            <a:ext cx="36626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Mrk</a:t>
            </a:r>
            <a:r>
              <a:rPr lang="en-US" sz="1600" dirty="0" smtClean="0"/>
              <a:t> 766, Vaughan &amp; Fabian (2003)</a:t>
            </a:r>
            <a:endParaRPr lang="en-US" sz="1600" dirty="0"/>
          </a:p>
        </p:txBody>
      </p:sp>
      <p:pic>
        <p:nvPicPr>
          <p:cNvPr id="7" name="Picture 6" descr="mrk766_vaughan.gif"/>
          <p:cNvPicPr>
            <a:picLocks noChangeAspect="1"/>
          </p:cNvPicPr>
          <p:nvPr/>
        </p:nvPicPr>
        <p:blipFill>
          <a:blip r:embed="rId2"/>
          <a:srcRect l="8421" r="66316" b="14380"/>
          <a:stretch>
            <a:fillRect/>
          </a:stretch>
        </p:blipFill>
        <p:spPr>
          <a:xfrm>
            <a:off x="1066800" y="3657600"/>
            <a:ext cx="1828800" cy="20574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rot="5400000">
            <a:off x="2133203" y="4571603"/>
            <a:ext cx="1524794" cy="1588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mrk766_vaughan.gif"/>
          <p:cNvPicPr>
            <a:picLocks noChangeAspect="1"/>
          </p:cNvPicPr>
          <p:nvPr/>
        </p:nvPicPr>
        <p:blipFill>
          <a:blip r:embed="rId2"/>
          <a:srcRect l="83158" b="14380"/>
          <a:stretch>
            <a:fillRect/>
          </a:stretch>
        </p:blipFill>
        <p:spPr>
          <a:xfrm>
            <a:off x="6477000" y="3657600"/>
            <a:ext cx="1219200" cy="20574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rot="5400000">
            <a:off x="5713809" y="4571603"/>
            <a:ext cx="1524794" cy="1588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6705600" y="3505200"/>
            <a:ext cx="609600" cy="1588"/>
          </a:xfrm>
          <a:prstGeom prst="straightConnector1">
            <a:avLst/>
          </a:prstGeom>
          <a:ln w="127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1677194" y="3504406"/>
            <a:ext cx="609600" cy="1588"/>
          </a:xfrm>
          <a:prstGeom prst="straightConnector1">
            <a:avLst/>
          </a:prstGeom>
          <a:ln w="1270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143000" y="1676400"/>
            <a:ext cx="1753394" cy="1524794"/>
          </a:xfrm>
          <a:prstGeom prst="rect">
            <a:avLst/>
          </a:prstGeom>
          <a:solidFill>
            <a:schemeClr val="accent1">
              <a:lumMod val="40000"/>
              <a:lumOff val="60000"/>
              <a:alpha val="24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477000" y="1675606"/>
            <a:ext cx="1219200" cy="1524794"/>
          </a:xfrm>
          <a:prstGeom prst="rect">
            <a:avLst/>
          </a:prstGeom>
          <a:solidFill>
            <a:schemeClr val="accent1">
              <a:lumMod val="40000"/>
              <a:lumOff val="60000"/>
              <a:alpha val="24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52800" y="4267200"/>
            <a:ext cx="2647517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What similarities exist</a:t>
            </a:r>
          </a:p>
          <a:p>
            <a:r>
              <a:rPr lang="en-US" dirty="0" smtClean="0"/>
              <a:t>between these two</a:t>
            </a:r>
          </a:p>
          <a:p>
            <a:r>
              <a:rPr lang="en-US" dirty="0" smtClean="0"/>
              <a:t>segments?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How to quantify features of stochastic processes?</a:t>
            </a:r>
            <a:endParaRPr lang="en-US" sz="3200" dirty="0"/>
          </a:p>
        </p:txBody>
      </p:sp>
      <p:pic>
        <p:nvPicPr>
          <p:cNvPr id="5" name="Picture 4" descr="long_proces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096880" y="960521"/>
            <a:ext cx="2302044" cy="31242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long_proces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6049878" y="960521"/>
            <a:ext cx="2302043" cy="31242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long_process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1096877" y="3567365"/>
            <a:ext cx="2302043" cy="31242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long_process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6049878" y="3567365"/>
            <a:ext cx="2302043" cy="31242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1752601" y="1600200"/>
            <a:ext cx="1847781" cy="584776"/>
          </a:xfrm>
          <a:prstGeom prst="rect">
            <a:avLst/>
          </a:prstGeom>
          <a:ln w="1270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More variable on</a:t>
            </a:r>
          </a:p>
          <a:p>
            <a:r>
              <a:rPr lang="en-US" sz="1600" dirty="0" smtClean="0"/>
              <a:t>long timescales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400798" y="2743200"/>
            <a:ext cx="1847781" cy="584776"/>
          </a:xfrm>
          <a:prstGeom prst="rect">
            <a:avLst/>
          </a:prstGeom>
          <a:ln w="1270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More variable on</a:t>
            </a:r>
          </a:p>
          <a:p>
            <a:r>
              <a:rPr lang="en-US" sz="1600" dirty="0" smtClean="0"/>
              <a:t>short timescales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9707" y="5562600"/>
            <a:ext cx="1908295" cy="338554"/>
          </a:xfrm>
          <a:prstGeom prst="rect">
            <a:avLst/>
          </a:prstGeom>
          <a:ln w="1270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Higher Variability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6324598" y="5224046"/>
            <a:ext cx="1836460" cy="338554"/>
          </a:xfrm>
          <a:prstGeom prst="rect">
            <a:avLst/>
          </a:prstGeom>
          <a:ln w="1270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Lower Variability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4038600" y="1436132"/>
            <a:ext cx="149865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ompare to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318052" y="2057400"/>
            <a:ext cx="914400" cy="329624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063948" y="4103132"/>
            <a:ext cx="149865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ompare to</a:t>
            </a:r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>
            <a:off x="4343400" y="4724400"/>
            <a:ext cx="914400" cy="329624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724400" cy="4525963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Use features in the autocorrelation function (ACF) and power spectral density (PSD)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ACF: Correlation of variations in time series as a function of </a:t>
            </a:r>
            <a:r>
              <a:rPr lang="en-US" sz="1800" dirty="0" err="1" smtClean="0"/>
              <a:t>Δt</a:t>
            </a:r>
            <a:endParaRPr lang="en-US" sz="1800" dirty="0" smtClean="0"/>
          </a:p>
          <a:p>
            <a:pPr lvl="1">
              <a:spcAft>
                <a:spcPts val="600"/>
              </a:spcAft>
            </a:pPr>
            <a:r>
              <a:rPr lang="en-US" sz="1800" dirty="0" smtClean="0"/>
              <a:t>PSD: Variability power per frequency interval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ACF and PSD are Fourier transforms of each other (modulo a normalization factor)</a:t>
            </a:r>
          </a:p>
          <a:p>
            <a:r>
              <a:rPr lang="en-US" sz="2000" dirty="0" smtClean="0"/>
              <a:t>Weak </a:t>
            </a:r>
            <a:r>
              <a:rPr lang="en-US" sz="2000" dirty="0" err="1" smtClean="0"/>
              <a:t>Stationarity</a:t>
            </a:r>
            <a:r>
              <a:rPr lang="en-US" sz="2000" dirty="0" smtClean="0"/>
              <a:t>: Mean and ACF of do not change with time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Characterizing Variability of Stochastic Processes</a:t>
            </a:r>
            <a:endParaRPr lang="en-US" dirty="0"/>
          </a:p>
        </p:txBody>
      </p:sp>
      <p:pic>
        <p:nvPicPr>
          <p:cNvPr id="4" name="Picture 3" descr="acf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6211715" y="623631"/>
            <a:ext cx="2100072" cy="28500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acf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6211715" y="2723704"/>
            <a:ext cx="2100072" cy="28500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6096000" y="5325070"/>
            <a:ext cx="2521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V</a:t>
            </a:r>
            <a:r>
              <a:rPr lang="en-US" sz="1200" dirty="0" smtClean="0"/>
              <a:t>ariability power concentrated</a:t>
            </a:r>
          </a:p>
          <a:p>
            <a:r>
              <a:rPr lang="en-US" sz="1200" dirty="0" smtClean="0"/>
              <a:t>on </a:t>
            </a:r>
            <a:r>
              <a:rPr lang="en-US" sz="1200" b="1" i="1" dirty="0" smtClean="0"/>
              <a:t>longer </a:t>
            </a:r>
            <a:r>
              <a:rPr lang="en-US" sz="1200" dirty="0" smtClean="0"/>
              <a:t>time scales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5786735"/>
            <a:ext cx="2521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V</a:t>
            </a:r>
            <a:r>
              <a:rPr lang="en-US" sz="1200" dirty="0" smtClean="0">
                <a:solidFill>
                  <a:schemeClr val="accent2"/>
                </a:solidFill>
              </a:rPr>
              <a:t>ariability power concentrated</a:t>
            </a:r>
          </a:p>
          <a:p>
            <a:r>
              <a:rPr lang="en-US" sz="1200" dirty="0" smtClean="0">
                <a:solidFill>
                  <a:schemeClr val="accent2"/>
                </a:solidFill>
              </a:rPr>
              <a:t>on </a:t>
            </a:r>
            <a:r>
              <a:rPr lang="en-US" sz="1200" b="1" i="1" dirty="0" smtClean="0">
                <a:solidFill>
                  <a:schemeClr val="accent2"/>
                </a:solidFill>
              </a:rPr>
              <a:t>shorter </a:t>
            </a:r>
            <a:r>
              <a:rPr lang="en-US" sz="1200" dirty="0" smtClean="0">
                <a:solidFill>
                  <a:schemeClr val="accent2"/>
                </a:solidFill>
              </a:rPr>
              <a:t>time scales</a:t>
            </a:r>
            <a:endParaRPr lang="en-US" sz="1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Non-</a:t>
            </a:r>
            <a:r>
              <a:rPr lang="en-US" dirty="0" err="1" smtClean="0"/>
              <a:t>parameteric</a:t>
            </a:r>
            <a:r>
              <a:rPr lang="en-US" dirty="0" smtClean="0"/>
              <a:t> methods (e.g., </a:t>
            </a:r>
            <a:r>
              <a:rPr lang="en-US" dirty="0" err="1" smtClean="0"/>
              <a:t>periodogram</a:t>
            </a:r>
            <a:r>
              <a:rPr lang="en-US" dirty="0" smtClean="0"/>
              <a:t>) require high-quality data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No Assumptions about functional form of PSD or ACF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Noisy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Suffer biases from sampling pattern</a:t>
            </a:r>
          </a:p>
          <a:p>
            <a:pPr>
              <a:spcAft>
                <a:spcPts val="1800"/>
              </a:spcAft>
            </a:pPr>
            <a:r>
              <a:rPr lang="en-US" dirty="0" err="1" smtClean="0"/>
              <a:t>Parameteric</a:t>
            </a:r>
            <a:r>
              <a:rPr lang="en-US" dirty="0" smtClean="0"/>
              <a:t> modeling of PSD possible through </a:t>
            </a:r>
            <a:r>
              <a:rPr lang="en-US" dirty="0" err="1" smtClean="0"/>
              <a:t>monte-carlo</a:t>
            </a:r>
            <a:r>
              <a:rPr lang="en-US" dirty="0" smtClean="0"/>
              <a:t> methods (e.g., </a:t>
            </a:r>
            <a:r>
              <a:rPr lang="en-US" dirty="0" err="1" smtClean="0"/>
              <a:t>Uttley</a:t>
            </a:r>
            <a:r>
              <a:rPr lang="en-US" dirty="0" smtClean="0"/>
              <a:t>+ 2002)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Can fit arbitrary </a:t>
            </a:r>
            <a:r>
              <a:rPr lang="en-US" dirty="0" err="1" smtClean="0"/>
              <a:t>PSDs</a:t>
            </a:r>
            <a:r>
              <a:rPr lang="en-US" dirty="0" smtClean="0"/>
              <a:t> for any sampling pattern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Computationally expensive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Not most efficient use of information in data</a:t>
            </a:r>
          </a:p>
          <a:p>
            <a:pPr>
              <a:spcAft>
                <a:spcPts val="1200"/>
              </a:spcAft>
            </a:pPr>
            <a:r>
              <a:rPr lang="en-US" dirty="0" err="1" smtClean="0"/>
              <a:t>Parameteric</a:t>
            </a:r>
            <a:r>
              <a:rPr lang="en-US" dirty="0" smtClean="0"/>
              <a:t> modeling in time domain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Use a </a:t>
            </a:r>
            <a:r>
              <a:rPr lang="en-US" dirty="0" err="1" smtClean="0"/>
              <a:t>parameteric</a:t>
            </a:r>
            <a:r>
              <a:rPr lang="en-US" dirty="0" smtClean="0"/>
              <a:t> model for time-evolution of stochastic process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Fitting is done via maximum-likelihood or Bayesian methods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Computationally cheap for many models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Parameteric</a:t>
            </a:r>
            <a:r>
              <a:rPr lang="en-US" sz="3200" dirty="0" smtClean="0"/>
              <a:t> Modeling of Stochastic Processes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5105400" cy="255727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1800" dirty="0" smtClean="0"/>
              <a:t>AGN optical and X-ray </a:t>
            </a:r>
            <a:r>
              <a:rPr lang="en-US" sz="1800" dirty="0" err="1" smtClean="0"/>
              <a:t>LCs</a:t>
            </a:r>
            <a:r>
              <a:rPr lang="en-US" sz="1800" dirty="0" smtClean="0"/>
              <a:t> well described by one or more OU processes (Kelly+2009,2011, MacLeod+2010):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Likelihood function derived from solution</a:t>
            </a:r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Example: Ornstein-</a:t>
            </a:r>
            <a:r>
              <a:rPr lang="en-US" sz="3200" dirty="0" err="1" smtClean="0"/>
              <a:t>Uhlenbeck</a:t>
            </a:r>
            <a:r>
              <a:rPr lang="en-US" sz="3200" dirty="0" smtClean="0"/>
              <a:t> Process (i.e., Damped Random Walk)</a:t>
            </a:r>
            <a:endParaRPr lang="en-US" sz="3200" dirty="0"/>
          </a:p>
        </p:txBody>
      </p:sp>
      <p:graphicFrame>
        <p:nvGraphicFramePr>
          <p:cNvPr id="304130" name="Object 2"/>
          <p:cNvGraphicFramePr>
            <a:graphicFrameLocks noChangeAspect="1"/>
          </p:cNvGraphicFramePr>
          <p:nvPr/>
        </p:nvGraphicFramePr>
        <p:xfrm>
          <a:off x="609600" y="2531143"/>
          <a:ext cx="4572000" cy="440657"/>
        </p:xfrm>
        <a:graphic>
          <a:graphicData uri="http://schemas.openxmlformats.org/presentationml/2006/ole">
            <p:oleObj spid="_x0000_s304130" name="Equation" r:id="rId3" imgW="2108200" imgH="203200" progId="Equation.3">
              <p:embed/>
            </p:oleObj>
          </a:graphicData>
        </a:graphic>
      </p:graphicFrame>
      <p:pic>
        <p:nvPicPr>
          <p:cNvPr id="12" name="Picture 11" descr="lorentz_psd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1" y="1482411"/>
            <a:ext cx="3153006" cy="22869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086600" y="2454943"/>
          <a:ext cx="343477" cy="222250"/>
        </p:xfrm>
        <a:graphic>
          <a:graphicData uri="http://schemas.openxmlformats.org/presentationml/2006/ole">
            <p:oleObj spid="_x0000_s304131" name="Equation" r:id="rId5" imgW="215900" imgH="139700" progId="Equation.3">
              <p:embed/>
            </p:oleObj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5400000" flipH="1" flipV="1">
            <a:off x="7364367" y="2123111"/>
            <a:ext cx="397543" cy="266123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86600" y="3615457"/>
            <a:ext cx="1076036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Frequency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5608375" y="2484175"/>
            <a:ext cx="51507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PSD</a:t>
            </a:r>
            <a:endParaRPr lang="en-US" sz="1400" dirty="0"/>
          </a:p>
        </p:txBody>
      </p:sp>
      <p:pic>
        <p:nvPicPr>
          <p:cNvPr id="11" name="Picture 10" descr="macleod2010.jpg"/>
          <p:cNvPicPr>
            <a:picLocks noChangeAspect="1"/>
          </p:cNvPicPr>
          <p:nvPr/>
        </p:nvPicPr>
        <p:blipFill>
          <a:blip r:embed="rId6"/>
          <a:srcRect b="53118"/>
          <a:stretch>
            <a:fillRect/>
          </a:stretch>
        </p:blipFill>
        <p:spPr>
          <a:xfrm>
            <a:off x="457200" y="4181123"/>
            <a:ext cx="4064655" cy="12583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1295400" y="5559623"/>
            <a:ext cx="21497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Time, MacLeod+ 2010</a:t>
            </a:r>
            <a:endParaRPr lang="en-US" sz="1400" dirty="0"/>
          </a:p>
        </p:txBody>
      </p:sp>
      <p:pic>
        <p:nvPicPr>
          <p:cNvPr id="14" name="Picture 13" descr="f4b.gif"/>
          <p:cNvPicPr>
            <a:picLocks noChangeAspect="1"/>
          </p:cNvPicPr>
          <p:nvPr/>
        </p:nvPicPr>
        <p:blipFill>
          <a:blip r:embed="rId7"/>
          <a:srcRect b="33349"/>
          <a:stretch>
            <a:fillRect/>
          </a:stretch>
        </p:blipFill>
        <p:spPr>
          <a:xfrm>
            <a:off x="4838411" y="4038601"/>
            <a:ext cx="2362777" cy="20247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>
          <a:xfrm>
            <a:off x="5286808" y="6172200"/>
            <a:ext cx="17997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Time, Kelly+ 2011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384</TotalTime>
  <Words>683</Words>
  <Application>Microsoft Macintosh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Concourse</vt:lpstr>
      <vt:lpstr>Equation</vt:lpstr>
      <vt:lpstr>Commentary on Time Series in High Energy Astrophysics</vt:lpstr>
      <vt:lpstr>Trends</vt:lpstr>
      <vt:lpstr>Periodic Behavior</vt:lpstr>
      <vt:lpstr>Stochastic Variations</vt:lpstr>
      <vt:lpstr>Characterizing Stochastic Processes</vt:lpstr>
      <vt:lpstr>How to quantify features of stochastic processes?</vt:lpstr>
      <vt:lpstr>Characterizing Variability of Stochastic Processes</vt:lpstr>
      <vt:lpstr>Parameteric Modeling of Stochastic Processes</vt:lpstr>
      <vt:lpstr>Example: Ornstein-Uhlenbeck Process (i.e., Damped Random Walk)</vt:lpstr>
      <vt:lpstr>Classifying Variable Sources</vt:lpstr>
      <vt:lpstr>Directions for Future Work</vt:lpstr>
    </vt:vector>
  </TitlesOfParts>
  <Company>Smithsonian Astrophysical Observatory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Commentary on Time Series in High Energy Astrophysics</dc:title>
  <dc:creator>Local Administrator</dc:creator>
  <cp:lastModifiedBy>Brandon Kelly</cp:lastModifiedBy>
  <cp:revision>65</cp:revision>
  <dcterms:created xsi:type="dcterms:W3CDTF">2011-09-07T20:20:24Z</dcterms:created>
  <dcterms:modified xsi:type="dcterms:W3CDTF">2011-09-07T20:20:48Z</dcterms:modified>
</cp:coreProperties>
</file>